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3" r:id="rId3"/>
    <p:sldMasterId id="2147483801" r:id="rId4"/>
    <p:sldMasterId id="2147483814" r:id="rId5"/>
  </p:sldMasterIdLst>
  <p:notesMasterIdLst>
    <p:notesMasterId r:id="rId45"/>
  </p:notesMasterIdLst>
  <p:handoutMasterIdLst>
    <p:handoutMasterId r:id="rId46"/>
  </p:handoutMasterIdLst>
  <p:sldIdLst>
    <p:sldId id="340" r:id="rId6"/>
    <p:sldId id="346" r:id="rId7"/>
    <p:sldId id="349" r:id="rId8"/>
    <p:sldId id="350" r:id="rId9"/>
    <p:sldId id="328" r:id="rId10"/>
    <p:sldId id="329" r:id="rId11"/>
    <p:sldId id="283" r:id="rId12"/>
    <p:sldId id="332" r:id="rId13"/>
    <p:sldId id="345" r:id="rId14"/>
    <p:sldId id="289" r:id="rId15"/>
    <p:sldId id="290" r:id="rId16"/>
    <p:sldId id="307" r:id="rId17"/>
    <p:sldId id="322" r:id="rId18"/>
    <p:sldId id="308" r:id="rId19"/>
    <p:sldId id="306" r:id="rId20"/>
    <p:sldId id="302" r:id="rId21"/>
    <p:sldId id="309" r:id="rId22"/>
    <p:sldId id="313" r:id="rId23"/>
    <p:sldId id="327" r:id="rId24"/>
    <p:sldId id="284" r:id="rId25"/>
    <p:sldId id="310" r:id="rId26"/>
    <p:sldId id="323" r:id="rId27"/>
    <p:sldId id="311" r:id="rId28"/>
    <p:sldId id="285" r:id="rId29"/>
    <p:sldId id="279" r:id="rId30"/>
    <p:sldId id="312" r:id="rId31"/>
    <p:sldId id="341" r:id="rId32"/>
    <p:sldId id="343" r:id="rId33"/>
    <p:sldId id="344" r:id="rId34"/>
    <p:sldId id="315" r:id="rId35"/>
    <p:sldId id="316" r:id="rId36"/>
    <p:sldId id="317" r:id="rId37"/>
    <p:sldId id="318" r:id="rId38"/>
    <p:sldId id="321" r:id="rId39"/>
    <p:sldId id="319" r:id="rId40"/>
    <p:sldId id="305" r:id="rId41"/>
    <p:sldId id="347" r:id="rId42"/>
    <p:sldId id="348" r:id="rId43"/>
    <p:sldId id="330" r:id="rId44"/>
  </p:sldIdLst>
  <p:sldSz cx="9144000" cy="6858000" type="screen4x3"/>
  <p:notesSz cx="7010400" cy="9296400"/>
  <p:defaultTextStyle>
    <a:defPPr>
      <a:defRPr lang="ru-RU"/>
    </a:defPPr>
    <a:lvl1pPr algn="l" rtl="0" fontAlgn="base">
      <a:spcBef>
        <a:spcPct val="0"/>
      </a:spcBef>
      <a:spcAft>
        <a:spcPct val="0"/>
      </a:spcAft>
      <a:defRPr sz="3600" b="1" kern="1200">
        <a:solidFill>
          <a:schemeClr val="tx2"/>
        </a:solidFill>
        <a:latin typeface="Futura LT Book" pitchFamily="2" charset="0"/>
        <a:ea typeface="굴림" charset="-127"/>
        <a:cs typeface="+mn-cs"/>
      </a:defRPr>
    </a:lvl1pPr>
    <a:lvl2pPr marL="457200" algn="l" rtl="0" fontAlgn="base">
      <a:spcBef>
        <a:spcPct val="0"/>
      </a:spcBef>
      <a:spcAft>
        <a:spcPct val="0"/>
      </a:spcAft>
      <a:defRPr sz="3600" b="1" kern="1200">
        <a:solidFill>
          <a:schemeClr val="tx2"/>
        </a:solidFill>
        <a:latin typeface="Futura LT Book" pitchFamily="2" charset="0"/>
        <a:ea typeface="굴림" charset="-127"/>
        <a:cs typeface="+mn-cs"/>
      </a:defRPr>
    </a:lvl2pPr>
    <a:lvl3pPr marL="914400" algn="l" rtl="0" fontAlgn="base">
      <a:spcBef>
        <a:spcPct val="0"/>
      </a:spcBef>
      <a:spcAft>
        <a:spcPct val="0"/>
      </a:spcAft>
      <a:defRPr sz="3600" b="1" kern="1200">
        <a:solidFill>
          <a:schemeClr val="tx2"/>
        </a:solidFill>
        <a:latin typeface="Futura LT Book" pitchFamily="2" charset="0"/>
        <a:ea typeface="굴림" charset="-127"/>
        <a:cs typeface="+mn-cs"/>
      </a:defRPr>
    </a:lvl3pPr>
    <a:lvl4pPr marL="1371600" algn="l" rtl="0" fontAlgn="base">
      <a:spcBef>
        <a:spcPct val="0"/>
      </a:spcBef>
      <a:spcAft>
        <a:spcPct val="0"/>
      </a:spcAft>
      <a:defRPr sz="3600" b="1" kern="1200">
        <a:solidFill>
          <a:schemeClr val="tx2"/>
        </a:solidFill>
        <a:latin typeface="Futura LT Book" pitchFamily="2" charset="0"/>
        <a:ea typeface="굴림" charset="-127"/>
        <a:cs typeface="+mn-cs"/>
      </a:defRPr>
    </a:lvl4pPr>
    <a:lvl5pPr marL="1828800" algn="l" rtl="0" fontAlgn="base">
      <a:spcBef>
        <a:spcPct val="0"/>
      </a:spcBef>
      <a:spcAft>
        <a:spcPct val="0"/>
      </a:spcAft>
      <a:defRPr sz="3600" b="1" kern="1200">
        <a:solidFill>
          <a:schemeClr val="tx2"/>
        </a:solidFill>
        <a:latin typeface="Futura LT Book" pitchFamily="2" charset="0"/>
        <a:ea typeface="굴림" charset="-127"/>
        <a:cs typeface="+mn-cs"/>
      </a:defRPr>
    </a:lvl5pPr>
    <a:lvl6pPr marL="2286000" algn="l" defTabSz="914400" rtl="0" eaLnBrk="1" latinLnBrk="0" hangingPunct="1">
      <a:defRPr sz="3600" b="1" kern="1200">
        <a:solidFill>
          <a:schemeClr val="tx2"/>
        </a:solidFill>
        <a:latin typeface="Futura LT Book" pitchFamily="2" charset="0"/>
        <a:ea typeface="굴림" charset="-127"/>
        <a:cs typeface="+mn-cs"/>
      </a:defRPr>
    </a:lvl6pPr>
    <a:lvl7pPr marL="2743200" algn="l" defTabSz="914400" rtl="0" eaLnBrk="1" latinLnBrk="0" hangingPunct="1">
      <a:defRPr sz="3600" b="1" kern="1200">
        <a:solidFill>
          <a:schemeClr val="tx2"/>
        </a:solidFill>
        <a:latin typeface="Futura LT Book" pitchFamily="2" charset="0"/>
        <a:ea typeface="굴림" charset="-127"/>
        <a:cs typeface="+mn-cs"/>
      </a:defRPr>
    </a:lvl7pPr>
    <a:lvl8pPr marL="3200400" algn="l" defTabSz="914400" rtl="0" eaLnBrk="1" latinLnBrk="0" hangingPunct="1">
      <a:defRPr sz="3600" b="1" kern="1200">
        <a:solidFill>
          <a:schemeClr val="tx2"/>
        </a:solidFill>
        <a:latin typeface="Futura LT Book" pitchFamily="2" charset="0"/>
        <a:ea typeface="굴림" charset="-127"/>
        <a:cs typeface="+mn-cs"/>
      </a:defRPr>
    </a:lvl8pPr>
    <a:lvl9pPr marL="3657600" algn="l" defTabSz="914400" rtl="0" eaLnBrk="1" latinLnBrk="0" hangingPunct="1">
      <a:defRPr sz="3600" b="1"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D8223"/>
    <a:srgbClr val="397B0D"/>
    <a:srgbClr val="000000"/>
    <a:srgbClr val="00499F"/>
    <a:srgbClr val="0CC1E0"/>
    <a:srgbClr val="666666"/>
    <a:srgbClr val="990D16"/>
    <a:srgbClr val="DD7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3640A-74F9-4320-99DB-4DA946DDEF73}" v="239" dt="2022-05-23T21:04:18.469"/>
    <p1510:client id="{CB2685CE-D82A-4CA8-B7B8-DCB1B6D09C29}" v="3" dt="2022-05-24T18:22:32.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5" autoAdjust="0"/>
    <p:restoredTop sz="94648" autoAdjust="0"/>
  </p:normalViewPr>
  <p:slideViewPr>
    <p:cSldViewPr>
      <p:cViewPr varScale="1">
        <p:scale>
          <a:sx n="108" d="100"/>
          <a:sy n="108" d="100"/>
        </p:scale>
        <p:origin x="19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18"/>
    </p:cViewPr>
  </p:sorterViewPr>
  <p:notesViewPr>
    <p:cSldViewPr>
      <p:cViewPr varScale="1">
        <p:scale>
          <a:sx n="85" d="100"/>
          <a:sy n="85" d="100"/>
        </p:scale>
        <p:origin x="384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CB2685CE-D82A-4CA8-B7B8-DCB1B6D09C29}"/>
    <pc:docChg chg="custSel addSld modSld addMainMaster">
      <pc:chgData name="Marsha Fralick" userId="7db0cee375c13348" providerId="LiveId" clId="{CB2685CE-D82A-4CA8-B7B8-DCB1B6D09C29}" dt="2022-05-24T18:22:32.449" v="857" actId="20577"/>
      <pc:docMkLst>
        <pc:docMk/>
      </pc:docMkLst>
      <pc:sldChg chg="modNotes">
        <pc:chgData name="Marsha Fralick" userId="7db0cee375c13348" providerId="LiveId" clId="{CB2685CE-D82A-4CA8-B7B8-DCB1B6D09C29}" dt="2022-05-24T16:30:04.065" v="356" actId="6549"/>
        <pc:sldMkLst>
          <pc:docMk/>
          <pc:sldMk cId="203586343" sldId="284"/>
        </pc:sldMkLst>
      </pc:sldChg>
      <pc:sldChg chg="modNotes">
        <pc:chgData name="Marsha Fralick" userId="7db0cee375c13348" providerId="LiveId" clId="{CB2685CE-D82A-4CA8-B7B8-DCB1B6D09C29}" dt="2022-05-24T16:22:51.335" v="129" actId="20577"/>
        <pc:sldMkLst>
          <pc:docMk/>
          <pc:sldMk cId="1754945654" sldId="302"/>
        </pc:sldMkLst>
      </pc:sldChg>
      <pc:sldChg chg="modNotes">
        <pc:chgData name="Marsha Fralick" userId="7db0cee375c13348" providerId="LiveId" clId="{CB2685CE-D82A-4CA8-B7B8-DCB1B6D09C29}" dt="2022-05-24T16:35:53.027" v="833" actId="20577"/>
        <pc:sldMkLst>
          <pc:docMk/>
          <pc:sldMk cId="359025813" sldId="305"/>
        </pc:sldMkLst>
      </pc:sldChg>
      <pc:sldChg chg="modNotes">
        <pc:chgData name="Marsha Fralick" userId="7db0cee375c13348" providerId="LiveId" clId="{CB2685CE-D82A-4CA8-B7B8-DCB1B6D09C29}" dt="2022-05-24T16:19:57.195" v="70" actId="20577"/>
        <pc:sldMkLst>
          <pc:docMk/>
          <pc:sldMk cId="1078796365" sldId="307"/>
        </pc:sldMkLst>
      </pc:sldChg>
      <pc:sldChg chg="modSp mod">
        <pc:chgData name="Marsha Fralick" userId="7db0cee375c13348" providerId="LiveId" clId="{CB2685CE-D82A-4CA8-B7B8-DCB1B6D09C29}" dt="2022-05-24T16:27:20.506" v="187" actId="27636"/>
        <pc:sldMkLst>
          <pc:docMk/>
          <pc:sldMk cId="2390269324" sldId="312"/>
        </pc:sldMkLst>
        <pc:spChg chg="mod">
          <ac:chgData name="Marsha Fralick" userId="7db0cee375c13348" providerId="LiveId" clId="{CB2685CE-D82A-4CA8-B7B8-DCB1B6D09C29}" dt="2022-05-24T16:27:20.506" v="187" actId="27636"/>
          <ac:spMkLst>
            <pc:docMk/>
            <pc:sldMk cId="2390269324" sldId="312"/>
            <ac:spMk id="18" creationId="{90405C94-B75A-6743-9834-7C12480264FF}"/>
          </ac:spMkLst>
        </pc:spChg>
      </pc:sldChg>
      <pc:sldChg chg="modNotes">
        <pc:chgData name="Marsha Fralick" userId="7db0cee375c13348" providerId="LiveId" clId="{CB2685CE-D82A-4CA8-B7B8-DCB1B6D09C29}" dt="2022-05-24T16:31:09.803" v="485" actId="6549"/>
        <pc:sldMkLst>
          <pc:docMk/>
          <pc:sldMk cId="1089343969" sldId="317"/>
        </pc:sldMkLst>
      </pc:sldChg>
      <pc:sldChg chg="modNotes">
        <pc:chgData name="Marsha Fralick" userId="7db0cee375c13348" providerId="LiveId" clId="{CB2685CE-D82A-4CA8-B7B8-DCB1B6D09C29}" dt="2022-05-24T16:32:17.289" v="634" actId="20577"/>
        <pc:sldMkLst>
          <pc:docMk/>
          <pc:sldMk cId="2742764317" sldId="318"/>
        </pc:sldMkLst>
      </pc:sldChg>
      <pc:sldChg chg="modSp mod modNotes">
        <pc:chgData name="Marsha Fralick" userId="7db0cee375c13348" providerId="LiveId" clId="{CB2685CE-D82A-4CA8-B7B8-DCB1B6D09C29}" dt="2022-05-24T16:35:05.536" v="792" actId="20577"/>
        <pc:sldMkLst>
          <pc:docMk/>
          <pc:sldMk cId="750116516" sldId="319"/>
        </pc:sldMkLst>
        <pc:spChg chg="mod">
          <ac:chgData name="Marsha Fralick" userId="7db0cee375c13348" providerId="LiveId" clId="{CB2685CE-D82A-4CA8-B7B8-DCB1B6D09C29}" dt="2022-05-24T16:34:30.686" v="719" actId="6549"/>
          <ac:spMkLst>
            <pc:docMk/>
            <pc:sldMk cId="750116516" sldId="319"/>
            <ac:spMk id="3" creationId="{AC37A523-DEFF-4CFD-8C4A-CD9B0C97A0DB}"/>
          </ac:spMkLst>
        </pc:spChg>
      </pc:sldChg>
      <pc:sldChg chg="modNotes">
        <pc:chgData name="Marsha Fralick" userId="7db0cee375c13348" providerId="LiveId" clId="{CB2685CE-D82A-4CA8-B7B8-DCB1B6D09C29}" dt="2022-05-24T16:28:54.185" v="355" actId="20577"/>
        <pc:sldMkLst>
          <pc:docMk/>
          <pc:sldMk cId="4113319468" sldId="341"/>
        </pc:sldMkLst>
      </pc:sldChg>
      <pc:sldChg chg="modSp mod">
        <pc:chgData name="Marsha Fralick" userId="7db0cee375c13348" providerId="LiveId" clId="{CB2685CE-D82A-4CA8-B7B8-DCB1B6D09C29}" dt="2022-05-24T18:22:32.449" v="857" actId="20577"/>
        <pc:sldMkLst>
          <pc:docMk/>
          <pc:sldMk cId="3780516228" sldId="348"/>
        </pc:sldMkLst>
        <pc:spChg chg="mod">
          <ac:chgData name="Marsha Fralick" userId="7db0cee375c13348" providerId="LiveId" clId="{CB2685CE-D82A-4CA8-B7B8-DCB1B6D09C29}" dt="2022-05-24T18:22:32.449" v="857" actId="20577"/>
          <ac:spMkLst>
            <pc:docMk/>
            <pc:sldMk cId="3780516228" sldId="348"/>
            <ac:spMk id="3" creationId="{9B7C2429-509B-4297-AC63-43184D1FD182}"/>
          </ac:spMkLst>
        </pc:spChg>
      </pc:sldChg>
      <pc:sldChg chg="modSp mod">
        <pc:chgData name="Marsha Fralick" userId="7db0cee375c13348" providerId="LiveId" clId="{CB2685CE-D82A-4CA8-B7B8-DCB1B6D09C29}" dt="2022-05-23T22:00:00.963" v="7" actId="207"/>
        <pc:sldMkLst>
          <pc:docMk/>
          <pc:sldMk cId="2794409207" sldId="349"/>
        </pc:sldMkLst>
        <pc:spChg chg="mod">
          <ac:chgData name="Marsha Fralick" userId="7db0cee375c13348" providerId="LiveId" clId="{CB2685CE-D82A-4CA8-B7B8-DCB1B6D09C29}" dt="2022-05-23T22:00:00.963" v="7" actId="207"/>
          <ac:spMkLst>
            <pc:docMk/>
            <pc:sldMk cId="2794409207" sldId="349"/>
            <ac:spMk id="3" creationId="{3916A9B7-9125-4459-B723-462731F83839}"/>
          </ac:spMkLst>
        </pc:spChg>
      </pc:sldChg>
      <pc:sldChg chg="add">
        <pc:chgData name="Marsha Fralick" userId="7db0cee375c13348" providerId="LiveId" clId="{CB2685CE-D82A-4CA8-B7B8-DCB1B6D09C29}" dt="2022-05-24T16:15:47.964" v="9"/>
        <pc:sldMkLst>
          <pc:docMk/>
          <pc:sldMk cId="2734786095" sldId="350"/>
        </pc:sldMkLst>
      </pc:sldChg>
      <pc:sldMasterChg chg="add addSldLayout">
        <pc:chgData name="Marsha Fralick" userId="7db0cee375c13348" providerId="LiveId" clId="{CB2685CE-D82A-4CA8-B7B8-DCB1B6D09C29}" dt="2022-05-24T16:15:47.964" v="8" actId="27028"/>
        <pc:sldMasterMkLst>
          <pc:docMk/>
          <pc:sldMasterMk cId="1798221970" sldId="2147483814"/>
        </pc:sldMasterMkLst>
        <pc:sldLayoutChg chg="add">
          <pc:chgData name="Marsha Fralick" userId="7db0cee375c13348" providerId="LiveId" clId="{CB2685CE-D82A-4CA8-B7B8-DCB1B6D09C29}" dt="2022-05-24T16:15:47.964" v="8" actId="27028"/>
          <pc:sldLayoutMkLst>
            <pc:docMk/>
            <pc:sldMasterMk cId="1798221970" sldId="2147483814"/>
            <pc:sldLayoutMk cId="2767683391" sldId="214748382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9D5A9-BA04-4A18-A4C9-BEF2C2F428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D5E9EC8-793B-4236-870B-88514FDA1190}">
      <dgm:prSet/>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r>
            <a:rPr lang="en-US" dirty="0"/>
            <a:t>One of the most powerful happiness techniques </a:t>
          </a:r>
        </a:p>
      </dgm:t>
    </dgm:pt>
    <dgm:pt modelId="{ABB785C6-C9C3-4CDC-8FE8-7C15B751E4EC}" type="parTrans" cxnId="{57179986-2D3A-42F0-AAFD-748955AE496C}">
      <dgm:prSet/>
      <dgm:spPr/>
      <dgm:t>
        <a:bodyPr/>
        <a:lstStyle/>
        <a:p>
          <a:endParaRPr lang="en-US"/>
        </a:p>
      </dgm:t>
    </dgm:pt>
    <dgm:pt modelId="{31533345-C423-4638-A053-33064AB374EB}" type="sibTrans" cxnId="{57179986-2D3A-42F0-AAFD-748955AE496C}">
      <dgm:prSet/>
      <dgm:spPr/>
      <dgm:t>
        <a:bodyPr/>
        <a:lstStyle/>
        <a:p>
          <a:endParaRPr lang="en-US"/>
        </a:p>
      </dgm:t>
    </dgm:pt>
    <dgm:pt modelId="{DB193701-1048-40C8-B712-ADA6D55CC540}" type="pres">
      <dgm:prSet presAssocID="{A299D5A9-BA04-4A18-A4C9-BEF2C2F42848}" presName="linear" presStyleCnt="0">
        <dgm:presLayoutVars>
          <dgm:animLvl val="lvl"/>
          <dgm:resizeHandles val="exact"/>
        </dgm:presLayoutVars>
      </dgm:prSet>
      <dgm:spPr/>
    </dgm:pt>
    <dgm:pt modelId="{5E19CACA-7F98-4CED-A220-31ED864E0501}" type="pres">
      <dgm:prSet presAssocID="{FD5E9EC8-793B-4236-870B-88514FDA1190}" presName="parentText" presStyleLbl="node1" presStyleIdx="0" presStyleCnt="1">
        <dgm:presLayoutVars>
          <dgm:chMax val="0"/>
          <dgm:bulletEnabled val="1"/>
        </dgm:presLayoutVars>
      </dgm:prSet>
      <dgm:spPr/>
    </dgm:pt>
  </dgm:ptLst>
  <dgm:cxnLst>
    <dgm:cxn modelId="{734C4E2A-0795-4CB9-8E22-DBACAF3176E3}" type="presOf" srcId="{FD5E9EC8-793B-4236-870B-88514FDA1190}" destId="{5E19CACA-7F98-4CED-A220-31ED864E0501}" srcOrd="0" destOrd="0" presId="urn:microsoft.com/office/officeart/2005/8/layout/vList2"/>
    <dgm:cxn modelId="{8129CD6F-B509-4789-BB34-C4BE3DC1DB00}" type="presOf" srcId="{A299D5A9-BA04-4A18-A4C9-BEF2C2F42848}" destId="{DB193701-1048-40C8-B712-ADA6D55CC540}" srcOrd="0" destOrd="0" presId="urn:microsoft.com/office/officeart/2005/8/layout/vList2"/>
    <dgm:cxn modelId="{57179986-2D3A-42F0-AAFD-748955AE496C}" srcId="{A299D5A9-BA04-4A18-A4C9-BEF2C2F42848}" destId="{FD5E9EC8-793B-4236-870B-88514FDA1190}" srcOrd="0" destOrd="0" parTransId="{ABB785C6-C9C3-4CDC-8FE8-7C15B751E4EC}" sibTransId="{31533345-C423-4638-A053-33064AB374EB}"/>
    <dgm:cxn modelId="{B2933003-9C36-49B1-8AFB-F73C0665245F}" type="presParOf" srcId="{DB193701-1048-40C8-B712-ADA6D55CC540}" destId="{5E19CACA-7F98-4CED-A220-31ED864E050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B175D-71DA-425C-A467-BBA772C2B3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FFCCB42-F809-45C7-9B84-2E9A8682ED7B}">
      <dgm:prSet custT="1"/>
      <dgm:spPr/>
      <dgm:t>
        <a:bodyPr/>
        <a:lstStyle/>
        <a:p>
          <a:r>
            <a:rPr lang="en-US" sz="2000" dirty="0"/>
            <a:t>Savoring positive life experiences</a:t>
          </a:r>
        </a:p>
      </dgm:t>
    </dgm:pt>
    <dgm:pt modelId="{12B1C00D-5187-4EA8-B5AA-B5326977049B}" type="parTrans" cxnId="{B7A70829-6C9D-4472-B2A9-69CA8CA2971C}">
      <dgm:prSet/>
      <dgm:spPr/>
      <dgm:t>
        <a:bodyPr/>
        <a:lstStyle/>
        <a:p>
          <a:endParaRPr lang="en-US"/>
        </a:p>
      </dgm:t>
    </dgm:pt>
    <dgm:pt modelId="{FE6D2418-123F-4B50-8C5A-9163988409A3}" type="sibTrans" cxnId="{B7A70829-6C9D-4472-B2A9-69CA8CA2971C}">
      <dgm:prSet/>
      <dgm:spPr/>
      <dgm:t>
        <a:bodyPr/>
        <a:lstStyle/>
        <a:p>
          <a:endParaRPr lang="en-US"/>
        </a:p>
      </dgm:t>
    </dgm:pt>
    <dgm:pt modelId="{B3A2F989-EC8D-425A-B4C7-71FFE623EB73}">
      <dgm:prSet custT="1"/>
      <dgm:spPr/>
      <dgm:t>
        <a:bodyPr/>
        <a:lstStyle/>
        <a:p>
          <a:r>
            <a:rPr lang="en-US" sz="2000" dirty="0"/>
            <a:t>Increasing self-esteem</a:t>
          </a:r>
        </a:p>
      </dgm:t>
    </dgm:pt>
    <dgm:pt modelId="{7C6ADFA8-29B3-4185-9D73-96B77D901237}" type="parTrans" cxnId="{2F37BBDB-B6F0-41A6-B973-0D8705CEB153}">
      <dgm:prSet/>
      <dgm:spPr/>
      <dgm:t>
        <a:bodyPr/>
        <a:lstStyle/>
        <a:p>
          <a:endParaRPr lang="en-US"/>
        </a:p>
      </dgm:t>
    </dgm:pt>
    <dgm:pt modelId="{B12A9F5B-BABC-451A-9B5B-51E3663657F5}" type="sibTrans" cxnId="{2F37BBDB-B6F0-41A6-B973-0D8705CEB153}">
      <dgm:prSet/>
      <dgm:spPr/>
      <dgm:t>
        <a:bodyPr/>
        <a:lstStyle/>
        <a:p>
          <a:endParaRPr lang="en-US"/>
        </a:p>
      </dgm:t>
    </dgm:pt>
    <dgm:pt modelId="{CE901BCB-8BBF-4D55-B78A-35D1F6663353}">
      <dgm:prSet custT="1"/>
      <dgm:spPr/>
      <dgm:t>
        <a:bodyPr/>
        <a:lstStyle/>
        <a:p>
          <a:r>
            <a:rPr lang="en-US" sz="2000" dirty="0"/>
            <a:t>Coping with stress and trauma</a:t>
          </a:r>
        </a:p>
      </dgm:t>
    </dgm:pt>
    <dgm:pt modelId="{99B29D1D-0CB6-457D-9433-C6970F30C0B9}" type="parTrans" cxnId="{A798EE83-CF4C-4865-B9BB-0FA8CA31D9CF}">
      <dgm:prSet/>
      <dgm:spPr/>
      <dgm:t>
        <a:bodyPr/>
        <a:lstStyle/>
        <a:p>
          <a:endParaRPr lang="en-US"/>
        </a:p>
      </dgm:t>
    </dgm:pt>
    <dgm:pt modelId="{E589E7B8-B5FC-4297-966E-EBA2649A61E1}" type="sibTrans" cxnId="{A798EE83-CF4C-4865-B9BB-0FA8CA31D9CF}">
      <dgm:prSet/>
      <dgm:spPr/>
      <dgm:t>
        <a:bodyPr/>
        <a:lstStyle/>
        <a:p>
          <a:endParaRPr lang="en-US"/>
        </a:p>
      </dgm:t>
    </dgm:pt>
    <dgm:pt modelId="{183F0068-D449-46F7-AFFD-286673F8C6D8}">
      <dgm:prSet custT="1"/>
      <dgm:spPr/>
      <dgm:t>
        <a:bodyPr/>
        <a:lstStyle/>
        <a:p>
          <a:r>
            <a:rPr lang="en-US" sz="2000" dirty="0"/>
            <a:t>Encouraging moral behavior</a:t>
          </a:r>
        </a:p>
        <a:p>
          <a:r>
            <a:rPr lang="en-US" sz="2000" dirty="0"/>
            <a:t>You are more likely to help others</a:t>
          </a:r>
        </a:p>
      </dgm:t>
    </dgm:pt>
    <dgm:pt modelId="{40EF83B9-B4BA-4A1B-8CD2-9F49D554B046}" type="parTrans" cxnId="{1B844252-4CDD-4405-908B-473F5B40D914}">
      <dgm:prSet/>
      <dgm:spPr/>
      <dgm:t>
        <a:bodyPr/>
        <a:lstStyle/>
        <a:p>
          <a:endParaRPr lang="en-US"/>
        </a:p>
      </dgm:t>
    </dgm:pt>
    <dgm:pt modelId="{6C8BF838-EF6B-4B62-BD6F-0F26404D1F7A}" type="sibTrans" cxnId="{1B844252-4CDD-4405-908B-473F5B40D914}">
      <dgm:prSet/>
      <dgm:spPr/>
      <dgm:t>
        <a:bodyPr/>
        <a:lstStyle/>
        <a:p>
          <a:endParaRPr lang="en-US"/>
        </a:p>
      </dgm:t>
    </dgm:pt>
    <dgm:pt modelId="{312A1AC2-204C-4DA1-9F2D-96FE88CDE676}">
      <dgm:prSet custT="1"/>
      <dgm:spPr/>
      <dgm:t>
        <a:bodyPr/>
        <a:lstStyle/>
        <a:p>
          <a:r>
            <a:rPr lang="en-US" sz="2000" dirty="0"/>
            <a:t>Building social bonds</a:t>
          </a:r>
        </a:p>
      </dgm:t>
    </dgm:pt>
    <dgm:pt modelId="{54E65277-70FB-44E3-BC07-E2DDDBD3C91C}" type="parTrans" cxnId="{44C5556E-52B0-4200-B737-CECB45BFC092}">
      <dgm:prSet/>
      <dgm:spPr/>
      <dgm:t>
        <a:bodyPr/>
        <a:lstStyle/>
        <a:p>
          <a:endParaRPr lang="en-US"/>
        </a:p>
      </dgm:t>
    </dgm:pt>
    <dgm:pt modelId="{CD35AD31-2AA4-4FF2-BF66-9D3065FC3170}" type="sibTrans" cxnId="{44C5556E-52B0-4200-B737-CECB45BFC092}">
      <dgm:prSet/>
      <dgm:spPr/>
      <dgm:t>
        <a:bodyPr/>
        <a:lstStyle/>
        <a:p>
          <a:endParaRPr lang="en-US"/>
        </a:p>
      </dgm:t>
    </dgm:pt>
    <dgm:pt modelId="{FDEF8EEC-A28D-4AAA-B7C7-25BE943D269A}">
      <dgm:prSet custT="1"/>
      <dgm:spPr/>
      <dgm:t>
        <a:bodyPr/>
        <a:lstStyle/>
        <a:p>
          <a:r>
            <a:rPr lang="en-US" sz="2000" dirty="0"/>
            <a:t>Diminishing negative emotions</a:t>
          </a:r>
        </a:p>
        <a:p>
          <a:r>
            <a:rPr lang="en-US" sz="2000" dirty="0"/>
            <a:t>such as anger, bitterness, and greed</a:t>
          </a:r>
        </a:p>
      </dgm:t>
    </dgm:pt>
    <dgm:pt modelId="{441D757C-25A3-4E3E-A21A-E47D675A943D}" type="parTrans" cxnId="{BAE8BAE0-1F0A-4D29-8852-C88A398443BD}">
      <dgm:prSet/>
      <dgm:spPr/>
      <dgm:t>
        <a:bodyPr/>
        <a:lstStyle/>
        <a:p>
          <a:endParaRPr lang="en-US"/>
        </a:p>
      </dgm:t>
    </dgm:pt>
    <dgm:pt modelId="{83A3888E-B01A-4F21-BFC9-6D592C3D970D}" type="sibTrans" cxnId="{BAE8BAE0-1F0A-4D29-8852-C88A398443BD}">
      <dgm:prSet/>
      <dgm:spPr/>
      <dgm:t>
        <a:bodyPr/>
        <a:lstStyle/>
        <a:p>
          <a:endParaRPr lang="en-US"/>
        </a:p>
      </dgm:t>
    </dgm:pt>
    <dgm:pt modelId="{636CBD05-F28E-4656-84AB-CB4C9E670F3F}">
      <dgm:prSet custT="1"/>
      <dgm:spPr/>
      <dgm:t>
        <a:bodyPr/>
        <a:lstStyle/>
        <a:p>
          <a:r>
            <a:rPr lang="en-US" sz="2000" dirty="0"/>
            <a:t>Appreciating what you have</a:t>
          </a:r>
        </a:p>
      </dgm:t>
    </dgm:pt>
    <dgm:pt modelId="{37C73BD1-E6ED-4261-8A1F-1CB145DFD0B4}" type="parTrans" cxnId="{11295EB3-8DAB-4F20-8C2C-53AC72603FF2}">
      <dgm:prSet/>
      <dgm:spPr/>
      <dgm:t>
        <a:bodyPr/>
        <a:lstStyle/>
        <a:p>
          <a:endParaRPr lang="en-US"/>
        </a:p>
      </dgm:t>
    </dgm:pt>
    <dgm:pt modelId="{5431FB17-370A-4971-A406-D1519B35A4F7}" type="sibTrans" cxnId="{11295EB3-8DAB-4F20-8C2C-53AC72603FF2}">
      <dgm:prSet/>
      <dgm:spPr/>
      <dgm:t>
        <a:bodyPr/>
        <a:lstStyle/>
        <a:p>
          <a:endParaRPr lang="en-US"/>
        </a:p>
      </dgm:t>
    </dgm:pt>
    <dgm:pt modelId="{EB9C9FB7-D57E-4BE4-83AE-12E2F769E0CA}">
      <dgm:prSet custT="1"/>
      <dgm:spPr/>
      <dgm:t>
        <a:bodyPr/>
        <a:lstStyle/>
        <a:p>
          <a:r>
            <a:rPr lang="en-US" sz="2000" dirty="0"/>
            <a:t>Avoiding hedonistic adaptation.</a:t>
          </a:r>
        </a:p>
      </dgm:t>
    </dgm:pt>
    <dgm:pt modelId="{98DC5695-972D-422A-BC5A-F76040671409}" type="parTrans" cxnId="{C8B3DA66-CB84-4846-97E6-C9179A244C3F}">
      <dgm:prSet/>
      <dgm:spPr/>
      <dgm:t>
        <a:bodyPr/>
        <a:lstStyle/>
        <a:p>
          <a:endParaRPr lang="en-US"/>
        </a:p>
      </dgm:t>
    </dgm:pt>
    <dgm:pt modelId="{126B38D0-DECE-48F9-B149-89B2EC52D1BE}" type="sibTrans" cxnId="{C8B3DA66-CB84-4846-97E6-C9179A244C3F}">
      <dgm:prSet/>
      <dgm:spPr/>
      <dgm:t>
        <a:bodyPr/>
        <a:lstStyle/>
        <a:p>
          <a:endParaRPr lang="en-US"/>
        </a:p>
      </dgm:t>
    </dgm:pt>
    <dgm:pt modelId="{5CFE8FF2-43F6-4492-89A0-8CC8614AF49B}" type="pres">
      <dgm:prSet presAssocID="{CF0B175D-71DA-425C-A467-BBA772C2B3AE}" presName="vert0" presStyleCnt="0">
        <dgm:presLayoutVars>
          <dgm:dir/>
          <dgm:animOne val="branch"/>
          <dgm:animLvl val="lvl"/>
        </dgm:presLayoutVars>
      </dgm:prSet>
      <dgm:spPr/>
    </dgm:pt>
    <dgm:pt modelId="{A9286B26-38AA-43E2-AE2F-4AE059889146}" type="pres">
      <dgm:prSet presAssocID="{EFFCCB42-F809-45C7-9B84-2E9A8682ED7B}" presName="thickLine" presStyleLbl="alignNode1" presStyleIdx="0" presStyleCnt="8"/>
      <dgm:spPr/>
    </dgm:pt>
    <dgm:pt modelId="{0B02E5B2-4072-417F-ABE8-A8BD4A86DF2C}" type="pres">
      <dgm:prSet presAssocID="{EFFCCB42-F809-45C7-9B84-2E9A8682ED7B}" presName="horz1" presStyleCnt="0"/>
      <dgm:spPr/>
    </dgm:pt>
    <dgm:pt modelId="{EAE48822-DFC8-4208-B5E0-FE64838EC6CB}" type="pres">
      <dgm:prSet presAssocID="{EFFCCB42-F809-45C7-9B84-2E9A8682ED7B}" presName="tx1" presStyleLbl="revTx" presStyleIdx="0" presStyleCnt="8"/>
      <dgm:spPr/>
    </dgm:pt>
    <dgm:pt modelId="{18839BF7-4456-4582-BD82-C53A579BDEC2}" type="pres">
      <dgm:prSet presAssocID="{EFFCCB42-F809-45C7-9B84-2E9A8682ED7B}" presName="vert1" presStyleCnt="0"/>
      <dgm:spPr/>
    </dgm:pt>
    <dgm:pt modelId="{0184D94D-C09F-40AA-A8EA-920218941DA6}" type="pres">
      <dgm:prSet presAssocID="{B3A2F989-EC8D-425A-B4C7-71FFE623EB73}" presName="thickLine" presStyleLbl="alignNode1" presStyleIdx="1" presStyleCnt="8"/>
      <dgm:spPr/>
    </dgm:pt>
    <dgm:pt modelId="{EE62EBC0-A1C7-4231-87E2-793AEA644DDE}" type="pres">
      <dgm:prSet presAssocID="{B3A2F989-EC8D-425A-B4C7-71FFE623EB73}" presName="horz1" presStyleCnt="0"/>
      <dgm:spPr/>
    </dgm:pt>
    <dgm:pt modelId="{B7D45493-1526-4BCD-87FF-645A7CAE8FD6}" type="pres">
      <dgm:prSet presAssocID="{B3A2F989-EC8D-425A-B4C7-71FFE623EB73}" presName="tx1" presStyleLbl="revTx" presStyleIdx="1" presStyleCnt="8"/>
      <dgm:spPr/>
    </dgm:pt>
    <dgm:pt modelId="{E9F7E133-EDE6-4B86-ABC9-DE50220A2A93}" type="pres">
      <dgm:prSet presAssocID="{B3A2F989-EC8D-425A-B4C7-71FFE623EB73}" presName="vert1" presStyleCnt="0"/>
      <dgm:spPr/>
    </dgm:pt>
    <dgm:pt modelId="{F37041A2-9377-4572-BB61-7FA51F768A67}" type="pres">
      <dgm:prSet presAssocID="{CE901BCB-8BBF-4D55-B78A-35D1F6663353}" presName="thickLine" presStyleLbl="alignNode1" presStyleIdx="2" presStyleCnt="8"/>
      <dgm:spPr/>
    </dgm:pt>
    <dgm:pt modelId="{93473D22-1676-423D-851F-073270A576E2}" type="pres">
      <dgm:prSet presAssocID="{CE901BCB-8BBF-4D55-B78A-35D1F6663353}" presName="horz1" presStyleCnt="0"/>
      <dgm:spPr/>
    </dgm:pt>
    <dgm:pt modelId="{FDE8092B-6A72-40DB-A9BF-870E3788ABE0}" type="pres">
      <dgm:prSet presAssocID="{CE901BCB-8BBF-4D55-B78A-35D1F6663353}" presName="tx1" presStyleLbl="revTx" presStyleIdx="2" presStyleCnt="8"/>
      <dgm:spPr/>
    </dgm:pt>
    <dgm:pt modelId="{C27F474C-7C1F-472B-B060-80ADDEB40C7D}" type="pres">
      <dgm:prSet presAssocID="{CE901BCB-8BBF-4D55-B78A-35D1F6663353}" presName="vert1" presStyleCnt="0"/>
      <dgm:spPr/>
    </dgm:pt>
    <dgm:pt modelId="{68231B18-AEFB-415C-B8CE-4F1D0231121F}" type="pres">
      <dgm:prSet presAssocID="{183F0068-D449-46F7-AFFD-286673F8C6D8}" presName="thickLine" presStyleLbl="alignNode1" presStyleIdx="3" presStyleCnt="8"/>
      <dgm:spPr/>
    </dgm:pt>
    <dgm:pt modelId="{9365055E-E602-4724-86C8-0E889F82666A}" type="pres">
      <dgm:prSet presAssocID="{183F0068-D449-46F7-AFFD-286673F8C6D8}" presName="horz1" presStyleCnt="0"/>
      <dgm:spPr/>
    </dgm:pt>
    <dgm:pt modelId="{5DB4D55C-3EB3-4605-97B1-F7F94608245D}" type="pres">
      <dgm:prSet presAssocID="{183F0068-D449-46F7-AFFD-286673F8C6D8}" presName="tx1" presStyleLbl="revTx" presStyleIdx="3" presStyleCnt="8" custLinFactNeighborX="-639" custLinFactNeighborY="5970"/>
      <dgm:spPr/>
    </dgm:pt>
    <dgm:pt modelId="{44CFA7C2-C929-445F-A84D-2C3A693CFB52}" type="pres">
      <dgm:prSet presAssocID="{183F0068-D449-46F7-AFFD-286673F8C6D8}" presName="vert1" presStyleCnt="0"/>
      <dgm:spPr/>
    </dgm:pt>
    <dgm:pt modelId="{7E35EF5D-049A-45AA-BAA5-8867138C66A1}" type="pres">
      <dgm:prSet presAssocID="{312A1AC2-204C-4DA1-9F2D-96FE88CDE676}" presName="thickLine" presStyleLbl="alignNode1" presStyleIdx="4" presStyleCnt="8"/>
      <dgm:spPr/>
    </dgm:pt>
    <dgm:pt modelId="{9C97FFAD-D4D9-47DB-901C-A4246087ECB9}" type="pres">
      <dgm:prSet presAssocID="{312A1AC2-204C-4DA1-9F2D-96FE88CDE676}" presName="horz1" presStyleCnt="0"/>
      <dgm:spPr/>
    </dgm:pt>
    <dgm:pt modelId="{162AA944-8478-4A78-A94E-A2F9F7D89414}" type="pres">
      <dgm:prSet presAssocID="{312A1AC2-204C-4DA1-9F2D-96FE88CDE676}" presName="tx1" presStyleLbl="revTx" presStyleIdx="4" presStyleCnt="8" custLinFactNeighborX="620" custLinFactNeighborY="-4494"/>
      <dgm:spPr/>
    </dgm:pt>
    <dgm:pt modelId="{47EA1D4C-9D70-4099-9DC5-D81FD798BEBD}" type="pres">
      <dgm:prSet presAssocID="{312A1AC2-204C-4DA1-9F2D-96FE88CDE676}" presName="vert1" presStyleCnt="0"/>
      <dgm:spPr/>
    </dgm:pt>
    <dgm:pt modelId="{A9AA4767-4867-4491-8F58-4177AF10138F}" type="pres">
      <dgm:prSet presAssocID="{FDEF8EEC-A28D-4AAA-B7C7-25BE943D269A}" presName="thickLine" presStyleLbl="alignNode1" presStyleIdx="5" presStyleCnt="8"/>
      <dgm:spPr/>
    </dgm:pt>
    <dgm:pt modelId="{91B4AFBA-222C-49FF-9DCA-63A3DE7908F0}" type="pres">
      <dgm:prSet presAssocID="{FDEF8EEC-A28D-4AAA-B7C7-25BE943D269A}" presName="horz1" presStyleCnt="0"/>
      <dgm:spPr/>
    </dgm:pt>
    <dgm:pt modelId="{4A354AFB-994A-486F-946E-F2057E726A51}" type="pres">
      <dgm:prSet presAssocID="{FDEF8EEC-A28D-4AAA-B7C7-25BE943D269A}" presName="tx1" presStyleLbl="revTx" presStyleIdx="5" presStyleCnt="8"/>
      <dgm:spPr/>
    </dgm:pt>
    <dgm:pt modelId="{9CD33D9D-B6D9-4A33-AE99-48218A7E4A0E}" type="pres">
      <dgm:prSet presAssocID="{FDEF8EEC-A28D-4AAA-B7C7-25BE943D269A}" presName="vert1" presStyleCnt="0"/>
      <dgm:spPr/>
    </dgm:pt>
    <dgm:pt modelId="{9D2AAE23-158E-4C84-A93F-6934691B9DD2}" type="pres">
      <dgm:prSet presAssocID="{636CBD05-F28E-4656-84AB-CB4C9E670F3F}" presName="thickLine" presStyleLbl="alignNode1" presStyleIdx="6" presStyleCnt="8"/>
      <dgm:spPr/>
    </dgm:pt>
    <dgm:pt modelId="{CC0E06F8-AD32-4DD2-A153-11E13111F73C}" type="pres">
      <dgm:prSet presAssocID="{636CBD05-F28E-4656-84AB-CB4C9E670F3F}" presName="horz1" presStyleCnt="0"/>
      <dgm:spPr/>
    </dgm:pt>
    <dgm:pt modelId="{A1CAE7B7-F857-481D-9DE9-091031765D45}" type="pres">
      <dgm:prSet presAssocID="{636CBD05-F28E-4656-84AB-CB4C9E670F3F}" presName="tx1" presStyleLbl="revTx" presStyleIdx="6" presStyleCnt="8"/>
      <dgm:spPr/>
    </dgm:pt>
    <dgm:pt modelId="{D5486148-2934-4C88-ABC3-210F19A1CF81}" type="pres">
      <dgm:prSet presAssocID="{636CBD05-F28E-4656-84AB-CB4C9E670F3F}" presName="vert1" presStyleCnt="0"/>
      <dgm:spPr/>
    </dgm:pt>
    <dgm:pt modelId="{0A2D10FA-DBED-466C-B965-44EBA6F655C0}" type="pres">
      <dgm:prSet presAssocID="{EB9C9FB7-D57E-4BE4-83AE-12E2F769E0CA}" presName="thickLine" presStyleLbl="alignNode1" presStyleIdx="7" presStyleCnt="8"/>
      <dgm:spPr/>
    </dgm:pt>
    <dgm:pt modelId="{DAA62CC2-0ECE-4B54-9394-DDAC0DDDC51F}" type="pres">
      <dgm:prSet presAssocID="{EB9C9FB7-D57E-4BE4-83AE-12E2F769E0CA}" presName="horz1" presStyleCnt="0"/>
      <dgm:spPr/>
    </dgm:pt>
    <dgm:pt modelId="{9D59CE76-1583-4ACA-97DF-D5BAA894FD8A}" type="pres">
      <dgm:prSet presAssocID="{EB9C9FB7-D57E-4BE4-83AE-12E2F769E0CA}" presName="tx1" presStyleLbl="revTx" presStyleIdx="7" presStyleCnt="8"/>
      <dgm:spPr/>
    </dgm:pt>
    <dgm:pt modelId="{537DEBF7-2FD7-4C9C-A8E4-1DC562F4BC58}" type="pres">
      <dgm:prSet presAssocID="{EB9C9FB7-D57E-4BE4-83AE-12E2F769E0CA}" presName="vert1" presStyleCnt="0"/>
      <dgm:spPr/>
    </dgm:pt>
  </dgm:ptLst>
  <dgm:cxnLst>
    <dgm:cxn modelId="{B7A70829-6C9D-4472-B2A9-69CA8CA2971C}" srcId="{CF0B175D-71DA-425C-A467-BBA772C2B3AE}" destId="{EFFCCB42-F809-45C7-9B84-2E9A8682ED7B}" srcOrd="0" destOrd="0" parTransId="{12B1C00D-5187-4EA8-B5AA-B5326977049B}" sibTransId="{FE6D2418-123F-4B50-8C5A-9163988409A3}"/>
    <dgm:cxn modelId="{7A1F0730-F9BB-4CE1-A674-CCFD02A366D6}" type="presOf" srcId="{CE901BCB-8BBF-4D55-B78A-35D1F6663353}" destId="{FDE8092B-6A72-40DB-A9BF-870E3788ABE0}" srcOrd="0" destOrd="0" presId="urn:microsoft.com/office/officeart/2008/layout/LinedList"/>
    <dgm:cxn modelId="{079E7244-E122-4B30-A1D1-5CB853F9C8B8}" type="presOf" srcId="{EB9C9FB7-D57E-4BE4-83AE-12E2F769E0CA}" destId="{9D59CE76-1583-4ACA-97DF-D5BAA894FD8A}" srcOrd="0" destOrd="0" presId="urn:microsoft.com/office/officeart/2008/layout/LinedList"/>
    <dgm:cxn modelId="{C8B3DA66-CB84-4846-97E6-C9179A244C3F}" srcId="{CF0B175D-71DA-425C-A467-BBA772C2B3AE}" destId="{EB9C9FB7-D57E-4BE4-83AE-12E2F769E0CA}" srcOrd="7" destOrd="0" parTransId="{98DC5695-972D-422A-BC5A-F76040671409}" sibTransId="{126B38D0-DECE-48F9-B149-89B2EC52D1BE}"/>
    <dgm:cxn modelId="{44C5556E-52B0-4200-B737-CECB45BFC092}" srcId="{CF0B175D-71DA-425C-A467-BBA772C2B3AE}" destId="{312A1AC2-204C-4DA1-9F2D-96FE88CDE676}" srcOrd="4" destOrd="0" parTransId="{54E65277-70FB-44E3-BC07-E2DDDBD3C91C}" sibTransId="{CD35AD31-2AA4-4FF2-BF66-9D3065FC3170}"/>
    <dgm:cxn modelId="{1B844252-4CDD-4405-908B-473F5B40D914}" srcId="{CF0B175D-71DA-425C-A467-BBA772C2B3AE}" destId="{183F0068-D449-46F7-AFFD-286673F8C6D8}" srcOrd="3" destOrd="0" parTransId="{40EF83B9-B4BA-4A1B-8CD2-9F49D554B046}" sibTransId="{6C8BF838-EF6B-4B62-BD6F-0F26404D1F7A}"/>
    <dgm:cxn modelId="{CD316558-3407-4BBC-AE74-C4F4FD59B929}" type="presOf" srcId="{636CBD05-F28E-4656-84AB-CB4C9E670F3F}" destId="{A1CAE7B7-F857-481D-9DE9-091031765D45}" srcOrd="0" destOrd="0" presId="urn:microsoft.com/office/officeart/2008/layout/LinedList"/>
    <dgm:cxn modelId="{A798EE83-CF4C-4865-B9BB-0FA8CA31D9CF}" srcId="{CF0B175D-71DA-425C-A467-BBA772C2B3AE}" destId="{CE901BCB-8BBF-4D55-B78A-35D1F6663353}" srcOrd="2" destOrd="0" parTransId="{99B29D1D-0CB6-457D-9433-C6970F30C0B9}" sibTransId="{E589E7B8-B5FC-4297-966E-EBA2649A61E1}"/>
    <dgm:cxn modelId="{3B7D2F95-C8E5-4497-8034-DD0C37DB52B6}" type="presOf" srcId="{EFFCCB42-F809-45C7-9B84-2E9A8682ED7B}" destId="{EAE48822-DFC8-4208-B5E0-FE64838EC6CB}" srcOrd="0" destOrd="0" presId="urn:microsoft.com/office/officeart/2008/layout/LinedList"/>
    <dgm:cxn modelId="{11295EB3-8DAB-4F20-8C2C-53AC72603FF2}" srcId="{CF0B175D-71DA-425C-A467-BBA772C2B3AE}" destId="{636CBD05-F28E-4656-84AB-CB4C9E670F3F}" srcOrd="6" destOrd="0" parTransId="{37C73BD1-E6ED-4261-8A1F-1CB145DFD0B4}" sibTransId="{5431FB17-370A-4971-A406-D1519B35A4F7}"/>
    <dgm:cxn modelId="{78FAF8BC-CA71-4AA9-996D-E46F419C209E}" type="presOf" srcId="{B3A2F989-EC8D-425A-B4C7-71FFE623EB73}" destId="{B7D45493-1526-4BCD-87FF-645A7CAE8FD6}" srcOrd="0" destOrd="0" presId="urn:microsoft.com/office/officeart/2008/layout/LinedList"/>
    <dgm:cxn modelId="{9DF68BDA-11B7-47EA-B0CA-624DE301276B}" type="presOf" srcId="{CF0B175D-71DA-425C-A467-BBA772C2B3AE}" destId="{5CFE8FF2-43F6-4492-89A0-8CC8614AF49B}" srcOrd="0" destOrd="0" presId="urn:microsoft.com/office/officeart/2008/layout/LinedList"/>
    <dgm:cxn modelId="{2F37BBDB-B6F0-41A6-B973-0D8705CEB153}" srcId="{CF0B175D-71DA-425C-A467-BBA772C2B3AE}" destId="{B3A2F989-EC8D-425A-B4C7-71FFE623EB73}" srcOrd="1" destOrd="0" parTransId="{7C6ADFA8-29B3-4185-9D73-96B77D901237}" sibTransId="{B12A9F5B-BABC-451A-9B5B-51E3663657F5}"/>
    <dgm:cxn modelId="{BAE8BAE0-1F0A-4D29-8852-C88A398443BD}" srcId="{CF0B175D-71DA-425C-A467-BBA772C2B3AE}" destId="{FDEF8EEC-A28D-4AAA-B7C7-25BE943D269A}" srcOrd="5" destOrd="0" parTransId="{441D757C-25A3-4E3E-A21A-E47D675A943D}" sibTransId="{83A3888E-B01A-4F21-BFC9-6D592C3D970D}"/>
    <dgm:cxn modelId="{5048F4E4-5DBA-41ED-9E60-EEF078334655}" type="presOf" srcId="{312A1AC2-204C-4DA1-9F2D-96FE88CDE676}" destId="{162AA944-8478-4A78-A94E-A2F9F7D89414}" srcOrd="0" destOrd="0" presId="urn:microsoft.com/office/officeart/2008/layout/LinedList"/>
    <dgm:cxn modelId="{05B14AE6-730D-4A8A-8217-F6032A688FDF}" type="presOf" srcId="{FDEF8EEC-A28D-4AAA-B7C7-25BE943D269A}" destId="{4A354AFB-994A-486F-946E-F2057E726A51}" srcOrd="0" destOrd="0" presId="urn:microsoft.com/office/officeart/2008/layout/LinedList"/>
    <dgm:cxn modelId="{4CB485EB-BB58-4637-AE94-F5F60989194A}" type="presOf" srcId="{183F0068-D449-46F7-AFFD-286673F8C6D8}" destId="{5DB4D55C-3EB3-4605-97B1-F7F94608245D}" srcOrd="0" destOrd="0" presId="urn:microsoft.com/office/officeart/2008/layout/LinedList"/>
    <dgm:cxn modelId="{3776B250-F3B3-406D-9B37-67123C96BAD4}" type="presParOf" srcId="{5CFE8FF2-43F6-4492-89A0-8CC8614AF49B}" destId="{A9286B26-38AA-43E2-AE2F-4AE059889146}" srcOrd="0" destOrd="0" presId="urn:microsoft.com/office/officeart/2008/layout/LinedList"/>
    <dgm:cxn modelId="{51EEB498-EE56-45E5-87BA-82CF2B4C207B}" type="presParOf" srcId="{5CFE8FF2-43F6-4492-89A0-8CC8614AF49B}" destId="{0B02E5B2-4072-417F-ABE8-A8BD4A86DF2C}" srcOrd="1" destOrd="0" presId="urn:microsoft.com/office/officeart/2008/layout/LinedList"/>
    <dgm:cxn modelId="{0D81D41E-3B8A-45B4-B1BC-D3521C77D4A2}" type="presParOf" srcId="{0B02E5B2-4072-417F-ABE8-A8BD4A86DF2C}" destId="{EAE48822-DFC8-4208-B5E0-FE64838EC6CB}" srcOrd="0" destOrd="0" presId="urn:microsoft.com/office/officeart/2008/layout/LinedList"/>
    <dgm:cxn modelId="{B704AC25-3717-4E8A-AFCD-DCF4F4046DF5}" type="presParOf" srcId="{0B02E5B2-4072-417F-ABE8-A8BD4A86DF2C}" destId="{18839BF7-4456-4582-BD82-C53A579BDEC2}" srcOrd="1" destOrd="0" presId="urn:microsoft.com/office/officeart/2008/layout/LinedList"/>
    <dgm:cxn modelId="{1871D716-20EE-4805-B1AA-FF7D4CD80279}" type="presParOf" srcId="{5CFE8FF2-43F6-4492-89A0-8CC8614AF49B}" destId="{0184D94D-C09F-40AA-A8EA-920218941DA6}" srcOrd="2" destOrd="0" presId="urn:microsoft.com/office/officeart/2008/layout/LinedList"/>
    <dgm:cxn modelId="{56C59B70-16D2-4CE2-BBB3-1779DC9E6593}" type="presParOf" srcId="{5CFE8FF2-43F6-4492-89A0-8CC8614AF49B}" destId="{EE62EBC0-A1C7-4231-87E2-793AEA644DDE}" srcOrd="3" destOrd="0" presId="urn:microsoft.com/office/officeart/2008/layout/LinedList"/>
    <dgm:cxn modelId="{44B6962F-98F5-44BB-B8C5-2DAA1A242445}" type="presParOf" srcId="{EE62EBC0-A1C7-4231-87E2-793AEA644DDE}" destId="{B7D45493-1526-4BCD-87FF-645A7CAE8FD6}" srcOrd="0" destOrd="0" presId="urn:microsoft.com/office/officeart/2008/layout/LinedList"/>
    <dgm:cxn modelId="{F415B1C8-91BC-4B4C-BF61-B6FA12A3D0F6}" type="presParOf" srcId="{EE62EBC0-A1C7-4231-87E2-793AEA644DDE}" destId="{E9F7E133-EDE6-4B86-ABC9-DE50220A2A93}" srcOrd="1" destOrd="0" presId="urn:microsoft.com/office/officeart/2008/layout/LinedList"/>
    <dgm:cxn modelId="{CE6B742E-E05D-4DE8-B12C-90EAC1B105D6}" type="presParOf" srcId="{5CFE8FF2-43F6-4492-89A0-8CC8614AF49B}" destId="{F37041A2-9377-4572-BB61-7FA51F768A67}" srcOrd="4" destOrd="0" presId="urn:microsoft.com/office/officeart/2008/layout/LinedList"/>
    <dgm:cxn modelId="{AAC8F321-31AF-4B09-8989-570F5B6657A3}" type="presParOf" srcId="{5CFE8FF2-43F6-4492-89A0-8CC8614AF49B}" destId="{93473D22-1676-423D-851F-073270A576E2}" srcOrd="5" destOrd="0" presId="urn:microsoft.com/office/officeart/2008/layout/LinedList"/>
    <dgm:cxn modelId="{964754CA-BECA-4206-82D1-02E83913EE82}" type="presParOf" srcId="{93473D22-1676-423D-851F-073270A576E2}" destId="{FDE8092B-6A72-40DB-A9BF-870E3788ABE0}" srcOrd="0" destOrd="0" presId="urn:microsoft.com/office/officeart/2008/layout/LinedList"/>
    <dgm:cxn modelId="{F639B0B3-801A-40F0-AC85-F79ACC909CAB}" type="presParOf" srcId="{93473D22-1676-423D-851F-073270A576E2}" destId="{C27F474C-7C1F-472B-B060-80ADDEB40C7D}" srcOrd="1" destOrd="0" presId="urn:microsoft.com/office/officeart/2008/layout/LinedList"/>
    <dgm:cxn modelId="{606C6B06-A50A-4CF9-9C55-8F6EA6EAB859}" type="presParOf" srcId="{5CFE8FF2-43F6-4492-89A0-8CC8614AF49B}" destId="{68231B18-AEFB-415C-B8CE-4F1D0231121F}" srcOrd="6" destOrd="0" presId="urn:microsoft.com/office/officeart/2008/layout/LinedList"/>
    <dgm:cxn modelId="{DA71333C-4BA0-4E3D-B0E6-DD0498FF9ACD}" type="presParOf" srcId="{5CFE8FF2-43F6-4492-89A0-8CC8614AF49B}" destId="{9365055E-E602-4724-86C8-0E889F82666A}" srcOrd="7" destOrd="0" presId="urn:microsoft.com/office/officeart/2008/layout/LinedList"/>
    <dgm:cxn modelId="{A95A0AE7-C5DA-43DD-8F89-45A58C22C127}" type="presParOf" srcId="{9365055E-E602-4724-86C8-0E889F82666A}" destId="{5DB4D55C-3EB3-4605-97B1-F7F94608245D}" srcOrd="0" destOrd="0" presId="urn:microsoft.com/office/officeart/2008/layout/LinedList"/>
    <dgm:cxn modelId="{1BCEF768-CFFA-4CB5-B64C-50F6806BC1B8}" type="presParOf" srcId="{9365055E-E602-4724-86C8-0E889F82666A}" destId="{44CFA7C2-C929-445F-A84D-2C3A693CFB52}" srcOrd="1" destOrd="0" presId="urn:microsoft.com/office/officeart/2008/layout/LinedList"/>
    <dgm:cxn modelId="{4B74465D-686E-4D1E-BC40-C24351F4B9A7}" type="presParOf" srcId="{5CFE8FF2-43F6-4492-89A0-8CC8614AF49B}" destId="{7E35EF5D-049A-45AA-BAA5-8867138C66A1}" srcOrd="8" destOrd="0" presId="urn:microsoft.com/office/officeart/2008/layout/LinedList"/>
    <dgm:cxn modelId="{D3BEEDBC-407A-4E15-9312-8E99971F7937}" type="presParOf" srcId="{5CFE8FF2-43F6-4492-89A0-8CC8614AF49B}" destId="{9C97FFAD-D4D9-47DB-901C-A4246087ECB9}" srcOrd="9" destOrd="0" presId="urn:microsoft.com/office/officeart/2008/layout/LinedList"/>
    <dgm:cxn modelId="{4476E65D-DED0-43C4-9C68-67A2C3D0ED6C}" type="presParOf" srcId="{9C97FFAD-D4D9-47DB-901C-A4246087ECB9}" destId="{162AA944-8478-4A78-A94E-A2F9F7D89414}" srcOrd="0" destOrd="0" presId="urn:microsoft.com/office/officeart/2008/layout/LinedList"/>
    <dgm:cxn modelId="{E38D9A9C-9FF8-4744-B3D8-831B060E9884}" type="presParOf" srcId="{9C97FFAD-D4D9-47DB-901C-A4246087ECB9}" destId="{47EA1D4C-9D70-4099-9DC5-D81FD798BEBD}" srcOrd="1" destOrd="0" presId="urn:microsoft.com/office/officeart/2008/layout/LinedList"/>
    <dgm:cxn modelId="{76D206A0-317E-474E-BEF0-751F383B36A2}" type="presParOf" srcId="{5CFE8FF2-43F6-4492-89A0-8CC8614AF49B}" destId="{A9AA4767-4867-4491-8F58-4177AF10138F}" srcOrd="10" destOrd="0" presId="urn:microsoft.com/office/officeart/2008/layout/LinedList"/>
    <dgm:cxn modelId="{0103BBE6-119B-46F3-86EB-5B07442C26DF}" type="presParOf" srcId="{5CFE8FF2-43F6-4492-89A0-8CC8614AF49B}" destId="{91B4AFBA-222C-49FF-9DCA-63A3DE7908F0}" srcOrd="11" destOrd="0" presId="urn:microsoft.com/office/officeart/2008/layout/LinedList"/>
    <dgm:cxn modelId="{2667B900-2DCD-4B6B-9EAD-FE9C6B1EC272}" type="presParOf" srcId="{91B4AFBA-222C-49FF-9DCA-63A3DE7908F0}" destId="{4A354AFB-994A-486F-946E-F2057E726A51}" srcOrd="0" destOrd="0" presId="urn:microsoft.com/office/officeart/2008/layout/LinedList"/>
    <dgm:cxn modelId="{5DED33BE-19A0-4BA7-8F2B-585EB5094E84}" type="presParOf" srcId="{91B4AFBA-222C-49FF-9DCA-63A3DE7908F0}" destId="{9CD33D9D-B6D9-4A33-AE99-48218A7E4A0E}" srcOrd="1" destOrd="0" presId="urn:microsoft.com/office/officeart/2008/layout/LinedList"/>
    <dgm:cxn modelId="{6AE2727F-77DE-4EE6-AF68-6E3C9F863DE2}" type="presParOf" srcId="{5CFE8FF2-43F6-4492-89A0-8CC8614AF49B}" destId="{9D2AAE23-158E-4C84-A93F-6934691B9DD2}" srcOrd="12" destOrd="0" presId="urn:microsoft.com/office/officeart/2008/layout/LinedList"/>
    <dgm:cxn modelId="{2CB1D49E-9724-45FC-8033-ADA83030D1BA}" type="presParOf" srcId="{5CFE8FF2-43F6-4492-89A0-8CC8614AF49B}" destId="{CC0E06F8-AD32-4DD2-A153-11E13111F73C}" srcOrd="13" destOrd="0" presId="urn:microsoft.com/office/officeart/2008/layout/LinedList"/>
    <dgm:cxn modelId="{A00028A3-DFC1-450E-A4AE-04E72D79B980}" type="presParOf" srcId="{CC0E06F8-AD32-4DD2-A153-11E13111F73C}" destId="{A1CAE7B7-F857-481D-9DE9-091031765D45}" srcOrd="0" destOrd="0" presId="urn:microsoft.com/office/officeart/2008/layout/LinedList"/>
    <dgm:cxn modelId="{E97E0C9A-B385-42BB-BC01-ADB0F7CA547F}" type="presParOf" srcId="{CC0E06F8-AD32-4DD2-A153-11E13111F73C}" destId="{D5486148-2934-4C88-ABC3-210F19A1CF81}" srcOrd="1" destOrd="0" presId="urn:microsoft.com/office/officeart/2008/layout/LinedList"/>
    <dgm:cxn modelId="{7183BDF7-ED6C-4683-A812-59019FB08973}" type="presParOf" srcId="{5CFE8FF2-43F6-4492-89A0-8CC8614AF49B}" destId="{0A2D10FA-DBED-466C-B965-44EBA6F655C0}" srcOrd="14" destOrd="0" presId="urn:microsoft.com/office/officeart/2008/layout/LinedList"/>
    <dgm:cxn modelId="{F3B860A1-C709-4B7B-8E29-EA6F9F64ECB9}" type="presParOf" srcId="{5CFE8FF2-43F6-4492-89A0-8CC8614AF49B}" destId="{DAA62CC2-0ECE-4B54-9394-DDAC0DDDC51F}" srcOrd="15" destOrd="0" presId="urn:microsoft.com/office/officeart/2008/layout/LinedList"/>
    <dgm:cxn modelId="{1F7BE3E1-BBB3-4555-9B16-8E6A5A1C7141}" type="presParOf" srcId="{DAA62CC2-0ECE-4B54-9394-DDAC0DDDC51F}" destId="{9D59CE76-1583-4ACA-97DF-D5BAA894FD8A}" srcOrd="0" destOrd="0" presId="urn:microsoft.com/office/officeart/2008/layout/LinedList"/>
    <dgm:cxn modelId="{27749D64-3B85-4AD4-99CE-011335503CE9}" type="presParOf" srcId="{DAA62CC2-0ECE-4B54-9394-DDAC0DDDC51F}" destId="{537DEBF7-2FD7-4C9C-A8E4-1DC562F4BC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9CACA-7F98-4CED-A220-31ED864E0501}">
      <dsp:nvSpPr>
        <dsp:cNvPr id="0" name=""/>
        <dsp:cNvSpPr/>
      </dsp:nvSpPr>
      <dsp:spPr>
        <a:xfrm>
          <a:off x="0" y="139780"/>
          <a:ext cx="2866641" cy="3463200"/>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One of the most powerful happiness techniques </a:t>
          </a:r>
        </a:p>
      </dsp:txBody>
      <dsp:txXfrm>
        <a:off x="139938" y="279718"/>
        <a:ext cx="2586765" cy="3183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86B26-38AA-43E2-AE2F-4AE059889146}">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8822-DFC8-4208-B5E0-FE64838EC6CB}">
      <dsp:nvSpPr>
        <dsp:cNvPr id="0" name=""/>
        <dsp:cNvSpPr/>
      </dsp:nvSpPr>
      <dsp:spPr>
        <a:xfrm>
          <a:off x="0" y="0"/>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Savoring positive life experiences</a:t>
          </a:r>
        </a:p>
      </dsp:txBody>
      <dsp:txXfrm>
        <a:off x="0" y="0"/>
        <a:ext cx="4869656" cy="801088"/>
      </dsp:txXfrm>
    </dsp:sp>
    <dsp:sp modelId="{0184D94D-C09F-40AA-A8EA-920218941DA6}">
      <dsp:nvSpPr>
        <dsp:cNvPr id="0" name=""/>
        <dsp:cNvSpPr/>
      </dsp:nvSpPr>
      <dsp:spPr>
        <a:xfrm>
          <a:off x="0" y="801089"/>
          <a:ext cx="4869656"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45493-1526-4BCD-87FF-645A7CAE8FD6}">
      <dsp:nvSpPr>
        <dsp:cNvPr id="0" name=""/>
        <dsp:cNvSpPr/>
      </dsp:nvSpPr>
      <dsp:spPr>
        <a:xfrm>
          <a:off x="0" y="801088"/>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Increasing self-esteem</a:t>
          </a:r>
        </a:p>
      </dsp:txBody>
      <dsp:txXfrm>
        <a:off x="0" y="801088"/>
        <a:ext cx="4869656" cy="801088"/>
      </dsp:txXfrm>
    </dsp:sp>
    <dsp:sp modelId="{F37041A2-9377-4572-BB61-7FA51F768A67}">
      <dsp:nvSpPr>
        <dsp:cNvPr id="0" name=""/>
        <dsp:cNvSpPr/>
      </dsp:nvSpPr>
      <dsp:spPr>
        <a:xfrm>
          <a:off x="0" y="1602178"/>
          <a:ext cx="4869656"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8092B-6A72-40DB-A9BF-870E3788ABE0}">
      <dsp:nvSpPr>
        <dsp:cNvPr id="0" name=""/>
        <dsp:cNvSpPr/>
      </dsp:nvSpPr>
      <dsp:spPr>
        <a:xfrm>
          <a:off x="0" y="1602177"/>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Coping with stress and trauma</a:t>
          </a:r>
        </a:p>
      </dsp:txBody>
      <dsp:txXfrm>
        <a:off x="0" y="1602177"/>
        <a:ext cx="4869656" cy="801088"/>
      </dsp:txXfrm>
    </dsp:sp>
    <dsp:sp modelId="{68231B18-AEFB-415C-B8CE-4F1D0231121F}">
      <dsp:nvSpPr>
        <dsp:cNvPr id="0" name=""/>
        <dsp:cNvSpPr/>
      </dsp:nvSpPr>
      <dsp:spPr>
        <a:xfrm>
          <a:off x="0" y="2403266"/>
          <a:ext cx="4869656"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4D55C-3EB3-4605-97B1-F7F94608245D}">
      <dsp:nvSpPr>
        <dsp:cNvPr id="0" name=""/>
        <dsp:cNvSpPr/>
      </dsp:nvSpPr>
      <dsp:spPr>
        <a:xfrm>
          <a:off x="0" y="2451092"/>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Encouraging moral behavior</a:t>
          </a:r>
        </a:p>
        <a:p>
          <a:pPr marL="0" lvl="0" indent="0" algn="l" defTabSz="889000">
            <a:lnSpc>
              <a:spcPct val="90000"/>
            </a:lnSpc>
            <a:spcBef>
              <a:spcPct val="0"/>
            </a:spcBef>
            <a:spcAft>
              <a:spcPct val="35000"/>
            </a:spcAft>
            <a:buNone/>
          </a:pPr>
          <a:r>
            <a:rPr lang="en-US" sz="2000" kern="1200" dirty="0"/>
            <a:t>You are more likely to help others</a:t>
          </a:r>
        </a:p>
      </dsp:txBody>
      <dsp:txXfrm>
        <a:off x="0" y="2451092"/>
        <a:ext cx="4869656" cy="801088"/>
      </dsp:txXfrm>
    </dsp:sp>
    <dsp:sp modelId="{7E35EF5D-049A-45AA-BAA5-8867138C66A1}">
      <dsp:nvSpPr>
        <dsp:cNvPr id="0" name=""/>
        <dsp:cNvSpPr/>
      </dsp:nvSpPr>
      <dsp:spPr>
        <a:xfrm>
          <a:off x="0" y="3204356"/>
          <a:ext cx="4869656"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AA944-8478-4A78-A94E-A2F9F7D89414}">
      <dsp:nvSpPr>
        <dsp:cNvPr id="0" name=""/>
        <dsp:cNvSpPr/>
      </dsp:nvSpPr>
      <dsp:spPr>
        <a:xfrm>
          <a:off x="0" y="3168355"/>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Building social bonds</a:t>
          </a:r>
        </a:p>
      </dsp:txBody>
      <dsp:txXfrm>
        <a:off x="0" y="3168355"/>
        <a:ext cx="4869656" cy="801088"/>
      </dsp:txXfrm>
    </dsp:sp>
    <dsp:sp modelId="{A9AA4767-4867-4491-8F58-4177AF10138F}">
      <dsp:nvSpPr>
        <dsp:cNvPr id="0" name=""/>
        <dsp:cNvSpPr/>
      </dsp:nvSpPr>
      <dsp:spPr>
        <a:xfrm>
          <a:off x="0" y="4005444"/>
          <a:ext cx="4869656"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54AFB-994A-486F-946E-F2057E726A51}">
      <dsp:nvSpPr>
        <dsp:cNvPr id="0" name=""/>
        <dsp:cNvSpPr/>
      </dsp:nvSpPr>
      <dsp:spPr>
        <a:xfrm>
          <a:off x="0" y="4005445"/>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Diminishing negative emotions</a:t>
          </a:r>
        </a:p>
        <a:p>
          <a:pPr marL="0" lvl="0" indent="0" algn="l" defTabSz="889000">
            <a:lnSpc>
              <a:spcPct val="90000"/>
            </a:lnSpc>
            <a:spcBef>
              <a:spcPct val="0"/>
            </a:spcBef>
            <a:spcAft>
              <a:spcPct val="35000"/>
            </a:spcAft>
            <a:buNone/>
          </a:pPr>
          <a:r>
            <a:rPr lang="en-US" sz="2000" kern="1200" dirty="0"/>
            <a:t>such as anger, bitterness, and greed</a:t>
          </a:r>
        </a:p>
      </dsp:txBody>
      <dsp:txXfrm>
        <a:off x="0" y="4005445"/>
        <a:ext cx="4869656" cy="801088"/>
      </dsp:txXfrm>
    </dsp:sp>
    <dsp:sp modelId="{9D2AAE23-158E-4C84-A93F-6934691B9DD2}">
      <dsp:nvSpPr>
        <dsp:cNvPr id="0" name=""/>
        <dsp:cNvSpPr/>
      </dsp:nvSpPr>
      <dsp:spPr>
        <a:xfrm>
          <a:off x="0" y="4806533"/>
          <a:ext cx="4869656"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AE7B7-F857-481D-9DE9-091031765D45}">
      <dsp:nvSpPr>
        <dsp:cNvPr id="0" name=""/>
        <dsp:cNvSpPr/>
      </dsp:nvSpPr>
      <dsp:spPr>
        <a:xfrm>
          <a:off x="0" y="4806533"/>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Appreciating what you have</a:t>
          </a:r>
        </a:p>
      </dsp:txBody>
      <dsp:txXfrm>
        <a:off x="0" y="4806533"/>
        <a:ext cx="4869656" cy="801088"/>
      </dsp:txXfrm>
    </dsp:sp>
    <dsp:sp modelId="{0A2D10FA-DBED-466C-B965-44EBA6F655C0}">
      <dsp:nvSpPr>
        <dsp:cNvPr id="0" name=""/>
        <dsp:cNvSpPr/>
      </dsp:nvSpPr>
      <dsp:spPr>
        <a:xfrm>
          <a:off x="0" y="5607623"/>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CE76-1583-4ACA-97DF-D5BAA894FD8A}">
      <dsp:nvSpPr>
        <dsp:cNvPr id="0" name=""/>
        <dsp:cNvSpPr/>
      </dsp:nvSpPr>
      <dsp:spPr>
        <a:xfrm>
          <a:off x="0" y="5607622"/>
          <a:ext cx="4869656" cy="80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Avoiding hedonistic adaptation.</a:t>
          </a:r>
        </a:p>
      </dsp:txBody>
      <dsp:txXfrm>
        <a:off x="0" y="5607622"/>
        <a:ext cx="4869656" cy="801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404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b="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b="0">
                <a:solidFill>
                  <a:schemeClr val="tx1"/>
                </a:solidFill>
                <a:latin typeface="Arial" charset="0"/>
              </a:defRPr>
            </a:lvl1pPr>
          </a:lstStyle>
          <a:p>
            <a:fld id="{2737BD07-D643-4CCB-B12E-061C2143AC1F}" type="slidenum">
              <a:rPr lang="ru-RU"/>
              <a:pPr/>
              <a:t>‹#›</a:t>
            </a:fld>
            <a:endParaRPr lang="ru-RU"/>
          </a:p>
        </p:txBody>
      </p:sp>
    </p:spTree>
    <p:extLst>
      <p:ext uri="{BB962C8B-B14F-4D97-AF65-F5344CB8AC3E}">
        <p14:creationId xmlns:p14="http://schemas.microsoft.com/office/powerpoint/2010/main" val="1749588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a:p>
            <a:endParaRPr lang="en-US" dirty="0"/>
          </a:p>
          <a:p>
            <a:r>
              <a:rPr lang="en-US" dirty="0"/>
              <a:t>Welcome to our presentation today. We’re happy you could join us. </a:t>
            </a:r>
          </a:p>
        </p:txBody>
      </p:sp>
      <p:sp>
        <p:nvSpPr>
          <p:cNvPr id="4" name="Slide Number Placeholder 3"/>
          <p:cNvSpPr>
            <a:spLocks noGrp="1"/>
          </p:cNvSpPr>
          <p:nvPr>
            <p:ph type="sldNum" sz="quarter" idx="5"/>
          </p:nvPr>
        </p:nvSpPr>
        <p:spPr/>
        <p:txBody>
          <a:bodyPr/>
          <a:lstStyle/>
          <a:p>
            <a:fld id="{2737BD07-D643-4CCB-B12E-061C2143AC1F}" type="slidenum">
              <a:rPr lang="ru-RU" smtClean="0"/>
              <a:pPr/>
              <a:t>1</a:t>
            </a:fld>
            <a:endParaRPr lang="ru-RU"/>
          </a:p>
        </p:txBody>
      </p:sp>
    </p:spTree>
    <p:extLst>
      <p:ext uri="{BB962C8B-B14F-4D97-AF65-F5344CB8AC3E}">
        <p14:creationId xmlns:p14="http://schemas.microsoft.com/office/powerpoint/2010/main" val="250560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Positive psychologists such as Martin Seligman describe the difference between happiness and hedonism, and it is important to understand this difference.</a:t>
            </a:r>
          </a:p>
          <a:p>
            <a:endParaRPr lang="en-US" dirty="0"/>
          </a:p>
          <a:p>
            <a:r>
              <a:rPr lang="en-US" dirty="0"/>
              <a:t>Read Slide</a:t>
            </a:r>
          </a:p>
          <a:p>
            <a:endParaRPr lang="en-US" dirty="0"/>
          </a:p>
          <a:p>
            <a:r>
              <a:rPr lang="en-US" dirty="0"/>
              <a:t>Provide Example</a:t>
            </a:r>
          </a:p>
          <a:p>
            <a:r>
              <a:rPr lang="en-US" dirty="0"/>
              <a:t>	Buying a TV or car</a:t>
            </a:r>
          </a:p>
        </p:txBody>
      </p:sp>
      <p:sp>
        <p:nvSpPr>
          <p:cNvPr id="4" name="Slide Number Placeholder 3"/>
          <p:cNvSpPr>
            <a:spLocks noGrp="1"/>
          </p:cNvSpPr>
          <p:nvPr>
            <p:ph type="sldNum" sz="quarter" idx="5"/>
          </p:nvPr>
        </p:nvSpPr>
        <p:spPr/>
        <p:txBody>
          <a:bodyPr/>
          <a:lstStyle/>
          <a:p>
            <a:fld id="{2737BD07-D643-4CCB-B12E-061C2143AC1F}" type="slidenum">
              <a:rPr lang="ru-RU" smtClean="0"/>
              <a:pPr/>
              <a:t>10</a:t>
            </a:fld>
            <a:endParaRPr lang="ru-RU"/>
          </a:p>
        </p:txBody>
      </p:sp>
    </p:spTree>
    <p:extLst>
      <p:ext uri="{BB962C8B-B14F-4D97-AF65-F5344CB8AC3E}">
        <p14:creationId xmlns:p14="http://schemas.microsoft.com/office/powerpoint/2010/main" val="40850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Psychologists remind us to choose happiness over hedonism. What does this mean?</a:t>
            </a:r>
          </a:p>
          <a:p>
            <a:endParaRPr lang="en-US" dirty="0"/>
          </a:p>
          <a:p>
            <a:r>
              <a:rPr lang="en-US" dirty="0"/>
              <a:t>Choosing happiness means . . . (Read slide)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11</a:t>
            </a:fld>
            <a:endParaRPr lang="ru-RU"/>
          </a:p>
        </p:txBody>
      </p:sp>
    </p:spTree>
    <p:extLst>
      <p:ext uri="{BB962C8B-B14F-4D97-AF65-F5344CB8AC3E}">
        <p14:creationId xmlns:p14="http://schemas.microsoft.com/office/powerpoint/2010/main" val="399086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Today we will focus on some ideas from Sonya Lyubomirsky’s (</a:t>
            </a:r>
            <a:r>
              <a:rPr lang="en-US" dirty="0" err="1"/>
              <a:t>Lubomirskey</a:t>
            </a:r>
            <a:r>
              <a:rPr lang="en-US" dirty="0"/>
              <a:t>) book on the How of Happiness. </a:t>
            </a:r>
          </a:p>
          <a:p>
            <a:endParaRPr lang="en-US" dirty="0"/>
          </a:p>
          <a:p>
            <a:r>
              <a:rPr lang="en-US" dirty="0"/>
              <a:t>She suggests 12 happiness activities which we will review today.</a:t>
            </a:r>
          </a:p>
          <a:p>
            <a:endParaRPr lang="en-US" dirty="0"/>
          </a:p>
          <a:p>
            <a:r>
              <a:rPr lang="en-US" dirty="0"/>
              <a:t>Can you use some of these ideas? Make a note of some ideas you would like to use more often. </a:t>
            </a:r>
          </a:p>
        </p:txBody>
      </p:sp>
      <p:sp>
        <p:nvSpPr>
          <p:cNvPr id="4" name="Slide Number Placeholder 3"/>
          <p:cNvSpPr>
            <a:spLocks noGrp="1"/>
          </p:cNvSpPr>
          <p:nvPr>
            <p:ph type="sldNum" sz="quarter" idx="5"/>
          </p:nvPr>
        </p:nvSpPr>
        <p:spPr/>
        <p:txBody>
          <a:bodyPr/>
          <a:lstStyle/>
          <a:p>
            <a:fld id="{2737BD07-D643-4CCB-B12E-061C2143AC1F}" type="slidenum">
              <a:rPr lang="ru-RU" smtClean="0"/>
              <a:pPr/>
              <a:t>12</a:t>
            </a:fld>
            <a:endParaRPr lang="ru-RU"/>
          </a:p>
        </p:txBody>
      </p:sp>
    </p:spTree>
    <p:extLst>
      <p:ext uri="{BB962C8B-B14F-4D97-AF65-F5344CB8AC3E}">
        <p14:creationId xmlns:p14="http://schemas.microsoft.com/office/powerpoint/2010/main" val="36834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The first activity is expressing gratitude. It is one of the most powerful happiness techniques.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13</a:t>
            </a:fld>
            <a:endParaRPr lang="ru-RU"/>
          </a:p>
        </p:txBody>
      </p:sp>
    </p:spTree>
    <p:extLst>
      <p:ext uri="{BB962C8B-B14F-4D97-AF65-F5344CB8AC3E}">
        <p14:creationId xmlns:p14="http://schemas.microsoft.com/office/powerpoint/2010/main" val="33941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14</a:t>
            </a:fld>
            <a:endParaRPr lang="ru-RU"/>
          </a:p>
        </p:txBody>
      </p:sp>
    </p:spTree>
    <p:extLst>
      <p:ext uri="{BB962C8B-B14F-4D97-AF65-F5344CB8AC3E}">
        <p14:creationId xmlns:p14="http://schemas.microsoft.com/office/powerpoint/2010/main" val="419671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Why is gratitude important?</a:t>
            </a:r>
          </a:p>
          <a:p>
            <a:endParaRPr lang="en-US" dirty="0"/>
          </a:p>
          <a:p>
            <a:r>
              <a:rPr lang="en-US" dirty="0"/>
              <a:t>Alternate reading boxes. Begin with Marsha.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15</a:t>
            </a:fld>
            <a:endParaRPr lang="ru-RU"/>
          </a:p>
        </p:txBody>
      </p:sp>
    </p:spTree>
    <p:extLst>
      <p:ext uri="{BB962C8B-B14F-4D97-AF65-F5344CB8AC3E}">
        <p14:creationId xmlns:p14="http://schemas.microsoft.com/office/powerpoint/2010/main" val="25690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Lead group in exercise</a:t>
            </a:r>
          </a:p>
          <a:p>
            <a:endParaRPr lang="en-US" dirty="0"/>
          </a:p>
          <a:p>
            <a:r>
              <a:rPr lang="en-US" dirty="0"/>
              <a:t>While participants are thinking, Marsha and Seth provide examples of being grateful for what we have in life.</a:t>
            </a:r>
          </a:p>
          <a:p>
            <a:endParaRPr lang="en-US" dirty="0"/>
          </a:p>
          <a:p>
            <a:r>
              <a:rPr lang="en-US" dirty="0"/>
              <a:t>Marsha:</a:t>
            </a:r>
          </a:p>
          <a:p>
            <a:r>
              <a:rPr lang="en-US" dirty="0"/>
              <a:t>I am grateful for my good health and my family.</a:t>
            </a:r>
          </a:p>
          <a:p>
            <a:r>
              <a:rPr lang="en-US" dirty="0"/>
              <a:t>I am grateful for a husband that makes me laugh every day.</a:t>
            </a:r>
          </a:p>
          <a:p>
            <a:endParaRPr lang="en-US" dirty="0"/>
          </a:p>
          <a:p>
            <a:r>
              <a:rPr lang="en-US" dirty="0"/>
              <a:t>Seth?</a:t>
            </a:r>
          </a:p>
        </p:txBody>
      </p:sp>
      <p:sp>
        <p:nvSpPr>
          <p:cNvPr id="4" name="Slide Number Placeholder 3"/>
          <p:cNvSpPr>
            <a:spLocks noGrp="1"/>
          </p:cNvSpPr>
          <p:nvPr>
            <p:ph type="sldNum" sz="quarter" idx="5"/>
          </p:nvPr>
        </p:nvSpPr>
        <p:spPr/>
        <p:txBody>
          <a:bodyPr/>
          <a:lstStyle/>
          <a:p>
            <a:fld id="{2737BD07-D643-4CCB-B12E-061C2143AC1F}" type="slidenum">
              <a:rPr lang="ru-RU" smtClean="0"/>
              <a:pPr/>
              <a:t>16</a:t>
            </a:fld>
            <a:endParaRPr lang="ru-RU"/>
          </a:p>
        </p:txBody>
      </p:sp>
    </p:spTree>
    <p:extLst>
      <p:ext uri="{BB962C8B-B14F-4D97-AF65-F5344CB8AC3E}">
        <p14:creationId xmlns:p14="http://schemas.microsoft.com/office/powerpoint/2010/main" val="328854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Another way to increase happiness is to cultivate optimism.</a:t>
            </a:r>
          </a:p>
        </p:txBody>
      </p:sp>
      <p:sp>
        <p:nvSpPr>
          <p:cNvPr id="4" name="Slide Number Placeholder 3"/>
          <p:cNvSpPr>
            <a:spLocks noGrp="1"/>
          </p:cNvSpPr>
          <p:nvPr>
            <p:ph type="sldNum" sz="quarter" idx="5"/>
          </p:nvPr>
        </p:nvSpPr>
        <p:spPr/>
        <p:txBody>
          <a:bodyPr/>
          <a:lstStyle/>
          <a:p>
            <a:fld id="{2737BD07-D643-4CCB-B12E-061C2143AC1F}" type="slidenum">
              <a:rPr lang="ru-RU" smtClean="0"/>
              <a:pPr/>
              <a:t>17</a:t>
            </a:fld>
            <a:endParaRPr lang="ru-RU"/>
          </a:p>
        </p:txBody>
      </p:sp>
    </p:spTree>
    <p:extLst>
      <p:ext uri="{BB962C8B-B14F-4D97-AF65-F5344CB8AC3E}">
        <p14:creationId xmlns:p14="http://schemas.microsoft.com/office/powerpoint/2010/main" val="252306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One of the ways you can cultivate optimism is being aware of your mindset.</a:t>
            </a:r>
          </a:p>
          <a:p>
            <a:endParaRPr lang="en-US" dirty="0"/>
          </a:p>
          <a:p>
            <a:r>
              <a:rPr lang="en-US" dirty="0"/>
              <a:t>If you are interested, Carol Dweck has a book on this topic. </a:t>
            </a:r>
          </a:p>
        </p:txBody>
      </p:sp>
      <p:sp>
        <p:nvSpPr>
          <p:cNvPr id="4" name="Slide Number Placeholder 3"/>
          <p:cNvSpPr>
            <a:spLocks noGrp="1"/>
          </p:cNvSpPr>
          <p:nvPr>
            <p:ph type="sldNum" sz="quarter" idx="5"/>
          </p:nvPr>
        </p:nvSpPr>
        <p:spPr/>
        <p:txBody>
          <a:bodyPr/>
          <a:lstStyle/>
          <a:p>
            <a:fld id="{2737BD07-D643-4CCB-B12E-061C2143AC1F}" type="slidenum">
              <a:rPr lang="ru-RU" smtClean="0"/>
              <a:pPr/>
              <a:t>18</a:t>
            </a:fld>
            <a:endParaRPr lang="ru-RU"/>
          </a:p>
        </p:txBody>
      </p:sp>
    </p:spTree>
    <p:extLst>
      <p:ext uri="{BB962C8B-B14F-4D97-AF65-F5344CB8AC3E}">
        <p14:creationId xmlns:p14="http://schemas.microsoft.com/office/powerpoint/2010/main" val="3710243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Here are just a few key ideas from the psychology of mindset:</a:t>
            </a:r>
          </a:p>
          <a:p>
            <a:endParaRPr lang="en-US" dirty="0"/>
          </a:p>
          <a:p>
            <a:r>
              <a:rPr lang="en-US" dirty="0"/>
              <a:t>Negative Thinking: Fixed Mindset</a:t>
            </a:r>
          </a:p>
          <a:p>
            <a:endParaRPr lang="en-US" dirty="0"/>
          </a:p>
          <a:p>
            <a:r>
              <a:rPr lang="en-US" dirty="0"/>
              <a:t>Seth</a:t>
            </a:r>
          </a:p>
          <a:p>
            <a:endParaRPr lang="en-US" dirty="0"/>
          </a:p>
          <a:p>
            <a:r>
              <a:rPr lang="en-US" dirty="0"/>
              <a:t>Positive Thinking: Growth Mindset</a:t>
            </a:r>
          </a:p>
        </p:txBody>
      </p:sp>
      <p:sp>
        <p:nvSpPr>
          <p:cNvPr id="4" name="Slide Number Placeholder 3"/>
          <p:cNvSpPr>
            <a:spLocks noGrp="1"/>
          </p:cNvSpPr>
          <p:nvPr>
            <p:ph type="sldNum" sz="quarter" idx="5"/>
          </p:nvPr>
        </p:nvSpPr>
        <p:spPr/>
        <p:txBody>
          <a:bodyPr/>
          <a:lstStyle/>
          <a:p>
            <a:fld id="{2737BD07-D643-4CCB-B12E-061C2143AC1F}" type="slidenum">
              <a:rPr lang="ru-RU" smtClean="0"/>
              <a:pPr/>
              <a:t>19</a:t>
            </a:fld>
            <a:endParaRPr lang="ru-RU"/>
          </a:p>
        </p:txBody>
      </p:sp>
    </p:spTree>
    <p:extLst>
      <p:ext uri="{BB962C8B-B14F-4D97-AF65-F5344CB8AC3E}">
        <p14:creationId xmlns:p14="http://schemas.microsoft.com/office/powerpoint/2010/main" val="4518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Dr. Marsha Fralick is currently Professor Emeritus at Cuyamaca Community College, in the San Diego area. She has been recognized as an Outstanding First-Year Student Advocate by the National Resource Center for the First-Year Experience and Students in Transition for excellence in counseling, teaching,   curriculum development, and leadership over the last 43 years. She has brought together research in psychology, education, neuroscience, health, and career development to provide students with strategies for college, career, and lifelong success. She is the author of several first- year experience and career textbooks including Native American, Hawaiian, and Pacific Islander versions. Her materials include positive psychology and information about achieving happiness in life.</a:t>
            </a:r>
          </a:p>
          <a:p>
            <a:pPr algn="l" rtl="0">
              <a:spcAft>
                <a:spcPts val="0"/>
              </a:spcAft>
            </a:pPr>
            <a:r>
              <a:rPr lang="en-US" b="0" i="0" dirty="0">
                <a:solidFill>
                  <a:srgbClr val="1D2228"/>
                </a:solidFill>
                <a:effectLst/>
                <a:latin typeface="Helvetica" panose="020B0604020202020204" pitchFamily="34" charset="0"/>
              </a:rPr>
              <a:t>Dr. Seth Batiste is currently the </a:t>
            </a:r>
            <a:r>
              <a:rPr lang="en-US" b="1" i="0" dirty="0">
                <a:solidFill>
                  <a:srgbClr val="1D2228"/>
                </a:solidFill>
                <a:effectLst/>
                <a:latin typeface="Helvetica" panose="020B0604020202020204" pitchFamily="34" charset="0"/>
              </a:rPr>
              <a:t>FOUNDER</a:t>
            </a:r>
            <a:r>
              <a:rPr lang="en-US" b="0" i="0" dirty="0">
                <a:solidFill>
                  <a:srgbClr val="1D2228"/>
                </a:solidFill>
                <a:effectLst/>
                <a:latin typeface="Helvetica" panose="020B0604020202020204" pitchFamily="34" charset="0"/>
              </a:rPr>
              <a:t> </a:t>
            </a:r>
            <a:r>
              <a:rPr lang="en-US" b="0" i="0" dirty="0">
                <a:solidFill>
                  <a:srgbClr val="000000"/>
                </a:solidFill>
                <a:effectLst/>
                <a:latin typeface="Helvetica Neue"/>
              </a:rPr>
              <a:t> </a:t>
            </a:r>
            <a:r>
              <a:rPr lang="en-US" b="0" i="0" dirty="0">
                <a:solidFill>
                  <a:srgbClr val="1D2228"/>
                </a:solidFill>
                <a:effectLst/>
                <a:latin typeface="Helvetica" panose="020B0604020202020204" pitchFamily="34" charset="0"/>
              </a:rPr>
              <a:t>and Chief Strategist of</a:t>
            </a:r>
            <a:r>
              <a:rPr lang="en-US" b="1" i="0" dirty="0">
                <a:solidFill>
                  <a:srgbClr val="1D2228"/>
                </a:solidFill>
                <a:effectLst/>
                <a:latin typeface="Helvetica" panose="020B0604020202020204" pitchFamily="34" charset="0"/>
              </a:rPr>
              <a:t> Batiste Consulting, LLC, </a:t>
            </a:r>
            <a:r>
              <a:rPr lang="en-US" b="0" i="0" dirty="0">
                <a:solidFill>
                  <a:srgbClr val="1D2228"/>
                </a:solidFill>
                <a:effectLst/>
                <a:latin typeface="Helvetica" panose="020B0604020202020204" pitchFamily="34" charset="0"/>
              </a:rPr>
              <a:t>specializing in curriculum and subject-matter resources that include college writing, study skills, and student success strategies. He is the co-author of College and Career Success with Dr. Marsha Fralick. He has over 25 years experience in teaching and administration in K-12 and higher education. While working as an administrator at the Lone Star Community College District in Houston, Texas, he was instrumental in developing the Best Start Quality Enhancement Program that eventually became the cornerstone for the Educational Frameworks courses addressing student success, which he managed and also taught in the program. He also believes that it is important to help student attain mental health and happiness in life. </a:t>
            </a:r>
            <a:endParaRPr lang="en-US" b="0" i="0" dirty="0">
              <a:solidFill>
                <a:srgbClr val="000000"/>
              </a:solidFill>
              <a:effectLst/>
              <a:latin typeface="Helvetica Neue"/>
            </a:endParaRPr>
          </a:p>
          <a:p>
            <a:br>
              <a:rPr lang="en-US" dirty="0"/>
            </a:br>
            <a:endParaRPr lang="en-US" dirty="0"/>
          </a:p>
          <a:p>
            <a:r>
              <a:rPr lang="en-US" dirty="0"/>
              <a:t> </a:t>
            </a:r>
          </a:p>
          <a:p>
            <a:endParaRPr lang="en-US" dirty="0"/>
          </a:p>
        </p:txBody>
      </p:sp>
      <p:sp>
        <p:nvSpPr>
          <p:cNvPr id="4" name="Slide Number Placeholder 3"/>
          <p:cNvSpPr>
            <a:spLocks noGrp="1"/>
          </p:cNvSpPr>
          <p:nvPr>
            <p:ph type="sldNum" sz="quarter" idx="5"/>
          </p:nvPr>
        </p:nvSpPr>
        <p:spPr>
          <a:xfrm>
            <a:off x="7795601" y="8914606"/>
            <a:ext cx="2971800" cy="458787"/>
          </a:xfrm>
        </p:spPr>
        <p:txBody>
          <a:bodyPr/>
          <a:lstStyle/>
          <a:p>
            <a:endParaRPr lang="en-US" dirty="0"/>
          </a:p>
        </p:txBody>
      </p:sp>
    </p:spTree>
    <p:extLst>
      <p:ext uri="{BB962C8B-B14F-4D97-AF65-F5344CB8AC3E}">
        <p14:creationId xmlns:p14="http://schemas.microsoft.com/office/powerpoint/2010/main" val="188051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 introduces exercise</a:t>
            </a:r>
          </a:p>
          <a:p>
            <a:endParaRPr lang="en-US" dirty="0"/>
          </a:p>
          <a:p>
            <a:r>
              <a:rPr lang="en-US" dirty="0"/>
              <a:t>While group members are thinking, Seth and Marsha provide examples of what went well recently. </a:t>
            </a:r>
          </a:p>
          <a:p>
            <a:endParaRPr lang="en-US" dirty="0"/>
          </a:p>
          <a:p>
            <a:r>
              <a:rPr lang="en-US" dirty="0"/>
              <a:t>Marsha: What went well</a:t>
            </a:r>
          </a:p>
          <a:p>
            <a:r>
              <a:rPr lang="en-US" dirty="0"/>
              <a:t>Family dinner to celebrate birthday</a:t>
            </a:r>
          </a:p>
          <a:p>
            <a:r>
              <a:rPr lang="en-US" dirty="0"/>
              <a:t>Finished new curriculum on financial literacy</a:t>
            </a:r>
          </a:p>
          <a:p>
            <a:endParaRPr lang="en-US" dirty="0"/>
          </a:p>
          <a:p>
            <a:r>
              <a:rPr lang="en-US" dirty="0"/>
              <a:t>Seth? </a:t>
            </a:r>
          </a:p>
        </p:txBody>
      </p:sp>
      <p:sp>
        <p:nvSpPr>
          <p:cNvPr id="4" name="Slide Number Placeholder 3"/>
          <p:cNvSpPr>
            <a:spLocks noGrp="1"/>
          </p:cNvSpPr>
          <p:nvPr>
            <p:ph type="sldNum" sz="quarter" idx="5"/>
          </p:nvPr>
        </p:nvSpPr>
        <p:spPr/>
        <p:txBody>
          <a:bodyPr/>
          <a:lstStyle/>
          <a:p>
            <a:fld id="{2737BD07-D643-4CCB-B12E-061C2143AC1F}" type="slidenum">
              <a:rPr lang="ru-RU" smtClean="0"/>
              <a:pPr/>
              <a:t>20</a:t>
            </a:fld>
            <a:endParaRPr lang="ru-RU"/>
          </a:p>
        </p:txBody>
      </p:sp>
    </p:spTree>
    <p:extLst>
      <p:ext uri="{BB962C8B-B14F-4D97-AF65-F5344CB8AC3E}">
        <p14:creationId xmlns:p14="http://schemas.microsoft.com/office/powerpoint/2010/main" val="114676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21</a:t>
            </a:fld>
            <a:endParaRPr lang="ru-RU"/>
          </a:p>
        </p:txBody>
      </p:sp>
    </p:spTree>
    <p:extLst>
      <p:ext uri="{BB962C8B-B14F-4D97-AF65-F5344CB8AC3E}">
        <p14:creationId xmlns:p14="http://schemas.microsoft.com/office/powerpoint/2010/main" val="12433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22</a:t>
            </a:fld>
            <a:endParaRPr lang="ru-RU"/>
          </a:p>
        </p:txBody>
      </p:sp>
    </p:spTree>
    <p:extLst>
      <p:ext uri="{BB962C8B-B14F-4D97-AF65-F5344CB8AC3E}">
        <p14:creationId xmlns:p14="http://schemas.microsoft.com/office/powerpoint/2010/main" val="2505265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Another way to increase happiness is through random acts of kindness. Read slide.</a:t>
            </a:r>
          </a:p>
          <a:p>
            <a:endParaRPr lang="en-US" dirty="0"/>
          </a:p>
          <a:p>
            <a:r>
              <a:rPr lang="en-US" dirty="0"/>
              <a:t>(Provide examples on next slide.)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23</a:t>
            </a:fld>
            <a:endParaRPr lang="ru-RU"/>
          </a:p>
        </p:txBody>
      </p:sp>
    </p:spTree>
    <p:extLst>
      <p:ext uri="{BB962C8B-B14F-4D97-AF65-F5344CB8AC3E}">
        <p14:creationId xmlns:p14="http://schemas.microsoft.com/office/powerpoint/2010/main" val="187181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and Marsha provide examples while group thinks of examples to possibly add in the chat window. </a:t>
            </a:r>
          </a:p>
          <a:p>
            <a:endParaRPr lang="en-US" dirty="0"/>
          </a:p>
          <a:p>
            <a:r>
              <a:rPr lang="en-US" dirty="0"/>
              <a:t>Marsha</a:t>
            </a:r>
          </a:p>
          <a:p>
            <a:r>
              <a:rPr lang="en-US" dirty="0"/>
              <a:t>Letting a car in the line of traffic.</a:t>
            </a:r>
          </a:p>
          <a:p>
            <a:r>
              <a:rPr lang="en-US" dirty="0"/>
              <a:t>Pulling weeds in my neighbor’s yard.</a:t>
            </a:r>
          </a:p>
          <a:p>
            <a:endParaRPr lang="en-US" dirty="0"/>
          </a:p>
          <a:p>
            <a:r>
              <a:rPr lang="en-US" dirty="0"/>
              <a:t>Seth?</a:t>
            </a:r>
          </a:p>
          <a:p>
            <a:endParaRPr lang="en-US" dirty="0"/>
          </a:p>
          <a:p>
            <a:r>
              <a:rPr lang="en-US" dirty="0"/>
              <a:t>Ask audience for participation.</a:t>
            </a:r>
          </a:p>
        </p:txBody>
      </p:sp>
      <p:sp>
        <p:nvSpPr>
          <p:cNvPr id="4" name="Slide Number Placeholder 3"/>
          <p:cNvSpPr>
            <a:spLocks noGrp="1"/>
          </p:cNvSpPr>
          <p:nvPr>
            <p:ph type="sldNum" sz="quarter" idx="5"/>
          </p:nvPr>
        </p:nvSpPr>
        <p:spPr/>
        <p:txBody>
          <a:bodyPr/>
          <a:lstStyle/>
          <a:p>
            <a:fld id="{2737BD07-D643-4CCB-B12E-061C2143AC1F}" type="slidenum">
              <a:rPr lang="ru-RU" smtClean="0"/>
              <a:pPr/>
              <a:t>24</a:t>
            </a:fld>
            <a:endParaRPr lang="ru-RU"/>
          </a:p>
        </p:txBody>
      </p:sp>
    </p:spTree>
    <p:extLst>
      <p:ext uri="{BB962C8B-B14F-4D97-AF65-F5344CB8AC3E}">
        <p14:creationId xmlns:p14="http://schemas.microsoft.com/office/powerpoint/2010/main" val="2703565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Read slide and provide examples.</a:t>
            </a:r>
          </a:p>
          <a:p>
            <a:endParaRPr lang="en-US" dirty="0"/>
          </a:p>
          <a:p>
            <a:r>
              <a:rPr lang="en-US" dirty="0"/>
              <a:t>Marsha</a:t>
            </a:r>
          </a:p>
          <a:p>
            <a:r>
              <a:rPr lang="en-US" dirty="0"/>
              <a:t>Friends and museum</a:t>
            </a:r>
          </a:p>
          <a:p>
            <a:endParaRPr lang="en-US" dirty="0"/>
          </a:p>
          <a:p>
            <a:r>
              <a:rPr lang="en-US" dirty="0"/>
              <a:t>Seth add an example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25</a:t>
            </a:fld>
            <a:endParaRPr lang="ru-RU"/>
          </a:p>
        </p:txBody>
      </p:sp>
    </p:spTree>
    <p:extLst>
      <p:ext uri="{BB962C8B-B14F-4D97-AF65-F5344CB8AC3E}">
        <p14:creationId xmlns:p14="http://schemas.microsoft.com/office/powerpoint/2010/main" val="324579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(Examples next page)</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26</a:t>
            </a:fld>
            <a:endParaRPr lang="ru-RU"/>
          </a:p>
        </p:txBody>
      </p:sp>
    </p:spTree>
    <p:extLst>
      <p:ext uri="{BB962C8B-B14F-4D97-AF65-F5344CB8AC3E}">
        <p14:creationId xmlns:p14="http://schemas.microsoft.com/office/powerpoint/2010/main" val="411074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This is my personal favorite idea. Examples of how I use it each day.</a:t>
            </a:r>
          </a:p>
          <a:p>
            <a:r>
              <a:rPr lang="en-US" dirty="0"/>
              <a:t>Walking through a Eucalyptus grove in the fog. Noticing the smell.</a:t>
            </a:r>
          </a:p>
          <a:p>
            <a:r>
              <a:rPr lang="en-US" dirty="0"/>
              <a:t>Noticing my neighbors yard with purple Mexican sage and a yellow palo </a:t>
            </a:r>
            <a:r>
              <a:rPr lang="en-US" dirty="0" err="1"/>
              <a:t>verde</a:t>
            </a:r>
            <a:r>
              <a:rPr lang="en-US" dirty="0"/>
              <a:t> tree.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27</a:t>
            </a:fld>
            <a:endParaRPr lang="ru-RU"/>
          </a:p>
        </p:txBody>
      </p:sp>
    </p:spTree>
    <p:extLst>
      <p:ext uri="{BB962C8B-B14F-4D97-AF65-F5344CB8AC3E}">
        <p14:creationId xmlns:p14="http://schemas.microsoft.com/office/powerpoint/2010/main" val="416423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p:txBody>
      </p:sp>
      <p:sp>
        <p:nvSpPr>
          <p:cNvPr id="4" name="Slide Number Placeholder 3"/>
          <p:cNvSpPr>
            <a:spLocks noGrp="1"/>
          </p:cNvSpPr>
          <p:nvPr>
            <p:ph type="sldNum" sz="quarter" idx="5"/>
          </p:nvPr>
        </p:nvSpPr>
        <p:spPr/>
        <p:txBody>
          <a:bodyPr/>
          <a:lstStyle/>
          <a:p>
            <a:fld id="{2737BD07-D643-4CCB-B12E-061C2143AC1F}" type="slidenum">
              <a:rPr lang="ru-RU" smtClean="0"/>
              <a:pPr/>
              <a:t>28</a:t>
            </a:fld>
            <a:endParaRPr lang="ru-RU"/>
          </a:p>
        </p:txBody>
      </p:sp>
    </p:spTree>
    <p:extLst>
      <p:ext uri="{BB962C8B-B14F-4D97-AF65-F5344CB8AC3E}">
        <p14:creationId xmlns:p14="http://schemas.microsoft.com/office/powerpoint/2010/main" val="97778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a:t>
            </a:r>
          </a:p>
          <a:p>
            <a:endParaRPr lang="en-US" dirty="0"/>
          </a:p>
          <a:p>
            <a:r>
              <a:rPr lang="en-US" dirty="0"/>
              <a:t>Alternate</a:t>
            </a:r>
          </a:p>
        </p:txBody>
      </p:sp>
      <p:sp>
        <p:nvSpPr>
          <p:cNvPr id="4" name="Slide Number Placeholder 3"/>
          <p:cNvSpPr>
            <a:spLocks noGrp="1"/>
          </p:cNvSpPr>
          <p:nvPr>
            <p:ph type="sldNum" sz="quarter" idx="5"/>
          </p:nvPr>
        </p:nvSpPr>
        <p:spPr/>
        <p:txBody>
          <a:bodyPr/>
          <a:lstStyle/>
          <a:p>
            <a:fld id="{2737BD07-D643-4CCB-B12E-061C2143AC1F}" type="slidenum">
              <a:rPr lang="ru-RU" smtClean="0"/>
              <a:pPr/>
              <a:t>29</a:t>
            </a:fld>
            <a:endParaRPr lang="ru-RU"/>
          </a:p>
        </p:txBody>
      </p:sp>
    </p:spTree>
    <p:extLst>
      <p:ext uri="{BB962C8B-B14F-4D97-AF65-F5344CB8AC3E}">
        <p14:creationId xmlns:p14="http://schemas.microsoft.com/office/powerpoint/2010/main" val="219931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Marsha</a:t>
            </a:r>
          </a:p>
          <a:p>
            <a:endParaRPr lang="en-US" dirty="0"/>
          </a:p>
          <a:p>
            <a:r>
              <a:rPr lang="en-US" dirty="0"/>
              <a:t>Show website and resources.</a:t>
            </a:r>
          </a:p>
        </p:txBody>
      </p:sp>
      <p:sp>
        <p:nvSpPr>
          <p:cNvPr id="4" name="Slide Number Placeholder 3"/>
          <p:cNvSpPr>
            <a:spLocks noGrp="1"/>
          </p:cNvSpPr>
          <p:nvPr>
            <p:ph type="sldNum" sz="quarter" idx="5"/>
          </p:nvPr>
        </p:nvSpPr>
        <p:spPr/>
        <p:txBody>
          <a:bodyPr/>
          <a:lstStyle/>
          <a:p>
            <a:fld id="{2673D01D-74BE-4A5D-BA1D-6AAE025F1358}" type="slidenum">
              <a:rPr lang="en-US" smtClean="0"/>
              <a:t>3</a:t>
            </a:fld>
            <a:endParaRPr lang="en-US"/>
          </a:p>
        </p:txBody>
      </p:sp>
    </p:spTree>
    <p:extLst>
      <p:ext uri="{BB962C8B-B14F-4D97-AF65-F5344CB8AC3E}">
        <p14:creationId xmlns:p14="http://schemas.microsoft.com/office/powerpoint/2010/main" val="2487172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30</a:t>
            </a:fld>
            <a:endParaRPr lang="ru-RU"/>
          </a:p>
        </p:txBody>
      </p:sp>
    </p:spTree>
    <p:extLst>
      <p:ext uri="{BB962C8B-B14F-4D97-AF65-F5344CB8AC3E}">
        <p14:creationId xmlns:p14="http://schemas.microsoft.com/office/powerpoint/2010/main" val="270588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Read slide</a:t>
            </a:r>
          </a:p>
          <a:p>
            <a:r>
              <a:rPr lang="en-US" dirty="0"/>
              <a:t>Provide example and connect to career development as well as relaxation.</a:t>
            </a:r>
          </a:p>
        </p:txBody>
      </p:sp>
      <p:sp>
        <p:nvSpPr>
          <p:cNvPr id="4" name="Slide Number Placeholder 3"/>
          <p:cNvSpPr>
            <a:spLocks noGrp="1"/>
          </p:cNvSpPr>
          <p:nvPr>
            <p:ph type="sldNum" sz="quarter" idx="5"/>
          </p:nvPr>
        </p:nvSpPr>
        <p:spPr/>
        <p:txBody>
          <a:bodyPr/>
          <a:lstStyle/>
          <a:p>
            <a:fld id="{2737BD07-D643-4CCB-B12E-061C2143AC1F}" type="slidenum">
              <a:rPr lang="ru-RU" smtClean="0"/>
              <a:pPr/>
              <a:t>31</a:t>
            </a:fld>
            <a:endParaRPr lang="ru-RU"/>
          </a:p>
        </p:txBody>
      </p:sp>
    </p:spTree>
    <p:extLst>
      <p:ext uri="{BB962C8B-B14F-4D97-AF65-F5344CB8AC3E}">
        <p14:creationId xmlns:p14="http://schemas.microsoft.com/office/powerpoint/2010/main" val="428373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a:t>
            </a:r>
          </a:p>
          <a:p>
            <a:endParaRPr lang="en-US" dirty="0"/>
          </a:p>
          <a:p>
            <a:r>
              <a:rPr lang="en-US" dirty="0"/>
              <a:t>Read Slide</a:t>
            </a:r>
          </a:p>
          <a:p>
            <a:endParaRPr lang="en-US" dirty="0"/>
          </a:p>
          <a:p>
            <a:r>
              <a:rPr lang="en-US" dirty="0"/>
              <a:t>Marsha Examples</a:t>
            </a:r>
          </a:p>
          <a:p>
            <a:r>
              <a:rPr lang="en-US" dirty="0"/>
              <a:t>Noticing the hummingbirds outside my window</a:t>
            </a:r>
          </a:p>
          <a:p>
            <a:r>
              <a:rPr lang="en-US" dirty="0"/>
              <a:t>All my plants are blooming.</a:t>
            </a:r>
          </a:p>
          <a:p>
            <a:r>
              <a:rPr lang="en-US" dirty="0"/>
              <a:t>The smell of jasmine on my fence</a:t>
            </a:r>
          </a:p>
          <a:p>
            <a:endParaRPr lang="en-US" dirty="0"/>
          </a:p>
          <a:p>
            <a:r>
              <a:rPr lang="en-US" dirty="0"/>
              <a:t>Seth</a:t>
            </a:r>
          </a:p>
          <a:p>
            <a:r>
              <a:rPr lang="en-US" dirty="0"/>
              <a:t>Provide examples</a:t>
            </a:r>
          </a:p>
          <a:p>
            <a:endParaRPr lang="en-US" dirty="0"/>
          </a:p>
          <a:p>
            <a:r>
              <a:rPr lang="en-US" dirty="0"/>
              <a:t>Ask for audience participation in brainstorming if time.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32</a:t>
            </a:fld>
            <a:endParaRPr lang="ru-RU"/>
          </a:p>
        </p:txBody>
      </p:sp>
    </p:spTree>
    <p:extLst>
      <p:ext uri="{BB962C8B-B14F-4D97-AF65-F5344CB8AC3E}">
        <p14:creationId xmlns:p14="http://schemas.microsoft.com/office/powerpoint/2010/main" val="92458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Provide examples of goals. Marsha add goals.</a:t>
            </a:r>
          </a:p>
          <a:p>
            <a:endParaRPr lang="en-US" dirty="0"/>
          </a:p>
          <a:p>
            <a:r>
              <a:rPr lang="en-US" dirty="0"/>
              <a:t>Marsha</a:t>
            </a:r>
          </a:p>
          <a:p>
            <a:r>
              <a:rPr lang="en-US" dirty="0"/>
              <a:t>Maintain my level of fitness to live a long and healthy life.</a:t>
            </a:r>
          </a:p>
          <a:p>
            <a:r>
              <a:rPr lang="en-US" dirty="0"/>
              <a:t>Improve my mental health by taking time to relax and savor life’s joys.</a:t>
            </a:r>
          </a:p>
        </p:txBody>
      </p:sp>
      <p:sp>
        <p:nvSpPr>
          <p:cNvPr id="4" name="Slide Number Placeholder 3"/>
          <p:cNvSpPr>
            <a:spLocks noGrp="1"/>
          </p:cNvSpPr>
          <p:nvPr>
            <p:ph type="sldNum" sz="quarter" idx="5"/>
          </p:nvPr>
        </p:nvSpPr>
        <p:spPr/>
        <p:txBody>
          <a:bodyPr/>
          <a:lstStyle/>
          <a:p>
            <a:fld id="{2737BD07-D643-4CCB-B12E-061C2143AC1F}" type="slidenum">
              <a:rPr lang="ru-RU" smtClean="0"/>
              <a:pPr/>
              <a:t>33</a:t>
            </a:fld>
            <a:endParaRPr lang="ru-RU"/>
          </a:p>
        </p:txBody>
      </p:sp>
    </p:spTree>
    <p:extLst>
      <p:ext uri="{BB962C8B-B14F-4D97-AF65-F5344CB8AC3E}">
        <p14:creationId xmlns:p14="http://schemas.microsoft.com/office/powerpoint/2010/main" val="1595675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Marsha</a:t>
            </a:r>
          </a:p>
          <a:p>
            <a:r>
              <a:rPr lang="en-US" dirty="0"/>
              <a:t>Talk about spirituality</a:t>
            </a:r>
          </a:p>
        </p:txBody>
      </p:sp>
      <p:sp>
        <p:nvSpPr>
          <p:cNvPr id="4" name="Slide Number Placeholder 3"/>
          <p:cNvSpPr>
            <a:spLocks noGrp="1"/>
          </p:cNvSpPr>
          <p:nvPr>
            <p:ph type="sldNum" sz="quarter" idx="5"/>
          </p:nvPr>
        </p:nvSpPr>
        <p:spPr/>
        <p:txBody>
          <a:bodyPr/>
          <a:lstStyle/>
          <a:p>
            <a:fld id="{2737BD07-D643-4CCB-B12E-061C2143AC1F}" type="slidenum">
              <a:rPr lang="ru-RU" smtClean="0"/>
              <a:pPr/>
              <a:t>34</a:t>
            </a:fld>
            <a:endParaRPr lang="ru-RU"/>
          </a:p>
        </p:txBody>
      </p:sp>
    </p:spTree>
    <p:extLst>
      <p:ext uri="{BB962C8B-B14F-4D97-AF65-F5344CB8AC3E}">
        <p14:creationId xmlns:p14="http://schemas.microsoft.com/office/powerpoint/2010/main" val="1522217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Read slide</a:t>
            </a:r>
          </a:p>
          <a:p>
            <a:endParaRPr lang="en-US" dirty="0"/>
          </a:p>
          <a:p>
            <a:r>
              <a:rPr lang="en-US" dirty="0"/>
              <a:t>Marsha</a:t>
            </a:r>
          </a:p>
          <a:p>
            <a:r>
              <a:rPr lang="en-US" dirty="0"/>
              <a:t>At the end, we will ask for you to share some ideas you find useful.</a:t>
            </a:r>
          </a:p>
        </p:txBody>
      </p:sp>
      <p:sp>
        <p:nvSpPr>
          <p:cNvPr id="4" name="Slide Number Placeholder 3"/>
          <p:cNvSpPr>
            <a:spLocks noGrp="1"/>
          </p:cNvSpPr>
          <p:nvPr>
            <p:ph type="sldNum" sz="quarter" idx="5"/>
          </p:nvPr>
        </p:nvSpPr>
        <p:spPr/>
        <p:txBody>
          <a:bodyPr/>
          <a:lstStyle/>
          <a:p>
            <a:fld id="{2737BD07-D643-4CCB-B12E-061C2143AC1F}" type="slidenum">
              <a:rPr lang="ru-RU" smtClean="0"/>
              <a:pPr/>
              <a:t>35</a:t>
            </a:fld>
            <a:endParaRPr lang="ru-RU"/>
          </a:p>
        </p:txBody>
      </p:sp>
    </p:spTree>
    <p:extLst>
      <p:ext uri="{BB962C8B-B14F-4D97-AF65-F5344CB8AC3E}">
        <p14:creationId xmlns:p14="http://schemas.microsoft.com/office/powerpoint/2010/main" val="855735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Introduce exercise.</a:t>
            </a:r>
          </a:p>
          <a:p>
            <a:endParaRPr lang="en-US" dirty="0"/>
          </a:p>
          <a:p>
            <a:r>
              <a:rPr lang="en-US" dirty="0"/>
              <a:t>While group participants are thinking:</a:t>
            </a:r>
          </a:p>
          <a:p>
            <a:endParaRPr lang="en-US" dirty="0"/>
          </a:p>
          <a:p>
            <a:r>
              <a:rPr lang="en-US" dirty="0"/>
              <a:t>Seth, what are some of your intention statements?</a:t>
            </a:r>
          </a:p>
          <a:p>
            <a:endParaRPr lang="en-US" dirty="0"/>
          </a:p>
          <a:p>
            <a:r>
              <a:rPr lang="en-US" dirty="0"/>
              <a:t>Marsha share intention statements also. </a:t>
            </a:r>
          </a:p>
          <a:p>
            <a:endParaRPr lang="en-US" dirty="0"/>
          </a:p>
          <a:p>
            <a:r>
              <a:rPr lang="en-US" dirty="0"/>
              <a:t>I intend to savor life’s joys at the end of each day.</a:t>
            </a:r>
          </a:p>
          <a:p>
            <a:r>
              <a:rPr lang="en-US" dirty="0"/>
              <a:t>I intend to take care of my body by learning more about nutrition.</a:t>
            </a:r>
          </a:p>
          <a:p>
            <a:r>
              <a:rPr lang="en-US" dirty="0"/>
              <a:t>I intend to increase flow activities by spending more time on my </a:t>
            </a:r>
            <a:r>
              <a:rPr lang="en-US"/>
              <a:t>art projects. </a:t>
            </a:r>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36</a:t>
            </a:fld>
            <a:endParaRPr lang="ru-RU"/>
          </a:p>
        </p:txBody>
      </p:sp>
    </p:spTree>
    <p:extLst>
      <p:ext uri="{BB962C8B-B14F-4D97-AF65-F5344CB8AC3E}">
        <p14:creationId xmlns:p14="http://schemas.microsoft.com/office/powerpoint/2010/main" val="2869686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Marsha</a:t>
            </a:r>
          </a:p>
          <a:p>
            <a:r>
              <a:rPr lang="en-US" dirty="0"/>
              <a:t>The new edition of College and Career Success includes positive psychology, including happiness in learning and in life. It can be customized to match your student learning outcomes. </a:t>
            </a:r>
          </a:p>
          <a:p>
            <a:endParaRPr lang="en-US" dirty="0"/>
          </a:p>
          <a:p>
            <a:r>
              <a:rPr lang="en-US" dirty="0"/>
              <a:t>It is available as a print or interactive online version. </a:t>
            </a:r>
          </a:p>
          <a:p>
            <a:endParaRPr lang="en-US" dirty="0"/>
          </a:p>
          <a:p>
            <a:r>
              <a:rPr lang="en-US" dirty="0"/>
              <a:t>Contact me if you would like a complimentary copy or a demo of how I use the interactive digital version with my students. </a:t>
            </a:r>
          </a:p>
        </p:txBody>
      </p:sp>
      <p:sp>
        <p:nvSpPr>
          <p:cNvPr id="4" name="Slide Number Placeholder 3"/>
          <p:cNvSpPr>
            <a:spLocks noGrp="1"/>
          </p:cNvSpPr>
          <p:nvPr>
            <p:ph type="sldNum" sz="quarter" idx="5"/>
          </p:nvPr>
        </p:nvSpPr>
        <p:spPr/>
        <p:txBody>
          <a:bodyPr/>
          <a:lstStyle/>
          <a:p>
            <a:fld id="{2673D01D-74BE-4A5D-BA1D-6AAE025F1358}" type="slidenum">
              <a:rPr lang="en-US" smtClean="0"/>
              <a:t>37</a:t>
            </a:fld>
            <a:endParaRPr lang="en-US"/>
          </a:p>
        </p:txBody>
      </p:sp>
    </p:spTree>
    <p:extLst>
      <p:ext uri="{BB962C8B-B14F-4D97-AF65-F5344CB8AC3E}">
        <p14:creationId xmlns:p14="http://schemas.microsoft.com/office/powerpoint/2010/main" val="361298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Marsha</a:t>
            </a:r>
          </a:p>
          <a:p>
            <a:endParaRPr lang="en-US" dirty="0"/>
          </a:p>
          <a:p>
            <a:r>
              <a:rPr lang="en-US" dirty="0"/>
              <a:t>Read contact information.</a:t>
            </a:r>
          </a:p>
          <a:p>
            <a:endParaRPr lang="en-US" dirty="0"/>
          </a:p>
          <a:p>
            <a:r>
              <a:rPr lang="en-US" dirty="0"/>
              <a:t>Seth</a:t>
            </a:r>
          </a:p>
          <a:p>
            <a:endParaRPr lang="en-US" dirty="0"/>
          </a:p>
          <a:p>
            <a:r>
              <a:rPr lang="en-US" dirty="0"/>
              <a:t>Read contact information.</a:t>
            </a:r>
          </a:p>
        </p:txBody>
      </p:sp>
      <p:sp>
        <p:nvSpPr>
          <p:cNvPr id="4" name="Slide Number Placeholder 3"/>
          <p:cNvSpPr>
            <a:spLocks noGrp="1"/>
          </p:cNvSpPr>
          <p:nvPr>
            <p:ph type="sldNum" sz="quarter" idx="5"/>
          </p:nvPr>
        </p:nvSpPr>
        <p:spPr/>
        <p:txBody>
          <a:bodyPr/>
          <a:lstStyle/>
          <a:p>
            <a:fld id="{2673D01D-74BE-4A5D-BA1D-6AAE025F1358}" type="slidenum">
              <a:rPr lang="en-US" smtClean="0"/>
              <a:t>38</a:t>
            </a:fld>
            <a:endParaRPr lang="en-US"/>
          </a:p>
        </p:txBody>
      </p:sp>
    </p:spTree>
    <p:extLst>
      <p:ext uri="{BB962C8B-B14F-4D97-AF65-F5344CB8AC3E}">
        <p14:creationId xmlns:p14="http://schemas.microsoft.com/office/powerpoint/2010/main" val="2569629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It would be great to hear any comments or questions you may have. </a:t>
            </a:r>
          </a:p>
          <a:p>
            <a:endParaRPr lang="en-US" dirty="0"/>
          </a:p>
          <a:p>
            <a:endParaRPr lang="en-US" dirty="0"/>
          </a:p>
          <a:p>
            <a:endParaRPr lang="en-US" dirty="0"/>
          </a:p>
          <a:p>
            <a:r>
              <a:rPr lang="en-US" dirty="0"/>
              <a:t>Marsha</a:t>
            </a:r>
          </a:p>
          <a:p>
            <a:endParaRPr lang="en-US" dirty="0"/>
          </a:p>
          <a:p>
            <a:r>
              <a:rPr lang="en-US" dirty="0"/>
              <a:t>Thanks for attending and hope you have some ideas that can increase happiness in your life. </a:t>
            </a:r>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39</a:t>
            </a:fld>
            <a:endParaRPr lang="ru-RU"/>
          </a:p>
        </p:txBody>
      </p:sp>
    </p:spTree>
    <p:extLst>
      <p:ext uri="{BB962C8B-B14F-4D97-AF65-F5344CB8AC3E}">
        <p14:creationId xmlns:p14="http://schemas.microsoft.com/office/powerpoint/2010/main" val="252271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Marsha</a:t>
            </a:r>
          </a:p>
          <a:p>
            <a:endParaRPr lang="en-US" dirty="0"/>
          </a:p>
          <a:p>
            <a:r>
              <a:rPr lang="en-US" dirty="0"/>
              <a:t>Here is my website. Click on Training Notes</a:t>
            </a:r>
          </a:p>
        </p:txBody>
      </p:sp>
      <p:sp>
        <p:nvSpPr>
          <p:cNvPr id="4" name="Slide Number Placeholder 3"/>
          <p:cNvSpPr>
            <a:spLocks noGrp="1"/>
          </p:cNvSpPr>
          <p:nvPr>
            <p:ph type="sldNum" sz="quarter" idx="5"/>
          </p:nvPr>
        </p:nvSpPr>
        <p:spPr/>
        <p:txBody>
          <a:bodyPr/>
          <a:lstStyle/>
          <a:p>
            <a:fld id="{2673D01D-74BE-4A5D-BA1D-6AAE025F1358}" type="slidenum">
              <a:rPr lang="en-US" smtClean="0"/>
              <a:t>4</a:t>
            </a:fld>
            <a:endParaRPr lang="en-US"/>
          </a:p>
        </p:txBody>
      </p:sp>
    </p:spTree>
    <p:extLst>
      <p:ext uri="{BB962C8B-B14F-4D97-AF65-F5344CB8AC3E}">
        <p14:creationId xmlns:p14="http://schemas.microsoft.com/office/powerpoint/2010/main" val="57914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Here are some key ideas for our presentation today. </a:t>
            </a:r>
          </a:p>
          <a:p>
            <a:endParaRPr lang="en-US" dirty="0"/>
          </a:p>
          <a:p>
            <a:r>
              <a:rPr lang="en-US" dirty="0"/>
              <a:t>Alternate</a:t>
            </a:r>
          </a:p>
        </p:txBody>
      </p:sp>
      <p:sp>
        <p:nvSpPr>
          <p:cNvPr id="4" name="Slide Number Placeholder 3"/>
          <p:cNvSpPr>
            <a:spLocks noGrp="1"/>
          </p:cNvSpPr>
          <p:nvPr>
            <p:ph type="sldNum" sz="quarter" idx="5"/>
          </p:nvPr>
        </p:nvSpPr>
        <p:spPr/>
        <p:txBody>
          <a:bodyPr/>
          <a:lstStyle/>
          <a:p>
            <a:fld id="{2737BD07-D643-4CCB-B12E-061C2143AC1F}" type="slidenum">
              <a:rPr lang="ru-RU" smtClean="0"/>
              <a:pPr/>
              <a:t>5</a:t>
            </a:fld>
            <a:endParaRPr lang="ru-RU"/>
          </a:p>
        </p:txBody>
      </p:sp>
    </p:spTree>
    <p:extLst>
      <p:ext uri="{BB962C8B-B14F-4D97-AF65-F5344CB8AC3E}">
        <p14:creationId xmlns:p14="http://schemas.microsoft.com/office/powerpoint/2010/main" val="6213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r>
              <a:rPr lang="en-US" dirty="0"/>
              <a:t>Read slide</a:t>
            </a:r>
          </a:p>
        </p:txBody>
      </p:sp>
      <p:sp>
        <p:nvSpPr>
          <p:cNvPr id="4" name="Slide Number Placeholder 3"/>
          <p:cNvSpPr>
            <a:spLocks noGrp="1"/>
          </p:cNvSpPr>
          <p:nvPr>
            <p:ph type="sldNum" sz="quarter" idx="5"/>
          </p:nvPr>
        </p:nvSpPr>
        <p:spPr/>
        <p:txBody>
          <a:bodyPr/>
          <a:lstStyle/>
          <a:p>
            <a:fld id="{2737BD07-D643-4CCB-B12E-061C2143AC1F}" type="slidenum">
              <a:rPr lang="ru-RU" smtClean="0"/>
              <a:pPr/>
              <a:t>6</a:t>
            </a:fld>
            <a:endParaRPr lang="ru-RU"/>
          </a:p>
        </p:txBody>
      </p:sp>
    </p:spTree>
    <p:extLst>
      <p:ext uri="{BB962C8B-B14F-4D97-AF65-F5344CB8AC3E}">
        <p14:creationId xmlns:p14="http://schemas.microsoft.com/office/powerpoint/2010/main" val="362694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In working with my students over the years, I found out that happiness was commonly mentioned as an important goal.</a:t>
            </a:r>
          </a:p>
          <a:p>
            <a:endParaRPr lang="en-US" dirty="0"/>
          </a:p>
          <a:p>
            <a:r>
              <a:rPr lang="en-US" dirty="0"/>
              <a:t>However, we know that goals should be </a:t>
            </a:r>
          </a:p>
          <a:p>
            <a:r>
              <a:rPr lang="en-US" dirty="0"/>
              <a:t>	Specific</a:t>
            </a:r>
          </a:p>
          <a:p>
            <a:r>
              <a:rPr lang="en-US" dirty="0"/>
              <a:t>	Measurable</a:t>
            </a:r>
          </a:p>
          <a:p>
            <a:r>
              <a:rPr lang="en-US" dirty="0"/>
              <a:t>	Achievable</a:t>
            </a:r>
          </a:p>
          <a:p>
            <a:r>
              <a:rPr lang="en-US" dirty="0"/>
              <a:t>	Realistic</a:t>
            </a:r>
          </a:p>
          <a:p>
            <a:r>
              <a:rPr lang="en-US" dirty="0"/>
              <a:t>	Timely</a:t>
            </a:r>
          </a:p>
          <a:p>
            <a:endParaRPr lang="en-US" dirty="0"/>
          </a:p>
          <a:p>
            <a:r>
              <a:rPr lang="en-US" dirty="0"/>
              <a:t>How do these ideas apply to happiness?</a:t>
            </a:r>
          </a:p>
        </p:txBody>
      </p:sp>
      <p:sp>
        <p:nvSpPr>
          <p:cNvPr id="4" name="Slide Number Placeholder 3"/>
          <p:cNvSpPr>
            <a:spLocks noGrp="1"/>
          </p:cNvSpPr>
          <p:nvPr>
            <p:ph type="sldNum" sz="quarter" idx="5"/>
          </p:nvPr>
        </p:nvSpPr>
        <p:spPr/>
        <p:txBody>
          <a:bodyPr/>
          <a:lstStyle/>
          <a:p>
            <a:fld id="{2737BD07-D643-4CCB-B12E-061C2143AC1F}" type="slidenum">
              <a:rPr lang="ru-RU" smtClean="0"/>
              <a:pPr/>
              <a:t>7</a:t>
            </a:fld>
            <a:endParaRPr lang="ru-RU"/>
          </a:p>
        </p:txBody>
      </p:sp>
    </p:spTree>
    <p:extLst>
      <p:ext uri="{BB962C8B-B14F-4D97-AF65-F5344CB8AC3E}">
        <p14:creationId xmlns:p14="http://schemas.microsoft.com/office/powerpoint/2010/main" val="218919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a:t>
            </a:r>
          </a:p>
          <a:p>
            <a:endParaRPr lang="en-US" dirty="0"/>
          </a:p>
          <a:p>
            <a:r>
              <a:rPr lang="en-US" dirty="0"/>
              <a:t>Positive psychologists who study happiness tell us that happiness is not a goal!</a:t>
            </a:r>
          </a:p>
          <a:p>
            <a:endParaRPr lang="en-US" dirty="0"/>
          </a:p>
          <a:p>
            <a:r>
              <a:rPr lang="en-US" dirty="0"/>
              <a:t>Achieving goals is one of the ways to achieve happiness.</a:t>
            </a:r>
          </a:p>
          <a:p>
            <a:endParaRPr lang="en-US" dirty="0"/>
          </a:p>
          <a:p>
            <a:r>
              <a:rPr lang="en-US" dirty="0"/>
              <a:t>How can we help students achieve happiness?</a:t>
            </a:r>
          </a:p>
          <a:p>
            <a:endParaRPr lang="en-US" dirty="0"/>
          </a:p>
          <a:p>
            <a:endParaRPr lang="en-US" dirty="0"/>
          </a:p>
        </p:txBody>
      </p:sp>
      <p:sp>
        <p:nvSpPr>
          <p:cNvPr id="4" name="Slide Number Placeholder 3"/>
          <p:cNvSpPr>
            <a:spLocks noGrp="1"/>
          </p:cNvSpPr>
          <p:nvPr>
            <p:ph type="sldNum" sz="quarter" idx="5"/>
          </p:nvPr>
        </p:nvSpPr>
        <p:spPr/>
        <p:txBody>
          <a:bodyPr/>
          <a:lstStyle/>
          <a:p>
            <a:fld id="{2737BD07-D643-4CCB-B12E-061C2143AC1F}" type="slidenum">
              <a:rPr lang="ru-RU" smtClean="0"/>
              <a:pPr/>
              <a:t>8</a:t>
            </a:fld>
            <a:endParaRPr lang="ru-RU"/>
          </a:p>
        </p:txBody>
      </p:sp>
    </p:spTree>
    <p:extLst>
      <p:ext uri="{BB962C8B-B14F-4D97-AF65-F5344CB8AC3E}">
        <p14:creationId xmlns:p14="http://schemas.microsoft.com/office/powerpoint/2010/main" val="160419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a:t>
            </a:r>
          </a:p>
          <a:p>
            <a:endParaRPr lang="en-US" dirty="0"/>
          </a:p>
          <a:p>
            <a:r>
              <a:rPr lang="en-US" dirty="0"/>
              <a:t>Here are two of my favorite books on happiness. </a:t>
            </a:r>
          </a:p>
        </p:txBody>
      </p:sp>
      <p:sp>
        <p:nvSpPr>
          <p:cNvPr id="4" name="Slide Number Placeholder 3"/>
          <p:cNvSpPr>
            <a:spLocks noGrp="1"/>
          </p:cNvSpPr>
          <p:nvPr>
            <p:ph type="sldNum" sz="quarter" idx="5"/>
          </p:nvPr>
        </p:nvSpPr>
        <p:spPr/>
        <p:txBody>
          <a:bodyPr/>
          <a:lstStyle/>
          <a:p>
            <a:fld id="{2737BD07-D643-4CCB-B12E-061C2143AC1F}" type="slidenum">
              <a:rPr lang="ru-RU" smtClean="0"/>
              <a:pPr/>
              <a:t>9</a:t>
            </a:fld>
            <a:endParaRPr lang="ru-RU"/>
          </a:p>
        </p:txBody>
      </p:sp>
    </p:spTree>
    <p:extLst>
      <p:ext uri="{BB962C8B-B14F-4D97-AF65-F5344CB8AC3E}">
        <p14:creationId xmlns:p14="http://schemas.microsoft.com/office/powerpoint/2010/main" val="329151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4076700"/>
            <a:ext cx="6911975" cy="647700"/>
          </a:xfrm>
          <a:effectLst>
            <a:outerShdw dist="17961" dir="2700000" algn="ctr" rotWithShape="0">
              <a:schemeClr val="bg2"/>
            </a:outerShdw>
          </a:effectLst>
        </p:spPr>
        <p:txBody>
          <a:bodyPr/>
          <a:lstStyle>
            <a:lvl1pPr>
              <a:defRPr sz="2000">
                <a:ea typeface="굴림" charset="-127"/>
              </a:defRPr>
            </a:lvl1pPr>
          </a:lstStyle>
          <a:p>
            <a:pPr lvl="0"/>
            <a:r>
              <a:rPr lang="ru-RU" noProof="0"/>
              <a:t>Click to edit Master title style</a:t>
            </a:r>
          </a:p>
        </p:txBody>
      </p:sp>
      <p:sp>
        <p:nvSpPr>
          <p:cNvPr id="5123" name="Rectangle 3"/>
          <p:cNvSpPr>
            <a:spLocks noGrp="1" noChangeArrowheads="1"/>
          </p:cNvSpPr>
          <p:nvPr>
            <p:ph type="subTitle" idx="1"/>
          </p:nvPr>
        </p:nvSpPr>
        <p:spPr>
          <a:xfrm>
            <a:off x="827088" y="5229225"/>
            <a:ext cx="7632700" cy="1295400"/>
          </a:xfrm>
          <a:effectLst>
            <a:outerShdw dist="17961" dir="2700000" algn="ctr" rotWithShape="0">
              <a:schemeClr val="bg2"/>
            </a:outerShdw>
          </a:effectLst>
        </p:spPr>
        <p:txBody>
          <a:bodyPr/>
          <a:lstStyle>
            <a:lvl1pPr marL="0" indent="0">
              <a:buFontTx/>
              <a:buNone/>
              <a:defRPr sz="3600">
                <a:latin typeface="Futura LT Book" pitchFamily="2" charset="0"/>
                <a:ea typeface="굴림" charset="-127"/>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196975"/>
            <a:ext cx="1997075"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1196975"/>
            <a:ext cx="5843587"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64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E969385-998A-4A11-9E30-ADC608B107B6}" type="slidenum">
              <a:rPr lang="ru-RU"/>
              <a:pPr/>
              <a:t>‹#›</a:t>
            </a:fld>
            <a:endParaRPr lang="ru-RU"/>
          </a:p>
        </p:txBody>
      </p:sp>
    </p:spTree>
    <p:extLst>
      <p:ext uri="{BB962C8B-B14F-4D97-AF65-F5344CB8AC3E}">
        <p14:creationId xmlns:p14="http://schemas.microsoft.com/office/powerpoint/2010/main" val="394855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3D8B924-4321-4E60-B215-CCE481A9FB93}" type="slidenum">
              <a:rPr lang="ru-RU"/>
              <a:pPr/>
              <a:t>‹#›</a:t>
            </a:fld>
            <a:endParaRPr lang="ru-RU"/>
          </a:p>
        </p:txBody>
      </p:sp>
    </p:spTree>
    <p:extLst>
      <p:ext uri="{BB962C8B-B14F-4D97-AF65-F5344CB8AC3E}">
        <p14:creationId xmlns:p14="http://schemas.microsoft.com/office/powerpoint/2010/main" val="272347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6C77E72-64BF-4A1B-A610-8DCBADA58B5F}" type="slidenum">
              <a:rPr lang="ru-RU"/>
              <a:pPr/>
              <a:t>‹#›</a:t>
            </a:fld>
            <a:endParaRPr lang="ru-RU"/>
          </a:p>
        </p:txBody>
      </p:sp>
    </p:spTree>
    <p:extLst>
      <p:ext uri="{BB962C8B-B14F-4D97-AF65-F5344CB8AC3E}">
        <p14:creationId xmlns:p14="http://schemas.microsoft.com/office/powerpoint/2010/main" val="416305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030D8BDF-D4D4-4411-8D11-F82351C0BA5A}" type="slidenum">
              <a:rPr lang="ru-RU"/>
              <a:pPr/>
              <a:t>‹#›</a:t>
            </a:fld>
            <a:endParaRPr lang="ru-RU"/>
          </a:p>
        </p:txBody>
      </p:sp>
    </p:spTree>
    <p:extLst>
      <p:ext uri="{BB962C8B-B14F-4D97-AF65-F5344CB8AC3E}">
        <p14:creationId xmlns:p14="http://schemas.microsoft.com/office/powerpoint/2010/main" val="55289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023677CC-5F5F-4B5B-B56B-42905A8F6596}" type="slidenum">
              <a:rPr lang="ru-RU"/>
              <a:pPr/>
              <a:t>‹#›</a:t>
            </a:fld>
            <a:endParaRPr lang="ru-RU"/>
          </a:p>
        </p:txBody>
      </p:sp>
    </p:spTree>
    <p:extLst>
      <p:ext uri="{BB962C8B-B14F-4D97-AF65-F5344CB8AC3E}">
        <p14:creationId xmlns:p14="http://schemas.microsoft.com/office/powerpoint/2010/main" val="309751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934B7541-0501-493A-A66A-ED616F2D461A}" type="slidenum">
              <a:rPr lang="ru-RU"/>
              <a:pPr/>
              <a:t>‹#›</a:t>
            </a:fld>
            <a:endParaRPr lang="ru-RU"/>
          </a:p>
        </p:txBody>
      </p:sp>
    </p:spTree>
    <p:extLst>
      <p:ext uri="{BB962C8B-B14F-4D97-AF65-F5344CB8AC3E}">
        <p14:creationId xmlns:p14="http://schemas.microsoft.com/office/powerpoint/2010/main" val="93348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6665D53D-9420-489B-9872-636BA9B79E28}" type="slidenum">
              <a:rPr lang="ru-RU"/>
              <a:pPr/>
              <a:t>‹#›</a:t>
            </a:fld>
            <a:endParaRPr lang="ru-RU"/>
          </a:p>
        </p:txBody>
      </p:sp>
    </p:spTree>
    <p:extLst>
      <p:ext uri="{BB962C8B-B14F-4D97-AF65-F5344CB8AC3E}">
        <p14:creationId xmlns:p14="http://schemas.microsoft.com/office/powerpoint/2010/main" val="190502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1BB3B654-25A3-43BF-941B-40E96D0A0A94}" type="slidenum">
              <a:rPr lang="ru-RU"/>
              <a:pPr/>
              <a:t>‹#›</a:t>
            </a:fld>
            <a:endParaRPr lang="ru-RU"/>
          </a:p>
        </p:txBody>
      </p:sp>
    </p:spTree>
    <p:extLst>
      <p:ext uri="{BB962C8B-B14F-4D97-AF65-F5344CB8AC3E}">
        <p14:creationId xmlns:p14="http://schemas.microsoft.com/office/powerpoint/2010/main" val="39252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5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CD79C44-0001-45D6-B67C-2F66B9C507A8}" type="slidenum">
              <a:rPr lang="ru-RU"/>
              <a:pPr/>
              <a:t>‹#›</a:t>
            </a:fld>
            <a:endParaRPr lang="ru-RU"/>
          </a:p>
        </p:txBody>
      </p:sp>
    </p:spTree>
    <p:extLst>
      <p:ext uri="{BB962C8B-B14F-4D97-AF65-F5344CB8AC3E}">
        <p14:creationId xmlns:p14="http://schemas.microsoft.com/office/powerpoint/2010/main" val="70839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4D66550B-4E4B-4B57-93EA-0CF8218AF894}" type="slidenum">
              <a:rPr lang="ru-RU"/>
              <a:pPr/>
              <a:t>‹#›</a:t>
            </a:fld>
            <a:endParaRPr lang="ru-RU"/>
          </a:p>
        </p:txBody>
      </p:sp>
    </p:spTree>
    <p:extLst>
      <p:ext uri="{BB962C8B-B14F-4D97-AF65-F5344CB8AC3E}">
        <p14:creationId xmlns:p14="http://schemas.microsoft.com/office/powerpoint/2010/main" val="247323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B02BD7A-AE46-45F1-8C7E-DB1A5F116D0D}" type="slidenum">
              <a:rPr lang="ru-RU"/>
              <a:pPr/>
              <a:t>‹#›</a:t>
            </a:fld>
            <a:endParaRPr lang="ru-RU"/>
          </a:p>
        </p:txBody>
      </p:sp>
    </p:spTree>
    <p:extLst>
      <p:ext uri="{BB962C8B-B14F-4D97-AF65-F5344CB8AC3E}">
        <p14:creationId xmlns:p14="http://schemas.microsoft.com/office/powerpoint/2010/main" val="230625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EEF57-CFB7-42EB-B252-538E8D521CAF}" type="datetime1">
              <a:rPr lang="en-US"/>
              <a:pPr>
                <a:defRPr/>
              </a:pPr>
              <a:t>5/24/2022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6AB72-6727-441C-85A4-F13CC953DCE5}" type="slidenum">
              <a:rPr lang="en-US"/>
              <a:pPr>
                <a:defRPr/>
              </a:pPr>
              <a:t>‹#›</a:t>
            </a:fld>
            <a:endParaRPr lang="en-US"/>
          </a:p>
        </p:txBody>
      </p:sp>
    </p:spTree>
    <p:extLst>
      <p:ext uri="{BB962C8B-B14F-4D97-AF65-F5344CB8AC3E}">
        <p14:creationId xmlns:p14="http://schemas.microsoft.com/office/powerpoint/2010/main" val="170529575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CFF5-0813-4075-9120-8D01EF65DD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1E792B-0606-4F25-A8D9-B432B1C2379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916319-04C8-4D90-B1A5-54163FAD313C}"/>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7AE4E4DF-BCB9-4BAD-882F-D5D498FACB3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B10A148-2BCC-41AA-A62D-186DA52362ED}"/>
              </a:ext>
            </a:extLst>
          </p:cNvPr>
          <p:cNvSpPr>
            <a:spLocks noGrp="1"/>
          </p:cNvSpPr>
          <p:nvPr>
            <p:ph type="sldNum" sz="quarter" idx="12"/>
          </p:nvPr>
        </p:nvSpPr>
        <p:spPr/>
        <p:txBody>
          <a:bodyPr/>
          <a:lstStyle/>
          <a:p>
            <a:fld id="{5E969385-998A-4A11-9E30-ADC608B107B6}" type="slidenum">
              <a:rPr lang="ru-RU" smtClean="0"/>
              <a:pPr/>
              <a:t>‹#›</a:t>
            </a:fld>
            <a:endParaRPr lang="ru-RU"/>
          </a:p>
        </p:txBody>
      </p:sp>
    </p:spTree>
    <p:extLst>
      <p:ext uri="{BB962C8B-B14F-4D97-AF65-F5344CB8AC3E}">
        <p14:creationId xmlns:p14="http://schemas.microsoft.com/office/powerpoint/2010/main" val="187174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09EA-E388-4D48-B1A5-CC1A42EFA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05434-C4CE-4FA0-8773-376D851B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1CC10-22E0-426C-9272-82038E18F39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F9291861-6A87-4E34-BC3E-F8A4E3120F9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97BF1257-4C20-4DC2-8EDF-F94178A86771}"/>
              </a:ext>
            </a:extLst>
          </p:cNvPr>
          <p:cNvSpPr>
            <a:spLocks noGrp="1"/>
          </p:cNvSpPr>
          <p:nvPr>
            <p:ph type="sldNum" sz="quarter" idx="12"/>
          </p:nvPr>
        </p:nvSpPr>
        <p:spPr/>
        <p:txBody>
          <a:bodyPr/>
          <a:lstStyle/>
          <a:p>
            <a:fld id="{23D8B924-4321-4E60-B215-CCE481A9FB93}" type="slidenum">
              <a:rPr lang="ru-RU" smtClean="0"/>
              <a:pPr/>
              <a:t>‹#›</a:t>
            </a:fld>
            <a:endParaRPr lang="ru-RU"/>
          </a:p>
        </p:txBody>
      </p:sp>
    </p:spTree>
    <p:extLst>
      <p:ext uri="{BB962C8B-B14F-4D97-AF65-F5344CB8AC3E}">
        <p14:creationId xmlns:p14="http://schemas.microsoft.com/office/powerpoint/2010/main" val="3014687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06F5-CA80-4BF3-B66B-A8E3E6A019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274E34-DF71-44B7-80E3-4E8CF27A69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FD2BA-5884-4679-9518-F093315B8005}"/>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04262A6B-F3FF-4EC3-9172-F1FAC4E88C4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F4526815-D653-45E1-A779-1759BD64BDE7}"/>
              </a:ext>
            </a:extLst>
          </p:cNvPr>
          <p:cNvSpPr>
            <a:spLocks noGrp="1"/>
          </p:cNvSpPr>
          <p:nvPr>
            <p:ph type="sldNum" sz="quarter" idx="12"/>
          </p:nvPr>
        </p:nvSpPr>
        <p:spPr/>
        <p:txBody>
          <a:bodyPr/>
          <a:lstStyle/>
          <a:p>
            <a:fld id="{D6C77E72-64BF-4A1B-A610-8DCBADA58B5F}" type="slidenum">
              <a:rPr lang="ru-RU" smtClean="0"/>
              <a:pPr/>
              <a:t>‹#›</a:t>
            </a:fld>
            <a:endParaRPr lang="ru-RU"/>
          </a:p>
        </p:txBody>
      </p:sp>
    </p:spTree>
    <p:extLst>
      <p:ext uri="{BB962C8B-B14F-4D97-AF65-F5344CB8AC3E}">
        <p14:creationId xmlns:p14="http://schemas.microsoft.com/office/powerpoint/2010/main" val="347528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668-BC55-4075-96F4-51846375B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E2ABA-C9C5-41AE-8466-7C1706BD2A1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B9A7-9045-429F-A091-5CE81F1E6D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8993D-A5E7-4070-897C-B865DA98A1B5}"/>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32F8D455-ACCE-4ADE-B1CA-203FCA9591D4}"/>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B142C72D-4071-482F-B807-1986AED863E6}"/>
              </a:ext>
            </a:extLst>
          </p:cNvPr>
          <p:cNvSpPr>
            <a:spLocks noGrp="1"/>
          </p:cNvSpPr>
          <p:nvPr>
            <p:ph type="sldNum" sz="quarter" idx="12"/>
          </p:nvPr>
        </p:nvSpPr>
        <p:spPr/>
        <p:txBody>
          <a:bodyPr/>
          <a:lstStyle/>
          <a:p>
            <a:fld id="{030D8BDF-D4D4-4411-8D11-F82351C0BA5A}" type="slidenum">
              <a:rPr lang="ru-RU" smtClean="0"/>
              <a:pPr/>
              <a:t>‹#›</a:t>
            </a:fld>
            <a:endParaRPr lang="ru-RU"/>
          </a:p>
        </p:txBody>
      </p:sp>
    </p:spTree>
    <p:extLst>
      <p:ext uri="{BB962C8B-B14F-4D97-AF65-F5344CB8AC3E}">
        <p14:creationId xmlns:p14="http://schemas.microsoft.com/office/powerpoint/2010/main" val="4281420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0DA6-4E84-4162-A8E8-F2C91E1ED6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050C9-8BBF-443F-869C-7DF0A1D8A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F34FD-74D5-4833-A9F0-2CFF23FB932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885C3F-1F5E-4791-A3FB-EEAB888FD9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9691E-0DB0-47B1-92D5-F21E94F510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4408D-FB82-4EED-999D-8954090A9F53}"/>
              </a:ext>
            </a:extLst>
          </p:cNvPr>
          <p:cNvSpPr>
            <a:spLocks noGrp="1"/>
          </p:cNvSpPr>
          <p:nvPr>
            <p:ph type="dt" sz="half" idx="10"/>
          </p:nvPr>
        </p:nvSpPr>
        <p:spPr/>
        <p:txBody>
          <a:bodyPr/>
          <a:lstStyle/>
          <a:p>
            <a:endParaRPr lang="ru-RU"/>
          </a:p>
        </p:txBody>
      </p:sp>
      <p:sp>
        <p:nvSpPr>
          <p:cNvPr id="8" name="Footer Placeholder 7">
            <a:extLst>
              <a:ext uri="{FF2B5EF4-FFF2-40B4-BE49-F238E27FC236}">
                <a16:creationId xmlns:a16="http://schemas.microsoft.com/office/drawing/2014/main" id="{41EAC876-B5B0-47F1-8814-AB69F46F4AD6}"/>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12573CAC-93F0-486E-8A51-BFB8AE9DFB8B}"/>
              </a:ext>
            </a:extLst>
          </p:cNvPr>
          <p:cNvSpPr>
            <a:spLocks noGrp="1"/>
          </p:cNvSpPr>
          <p:nvPr>
            <p:ph type="sldNum" sz="quarter" idx="12"/>
          </p:nvPr>
        </p:nvSpPr>
        <p:spPr/>
        <p:txBody>
          <a:bodyPr/>
          <a:lstStyle/>
          <a:p>
            <a:fld id="{023677CC-5F5F-4B5B-B56B-42905A8F6596}" type="slidenum">
              <a:rPr lang="ru-RU" smtClean="0"/>
              <a:pPr/>
              <a:t>‹#›</a:t>
            </a:fld>
            <a:endParaRPr lang="ru-RU"/>
          </a:p>
        </p:txBody>
      </p:sp>
    </p:spTree>
    <p:extLst>
      <p:ext uri="{BB962C8B-B14F-4D97-AF65-F5344CB8AC3E}">
        <p14:creationId xmlns:p14="http://schemas.microsoft.com/office/powerpoint/2010/main" val="231929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B35E-DE8F-4FE7-93AB-AF0C0F852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371BC-B9FB-41D8-8EA6-45724C58CA0F}"/>
              </a:ext>
            </a:extLst>
          </p:cNvPr>
          <p:cNvSpPr>
            <a:spLocks noGrp="1"/>
          </p:cNvSpPr>
          <p:nvPr>
            <p:ph type="dt" sz="half" idx="10"/>
          </p:nvPr>
        </p:nvSpPr>
        <p:spPr/>
        <p:txBody>
          <a:bodyPr/>
          <a:lstStyle/>
          <a:p>
            <a:endParaRPr lang="ru-RU"/>
          </a:p>
        </p:txBody>
      </p:sp>
      <p:sp>
        <p:nvSpPr>
          <p:cNvPr id="4" name="Footer Placeholder 3">
            <a:extLst>
              <a:ext uri="{FF2B5EF4-FFF2-40B4-BE49-F238E27FC236}">
                <a16:creationId xmlns:a16="http://schemas.microsoft.com/office/drawing/2014/main" id="{6A316BC4-4E4E-42CD-AAA8-F0E3F5A43D60}"/>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A69007FA-8015-41E2-9CB6-8550DCE51F5B}"/>
              </a:ext>
            </a:extLst>
          </p:cNvPr>
          <p:cNvSpPr>
            <a:spLocks noGrp="1"/>
          </p:cNvSpPr>
          <p:nvPr>
            <p:ph type="sldNum" sz="quarter" idx="12"/>
          </p:nvPr>
        </p:nvSpPr>
        <p:spPr/>
        <p:txBody>
          <a:bodyPr/>
          <a:lstStyle/>
          <a:p>
            <a:fld id="{934B7541-0501-493A-A66A-ED616F2D461A}" type="slidenum">
              <a:rPr lang="ru-RU" smtClean="0"/>
              <a:pPr/>
              <a:t>‹#›</a:t>
            </a:fld>
            <a:endParaRPr lang="ru-RU"/>
          </a:p>
        </p:txBody>
      </p:sp>
    </p:spTree>
    <p:extLst>
      <p:ext uri="{BB962C8B-B14F-4D97-AF65-F5344CB8AC3E}">
        <p14:creationId xmlns:p14="http://schemas.microsoft.com/office/powerpoint/2010/main" val="361671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9542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F04D1-8CA4-44DA-9F1C-C41EC9ED5820}"/>
              </a:ext>
            </a:extLst>
          </p:cNvPr>
          <p:cNvSpPr>
            <a:spLocks noGrp="1"/>
          </p:cNvSpPr>
          <p:nvPr>
            <p:ph type="dt" sz="half" idx="10"/>
          </p:nvPr>
        </p:nvSpPr>
        <p:spPr/>
        <p:txBody>
          <a:bodyPr/>
          <a:lstStyle/>
          <a:p>
            <a:endParaRPr lang="ru-RU"/>
          </a:p>
        </p:txBody>
      </p:sp>
      <p:sp>
        <p:nvSpPr>
          <p:cNvPr id="3" name="Footer Placeholder 2">
            <a:extLst>
              <a:ext uri="{FF2B5EF4-FFF2-40B4-BE49-F238E27FC236}">
                <a16:creationId xmlns:a16="http://schemas.microsoft.com/office/drawing/2014/main" id="{EF568DB6-8BDF-44A3-8CD3-6176DE5AA45F}"/>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845C4F0D-79C2-4E71-9F23-11C0BD651FD5}"/>
              </a:ext>
            </a:extLst>
          </p:cNvPr>
          <p:cNvSpPr>
            <a:spLocks noGrp="1"/>
          </p:cNvSpPr>
          <p:nvPr>
            <p:ph type="sldNum" sz="quarter" idx="12"/>
          </p:nvPr>
        </p:nvSpPr>
        <p:spPr/>
        <p:txBody>
          <a:bodyPr/>
          <a:lstStyle/>
          <a:p>
            <a:fld id="{6665D53D-9420-489B-9872-636BA9B79E28}" type="slidenum">
              <a:rPr lang="ru-RU" smtClean="0"/>
              <a:pPr/>
              <a:t>‹#›</a:t>
            </a:fld>
            <a:endParaRPr lang="ru-RU"/>
          </a:p>
        </p:txBody>
      </p:sp>
    </p:spTree>
    <p:extLst>
      <p:ext uri="{BB962C8B-B14F-4D97-AF65-F5344CB8AC3E}">
        <p14:creationId xmlns:p14="http://schemas.microsoft.com/office/powerpoint/2010/main" val="522268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702A-5701-465F-9E31-01EC5254D3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D530CF-E206-487A-9F2D-0C1734FAAC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0EAB8-E9A7-43F1-9EC8-EFE684C51A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0A0FB8-5B46-4EA3-8FDC-7EAFA15FE3B3}"/>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2352F3CB-36DB-4202-96C1-EEB901887367}"/>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AEBB36FD-7A97-4465-90ED-14A85BFD0BCE}"/>
              </a:ext>
            </a:extLst>
          </p:cNvPr>
          <p:cNvSpPr>
            <a:spLocks noGrp="1"/>
          </p:cNvSpPr>
          <p:nvPr>
            <p:ph type="sldNum" sz="quarter" idx="12"/>
          </p:nvPr>
        </p:nvSpPr>
        <p:spPr/>
        <p:txBody>
          <a:bodyPr/>
          <a:lstStyle/>
          <a:p>
            <a:fld id="{1BB3B654-25A3-43BF-941B-40E96D0A0A94}" type="slidenum">
              <a:rPr lang="ru-RU" smtClean="0"/>
              <a:pPr/>
              <a:t>‹#›</a:t>
            </a:fld>
            <a:endParaRPr lang="ru-RU"/>
          </a:p>
        </p:txBody>
      </p:sp>
    </p:spTree>
    <p:extLst>
      <p:ext uri="{BB962C8B-B14F-4D97-AF65-F5344CB8AC3E}">
        <p14:creationId xmlns:p14="http://schemas.microsoft.com/office/powerpoint/2010/main" val="3606020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4409-720F-4D1C-BF3A-685C544146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08695D-F260-4416-9DF8-DD58DD3212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19058-ED9C-4357-BF1C-3F6AE93AB2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EEAAA7-F4ED-40A1-A38B-699ED0529197}"/>
              </a:ext>
            </a:extLst>
          </p:cNvPr>
          <p:cNvSpPr>
            <a:spLocks noGrp="1"/>
          </p:cNvSpPr>
          <p:nvPr>
            <p:ph type="dt" sz="half" idx="10"/>
          </p:nvPr>
        </p:nvSpPr>
        <p:spPr/>
        <p:txBody>
          <a:bodyPr/>
          <a:lstStyle/>
          <a:p>
            <a:endParaRPr lang="ru-RU"/>
          </a:p>
        </p:txBody>
      </p:sp>
      <p:sp>
        <p:nvSpPr>
          <p:cNvPr id="6" name="Footer Placeholder 5">
            <a:extLst>
              <a:ext uri="{FF2B5EF4-FFF2-40B4-BE49-F238E27FC236}">
                <a16:creationId xmlns:a16="http://schemas.microsoft.com/office/drawing/2014/main" id="{1B500867-2133-4C8C-92D9-E8C90F91EDC5}"/>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0DF1E961-22ED-454C-8FA5-F9A552875AE6}"/>
              </a:ext>
            </a:extLst>
          </p:cNvPr>
          <p:cNvSpPr>
            <a:spLocks noGrp="1"/>
          </p:cNvSpPr>
          <p:nvPr>
            <p:ph type="sldNum" sz="quarter" idx="12"/>
          </p:nvPr>
        </p:nvSpPr>
        <p:spPr/>
        <p:txBody>
          <a:bodyPr/>
          <a:lstStyle/>
          <a:p>
            <a:fld id="{6CD79C44-0001-45D6-B67C-2F66B9C507A8}" type="slidenum">
              <a:rPr lang="ru-RU" smtClean="0"/>
              <a:pPr/>
              <a:t>‹#›</a:t>
            </a:fld>
            <a:endParaRPr lang="ru-RU"/>
          </a:p>
        </p:txBody>
      </p:sp>
    </p:spTree>
    <p:extLst>
      <p:ext uri="{BB962C8B-B14F-4D97-AF65-F5344CB8AC3E}">
        <p14:creationId xmlns:p14="http://schemas.microsoft.com/office/powerpoint/2010/main" val="1098227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0E5E-2D07-4CB0-A911-4F455D9D8E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2DB39-136D-4F97-8C75-60DA17ED2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11558-4B3C-49BF-B5EB-DE653AAC5DDF}"/>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C482D23A-597E-4226-B771-32D234E4B85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BB72ABCF-A36D-4925-97AE-56A14DCCA6D1}"/>
              </a:ext>
            </a:extLst>
          </p:cNvPr>
          <p:cNvSpPr>
            <a:spLocks noGrp="1"/>
          </p:cNvSpPr>
          <p:nvPr>
            <p:ph type="sldNum" sz="quarter" idx="12"/>
          </p:nvPr>
        </p:nvSpPr>
        <p:spPr/>
        <p:txBody>
          <a:bodyPr/>
          <a:lstStyle/>
          <a:p>
            <a:fld id="{4D66550B-4E4B-4B57-93EA-0CF8218AF894}" type="slidenum">
              <a:rPr lang="ru-RU" smtClean="0"/>
              <a:pPr/>
              <a:t>‹#›</a:t>
            </a:fld>
            <a:endParaRPr lang="ru-RU"/>
          </a:p>
        </p:txBody>
      </p:sp>
    </p:spTree>
    <p:extLst>
      <p:ext uri="{BB962C8B-B14F-4D97-AF65-F5344CB8AC3E}">
        <p14:creationId xmlns:p14="http://schemas.microsoft.com/office/powerpoint/2010/main" val="888855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C1277-2770-42B0-A1F3-4CA54C6617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834E6-5799-4328-BB8E-E56D93CD88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EC156-AD95-4079-B1F3-200297E04FED}"/>
              </a:ext>
            </a:extLst>
          </p:cNvPr>
          <p:cNvSpPr>
            <a:spLocks noGrp="1"/>
          </p:cNvSpPr>
          <p:nvPr>
            <p:ph type="dt" sz="half" idx="10"/>
          </p:nvPr>
        </p:nvSpPr>
        <p:spPr/>
        <p:txBody>
          <a:bodyPr/>
          <a:lstStyle/>
          <a:p>
            <a:endParaRPr lang="ru-RU"/>
          </a:p>
        </p:txBody>
      </p:sp>
      <p:sp>
        <p:nvSpPr>
          <p:cNvPr id="5" name="Footer Placeholder 4">
            <a:extLst>
              <a:ext uri="{FF2B5EF4-FFF2-40B4-BE49-F238E27FC236}">
                <a16:creationId xmlns:a16="http://schemas.microsoft.com/office/drawing/2014/main" id="{A8A85977-D9F0-46B6-899C-E7D8046A27C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B21F35C-8252-418C-81D0-5E74BEA006BC}"/>
              </a:ext>
            </a:extLst>
          </p:cNvPr>
          <p:cNvSpPr>
            <a:spLocks noGrp="1"/>
          </p:cNvSpPr>
          <p:nvPr>
            <p:ph type="sldNum" sz="quarter" idx="12"/>
          </p:nvPr>
        </p:nvSpPr>
        <p:spPr/>
        <p:txBody>
          <a:bodyPr/>
          <a:lstStyle/>
          <a:p>
            <a:fld id="{0B02BD7A-AE46-45F1-8C7E-DB1A5F116D0D}" type="slidenum">
              <a:rPr lang="ru-RU" smtClean="0"/>
              <a:pPr/>
              <a:t>‹#›</a:t>
            </a:fld>
            <a:endParaRPr lang="ru-RU"/>
          </a:p>
        </p:txBody>
      </p:sp>
    </p:spTree>
    <p:extLst>
      <p:ext uri="{BB962C8B-B14F-4D97-AF65-F5344CB8AC3E}">
        <p14:creationId xmlns:p14="http://schemas.microsoft.com/office/powerpoint/2010/main" val="46497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5/24/2022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17400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181" y="2456408"/>
            <a:ext cx="3120390" cy="823912"/>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0181"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7718" y="2456408"/>
            <a:ext cx="3120390" cy="823912"/>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897718" y="3316640"/>
            <a:ext cx="312039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5/24/2022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447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5/24/2022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8598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17072-2424-486C-9A44-A39B823D0909}"/>
              </a:ext>
            </a:extLst>
          </p:cNvPr>
          <p:cNvSpPr>
            <a:spLocks noGrp="1"/>
          </p:cNvSpPr>
          <p:nvPr>
            <p:ph type="dt" sz="half" idx="10"/>
          </p:nvPr>
        </p:nvSpPr>
        <p:spPr/>
        <p:txBody>
          <a:bodyPr/>
          <a:lstStyle/>
          <a:p>
            <a:fld id="{ADBD1799-ACB5-4CB2-86A2-5C574F1C8706}" type="datetime1">
              <a:rPr lang="en-US" smtClean="0"/>
              <a:t>5/24/2022</a:t>
            </a:fld>
            <a:endParaRPr lang="en-US" dirty="0"/>
          </a:p>
        </p:txBody>
      </p:sp>
      <p:sp>
        <p:nvSpPr>
          <p:cNvPr id="3" name="Footer Placeholder 2">
            <a:extLst>
              <a:ext uri="{FF2B5EF4-FFF2-40B4-BE49-F238E27FC236}">
                <a16:creationId xmlns:a16="http://schemas.microsoft.com/office/drawing/2014/main" id="{E0614F2E-D9A6-401B-AA93-541DE7ECC2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B288BF-8CF8-4047-8300-4B80F14062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768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2349500"/>
            <a:ext cx="3919537"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9025" y="2349500"/>
            <a:ext cx="3921125" cy="417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23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12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440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20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54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535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196975"/>
            <a:ext cx="79184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827088" y="2349500"/>
            <a:ext cx="7993062"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87"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Futura LT Book" pitchFamily="2" charset="0"/>
        </a:defRPr>
      </a:lvl2pPr>
      <a:lvl3pPr algn="l" rtl="0" fontAlgn="base">
        <a:spcBef>
          <a:spcPct val="0"/>
        </a:spcBef>
        <a:spcAft>
          <a:spcPct val="0"/>
        </a:spcAft>
        <a:defRPr sz="3600">
          <a:solidFill>
            <a:schemeClr val="bg1"/>
          </a:solidFill>
          <a:latin typeface="Futura LT Book" pitchFamily="2" charset="0"/>
        </a:defRPr>
      </a:lvl3pPr>
      <a:lvl4pPr algn="l" rtl="0" fontAlgn="base">
        <a:spcBef>
          <a:spcPct val="0"/>
        </a:spcBef>
        <a:spcAft>
          <a:spcPct val="0"/>
        </a:spcAft>
        <a:defRPr sz="3600">
          <a:solidFill>
            <a:schemeClr val="bg1"/>
          </a:solidFill>
          <a:latin typeface="Futura LT Book" pitchFamily="2" charset="0"/>
        </a:defRPr>
      </a:lvl4pPr>
      <a:lvl5pPr algn="l" rtl="0" fontAlgn="base">
        <a:spcBef>
          <a:spcPct val="0"/>
        </a:spcBef>
        <a:spcAft>
          <a:spcPct val="0"/>
        </a:spcAft>
        <a:defRPr sz="3600">
          <a:solidFill>
            <a:schemeClr val="bg1"/>
          </a:solidFill>
          <a:latin typeface="Futura LT Book" pitchFamily="2" charset="0"/>
        </a:defRPr>
      </a:lvl5pPr>
      <a:lvl6pPr marL="457200" algn="l" rtl="0" fontAlgn="base">
        <a:spcBef>
          <a:spcPct val="0"/>
        </a:spcBef>
        <a:spcAft>
          <a:spcPct val="0"/>
        </a:spcAft>
        <a:defRPr sz="3600">
          <a:solidFill>
            <a:schemeClr val="bg1"/>
          </a:solidFill>
          <a:latin typeface="Futura LT Book" pitchFamily="2" charset="0"/>
        </a:defRPr>
      </a:lvl6pPr>
      <a:lvl7pPr marL="914400" algn="l" rtl="0" fontAlgn="base">
        <a:spcBef>
          <a:spcPct val="0"/>
        </a:spcBef>
        <a:spcAft>
          <a:spcPct val="0"/>
        </a:spcAft>
        <a:defRPr sz="3600">
          <a:solidFill>
            <a:schemeClr val="bg1"/>
          </a:solidFill>
          <a:latin typeface="Futura LT Book" pitchFamily="2" charset="0"/>
        </a:defRPr>
      </a:lvl7pPr>
      <a:lvl8pPr marL="1371600" algn="l" rtl="0" fontAlgn="base">
        <a:spcBef>
          <a:spcPct val="0"/>
        </a:spcBef>
        <a:spcAft>
          <a:spcPct val="0"/>
        </a:spcAft>
        <a:defRPr sz="3600">
          <a:solidFill>
            <a:schemeClr val="bg1"/>
          </a:solidFill>
          <a:latin typeface="Futura LT Book" pitchFamily="2" charset="0"/>
        </a:defRPr>
      </a:lvl8pPr>
      <a:lvl9pPr marL="1828800" algn="l" rtl="0" fontAlgn="base">
        <a:spcBef>
          <a:spcPct val="0"/>
        </a:spcBef>
        <a:spcAft>
          <a:spcPct val="0"/>
        </a:spcAft>
        <a:defRPr sz="3600">
          <a:solidFill>
            <a:schemeClr val="bg1"/>
          </a:solidFill>
          <a:latin typeface="Futura LT Book" pitchFamily="2" charset="0"/>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fontAlgn="base">
        <a:spcBef>
          <a:spcPct val="20000"/>
        </a:spcBef>
        <a:spcAft>
          <a:spcPct val="0"/>
        </a:spcAft>
        <a:buChar char="–"/>
        <a:defRPr sz="2000">
          <a:solidFill>
            <a:schemeClr val="tx2"/>
          </a:solidFill>
          <a:latin typeface="+mn-lt"/>
        </a:defRPr>
      </a:lvl2pPr>
      <a:lvl3pPr marL="1143000" indent="-228600" algn="l" rtl="0" fontAlgn="base">
        <a:spcBef>
          <a:spcPct val="20000"/>
        </a:spcBef>
        <a:spcAft>
          <a:spcPct val="0"/>
        </a:spcAft>
        <a:buChar char="•"/>
        <a:defRPr sz="20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5DAC15DE-E3AC-4B1A-B97B-35A85B97E4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70B40-C3C2-4E45-B23C-A493A3BC52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B0334-3614-4504-B60F-2E70C80822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A6829-7EAB-4909-91E5-C657879C4B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82EBB-AE11-495C-974B-67C0565B9AC4}" type="datetimeFigureOut">
              <a:rPr lang="en-US" smtClean="0"/>
              <a:t>5/24/2022</a:t>
            </a:fld>
            <a:endParaRPr lang="en-US"/>
          </a:p>
        </p:txBody>
      </p:sp>
      <p:sp>
        <p:nvSpPr>
          <p:cNvPr id="5" name="Footer Placeholder 4">
            <a:extLst>
              <a:ext uri="{FF2B5EF4-FFF2-40B4-BE49-F238E27FC236}">
                <a16:creationId xmlns:a16="http://schemas.microsoft.com/office/drawing/2014/main" id="{2CA76227-C19F-4D67-AD7D-FA89BA39E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61628-8505-4609-B84D-B2BB3D6F00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39666-4B3D-452F-9D42-44D8447B4E09}" type="slidenum">
              <a:rPr lang="en-US" smtClean="0"/>
              <a:t>‹#›</a:t>
            </a:fld>
            <a:endParaRPr lang="en-US"/>
          </a:p>
        </p:txBody>
      </p:sp>
    </p:spTree>
    <p:extLst>
      <p:ext uri="{BB962C8B-B14F-4D97-AF65-F5344CB8AC3E}">
        <p14:creationId xmlns:p14="http://schemas.microsoft.com/office/powerpoint/2010/main" val="3944426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1" y="442221"/>
            <a:ext cx="6577928"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40181" y="2312276"/>
            <a:ext cx="6577928"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88046" y="6170491"/>
            <a:ext cx="2130062" cy="457200"/>
          </a:xfrm>
          <a:prstGeom prst="rect">
            <a:avLst/>
          </a:prstGeom>
        </p:spPr>
        <p:txBody>
          <a:bodyPr vert="horz" lIns="109728" tIns="109728" rIns="109728" bIns="91440" rtlCol="0" anchor="ctr"/>
          <a:lstStyle>
            <a:lvl1pPr algn="r">
              <a:defRPr sz="825" spc="113" baseline="0">
                <a:solidFill>
                  <a:schemeClr val="tx1">
                    <a:lumMod val="75000"/>
                    <a:lumOff val="25000"/>
                  </a:schemeClr>
                </a:solidFill>
                <a:latin typeface="+mj-lt"/>
              </a:defRPr>
            </a:lvl1pPr>
          </a:lstStyle>
          <a:p>
            <a:fld id="{C4408324-A84C-4A45-93B6-78D079CCE772}" type="datetime1">
              <a:rPr lang="en-US" smtClean="0"/>
              <a:t>5/24/2022</a:t>
            </a:fld>
            <a:endParaRPr lang="en-US" dirty="0"/>
          </a:p>
        </p:txBody>
      </p:sp>
      <p:sp>
        <p:nvSpPr>
          <p:cNvPr id="5" name="Footer Placeholder 4"/>
          <p:cNvSpPr>
            <a:spLocks noGrp="1"/>
          </p:cNvSpPr>
          <p:nvPr>
            <p:ph type="ftr" sz="quarter" idx="3"/>
          </p:nvPr>
        </p:nvSpPr>
        <p:spPr>
          <a:xfrm>
            <a:off x="1440181" y="6170490"/>
            <a:ext cx="4250531" cy="457200"/>
          </a:xfrm>
          <a:prstGeom prst="rect">
            <a:avLst/>
          </a:prstGeom>
        </p:spPr>
        <p:txBody>
          <a:bodyPr vert="horz" lIns="109728" tIns="109728" rIns="109728" bIns="91440" rtlCol="0" anchor="ctr"/>
          <a:lstStyle>
            <a:lvl1pPr algn="l">
              <a:defRPr sz="825"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8140308" y="6170490"/>
            <a:ext cx="891540" cy="457200"/>
          </a:xfrm>
          <a:prstGeom prst="rect">
            <a:avLst/>
          </a:prstGeom>
        </p:spPr>
        <p:txBody>
          <a:bodyPr vert="horz" lIns="109728" tIns="109728" rIns="109728" bIns="91440" rtlCol="0" anchor="b"/>
          <a:lstStyle>
            <a:lvl1pPr algn="r">
              <a:defRPr sz="12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440181" y="2176009"/>
            <a:ext cx="6577928"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96698"/>
      </p:ext>
    </p:extLst>
  </p:cSld>
  <p:clrMap bg1="lt1" tx1="dk1" bg2="lt2" tx2="dk2" accent1="accent1" accent2="accent2" accent3="accent3" accent4="accent4" accent5="accent5" accent6="accent6" hlink="hlink" folHlink="folHlink"/>
  <p:sldLayoutIdLst>
    <p:sldLayoutId id="2147483797" r:id="rId1"/>
    <p:sldLayoutId id="2147483800" r:id="rId2"/>
    <p:sldLayoutId id="2147483795" r:id="rId3"/>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3AE0-FD67-4D92-92B8-4816A004FE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8A9DD5-4A06-4BC5-89C9-2DC467BCC2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93AD8-3B3C-4309-A204-B20DC4190CE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408324-A84C-4A45-93B6-78D079CCE772}" type="datetime1">
              <a:rPr lang="en-US" smtClean="0"/>
              <a:t>5/24/2022</a:t>
            </a:fld>
            <a:endParaRPr lang="en-US" dirty="0"/>
          </a:p>
        </p:txBody>
      </p:sp>
      <p:sp>
        <p:nvSpPr>
          <p:cNvPr id="5" name="Footer Placeholder 4">
            <a:extLst>
              <a:ext uri="{FF2B5EF4-FFF2-40B4-BE49-F238E27FC236}">
                <a16:creationId xmlns:a16="http://schemas.microsoft.com/office/drawing/2014/main" id="{FC046E67-E128-4437-BCB6-500DC69399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B3636D1-F265-4658-8FC4-1DADDCE097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8221970"/>
      </p:ext>
    </p:extLst>
  </p:cSld>
  <p:clrMap bg1="lt1" tx1="dk1" bg2="lt2" tx2="dk2" accent1="accent1" accent2="accent2" accent3="accent3" accent4="accent4" accent5="accent5" accent6="accent6" hlink="hlink" folHlink="folHlink"/>
  <p:sldLayoutIdLst>
    <p:sldLayoutId id="214748382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success1.com/"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hyperlink" Target="https://www.collegesuccess1.com/TrainingNotes.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37.xml"/><Relationship Id="rId4" Type="http://schemas.openxmlformats.org/officeDocument/2006/relationships/hyperlink" Target="mailto:marsha@marshafralick.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sethbatiste@yahoo.com" TargetMode="External"/><Relationship Id="rId2" Type="http://schemas.openxmlformats.org/officeDocument/2006/relationships/notesSlide" Target="../notesSlides/notesSlide38.xml"/><Relationship Id="rId1" Type="http://schemas.openxmlformats.org/officeDocument/2006/relationships/slideLayout" Target="../slideLayouts/slideLayout3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www.collegesuccess1.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9.xml"/><Relationship Id="rId5" Type="http://schemas.openxmlformats.org/officeDocument/2006/relationships/hyperlink" Target="mailto:marsha@marshafralick.com" TargetMode="External"/><Relationship Id="rId4" Type="http://schemas.openxmlformats.org/officeDocument/2006/relationships/hyperlink" Target="mailto:seth@batisteconsulting.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Rectangle 13"/>
          <p:cNvSpPr>
            <a:spLocks noGrp="1" noChangeArrowheads="1"/>
          </p:cNvSpPr>
          <p:nvPr>
            <p:ph type="subTitle" idx="1"/>
          </p:nvPr>
        </p:nvSpPr>
        <p:spPr>
          <a:xfrm>
            <a:off x="323528" y="5373688"/>
            <a:ext cx="8568952" cy="1150937"/>
          </a:xfrm>
        </p:spPr>
        <p:txBody>
          <a:bodyPr/>
          <a:lstStyle/>
          <a:p>
            <a:r>
              <a:rPr lang="en-US" sz="3200" dirty="0"/>
              <a:t>Increasing Happiness in Learning and Life </a:t>
            </a:r>
          </a:p>
          <a:p>
            <a:r>
              <a:rPr lang="en-US" sz="3200" dirty="0"/>
              <a:t>Dr. Marsha Fralick and Dr. Seth Batiste</a:t>
            </a:r>
            <a:endParaRPr lang="uk-UA" sz="3200" dirty="0"/>
          </a:p>
        </p:txBody>
      </p:sp>
      <p:pic>
        <p:nvPicPr>
          <p:cNvPr id="3" name="Graphic 2" descr="Sunglasses face outline outline">
            <a:extLst>
              <a:ext uri="{FF2B5EF4-FFF2-40B4-BE49-F238E27FC236}">
                <a16:creationId xmlns:a16="http://schemas.microsoft.com/office/drawing/2014/main" id="{069C9CD3-8424-4205-9942-6FFEA93B9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9696" y="5805264"/>
            <a:ext cx="914400" cy="914400"/>
          </a:xfrm>
          <a:prstGeom prst="rect">
            <a:avLst/>
          </a:prstGeom>
        </p:spPr>
      </p:pic>
    </p:spTree>
    <p:extLst>
      <p:ext uri="{BB962C8B-B14F-4D97-AF65-F5344CB8AC3E}">
        <p14:creationId xmlns:p14="http://schemas.microsoft.com/office/powerpoint/2010/main" val="55332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AFE2B-3622-467A-82F8-37985A026632}"/>
              </a:ext>
            </a:extLst>
          </p:cNvPr>
          <p:cNvSpPr>
            <a:spLocks noGrp="1"/>
          </p:cNvSpPr>
          <p:nvPr>
            <p:ph type="title"/>
          </p:nvPr>
        </p:nvSpPr>
        <p:spPr>
          <a:xfrm>
            <a:off x="483798" y="1463040"/>
            <a:ext cx="2847230" cy="2690949"/>
          </a:xfrm>
        </p:spPr>
        <p:txBody>
          <a:bodyPr anchor="t">
            <a:normAutofit fontScale="90000"/>
          </a:bodyPr>
          <a:lstStyle/>
          <a:p>
            <a:r>
              <a:rPr lang="en-US" sz="4200" dirty="0"/>
              <a:t>Seligman:</a:t>
            </a:r>
            <a:br>
              <a:rPr lang="en-US" sz="4200" dirty="0"/>
            </a:br>
            <a:br>
              <a:rPr lang="en-US" sz="4200" dirty="0"/>
            </a:br>
            <a:r>
              <a:rPr lang="en-US" sz="4200" dirty="0"/>
              <a:t>Happiness or Hedonism?</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DDE17B-322B-4A8E-9CDE-19B1FAE8F32B}"/>
              </a:ext>
            </a:extLst>
          </p:cNvPr>
          <p:cNvSpPr>
            <a:spLocks noGrp="1"/>
          </p:cNvSpPr>
          <p:nvPr>
            <p:ph idx="1"/>
          </p:nvPr>
        </p:nvSpPr>
        <p:spPr>
          <a:xfrm>
            <a:off x="4242163" y="1463039"/>
            <a:ext cx="4156790" cy="4300447"/>
          </a:xfrm>
        </p:spPr>
        <p:txBody>
          <a:bodyPr anchor="t">
            <a:normAutofit/>
          </a:bodyPr>
          <a:lstStyle/>
          <a:p>
            <a:pPr marL="0" indent="0">
              <a:buNone/>
            </a:pPr>
            <a:r>
              <a:rPr lang="en-US" sz="2400" b="1" dirty="0">
                <a:solidFill>
                  <a:schemeClr val="accent2">
                    <a:lumMod val="50000"/>
                  </a:schemeClr>
                </a:solidFill>
              </a:rPr>
              <a:t>Hedonist</a:t>
            </a:r>
          </a:p>
          <a:p>
            <a:pPr marL="0" indent="0">
              <a:buNone/>
            </a:pPr>
            <a:r>
              <a:rPr lang="en-US" sz="1900" dirty="0"/>
              <a:t>The hedonist wants as many good moments and as few bad moments as possible.</a:t>
            </a:r>
          </a:p>
          <a:p>
            <a:pPr marL="0" indent="0">
              <a:buNone/>
            </a:pPr>
            <a:endParaRPr lang="en-US" sz="1900" dirty="0"/>
          </a:p>
          <a:p>
            <a:pPr marL="0" indent="0">
              <a:buNone/>
            </a:pPr>
            <a:r>
              <a:rPr lang="en-US" sz="1900" dirty="0"/>
              <a:t>Why doesn’t it work?</a:t>
            </a:r>
          </a:p>
          <a:p>
            <a:pPr marL="0" indent="0">
              <a:buNone/>
            </a:pPr>
            <a:endParaRPr lang="en-US" sz="1900" dirty="0"/>
          </a:p>
          <a:p>
            <a:pPr marL="0" indent="0">
              <a:buNone/>
            </a:pPr>
            <a:r>
              <a:rPr lang="en-US" sz="2400" b="1" dirty="0">
                <a:solidFill>
                  <a:schemeClr val="accent2">
                    <a:lumMod val="50000"/>
                  </a:schemeClr>
                </a:solidFill>
              </a:rPr>
              <a:t>Hedonistic Adaptation</a:t>
            </a:r>
          </a:p>
          <a:p>
            <a:pPr marL="0" indent="0">
              <a:buNone/>
            </a:pPr>
            <a:r>
              <a:rPr lang="en-US" sz="1900" dirty="0"/>
              <a:t>The more material possessions we have, the greater our expectations, and we no longer appreciate what we have. </a:t>
            </a:r>
          </a:p>
        </p:txBody>
      </p:sp>
    </p:spTree>
    <p:extLst>
      <p:ext uri="{BB962C8B-B14F-4D97-AF65-F5344CB8AC3E}">
        <p14:creationId xmlns:p14="http://schemas.microsoft.com/office/powerpoint/2010/main" val="375196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47812C-F72A-4246-AACE-A8AB6EEE7BEB}"/>
              </a:ext>
            </a:extLst>
          </p:cNvPr>
          <p:cNvSpPr>
            <a:spLocks noGrp="1"/>
          </p:cNvSpPr>
          <p:nvPr>
            <p:ph type="title"/>
          </p:nvPr>
        </p:nvSpPr>
        <p:spPr>
          <a:xfrm>
            <a:off x="482600" y="321734"/>
            <a:ext cx="8178799" cy="1135737"/>
          </a:xfrm>
        </p:spPr>
        <p:txBody>
          <a:bodyPr>
            <a:normAutofit/>
          </a:bodyPr>
          <a:lstStyle/>
          <a:p>
            <a:endParaRPr lang="en-US" sz="3100"/>
          </a:p>
        </p:txBody>
      </p:sp>
      <p:sp>
        <p:nvSpPr>
          <p:cNvPr id="3" name="Content Placeholder 2">
            <a:extLst>
              <a:ext uri="{FF2B5EF4-FFF2-40B4-BE49-F238E27FC236}">
                <a16:creationId xmlns:a16="http://schemas.microsoft.com/office/drawing/2014/main" id="{E90D6CA9-AD92-4C88-9CD1-832CE8687494}"/>
              </a:ext>
            </a:extLst>
          </p:cNvPr>
          <p:cNvSpPr>
            <a:spLocks noGrp="1"/>
          </p:cNvSpPr>
          <p:nvPr>
            <p:ph idx="1"/>
          </p:nvPr>
        </p:nvSpPr>
        <p:spPr>
          <a:xfrm>
            <a:off x="2548908" y="2652522"/>
            <a:ext cx="3006288" cy="3051970"/>
          </a:xfrm>
        </p:spPr>
        <p:txBody>
          <a:bodyPr>
            <a:noAutofit/>
          </a:bodyPr>
          <a:lstStyle/>
          <a:p>
            <a:r>
              <a:rPr lang="en-US" sz="2400" dirty="0"/>
              <a:t>Expressing gratitude</a:t>
            </a:r>
          </a:p>
          <a:p>
            <a:r>
              <a:rPr lang="en-US" sz="2400" dirty="0"/>
              <a:t>Being optimistic</a:t>
            </a:r>
          </a:p>
          <a:p>
            <a:r>
              <a:rPr lang="en-US" sz="2400" dirty="0"/>
              <a:t>Being employed</a:t>
            </a:r>
          </a:p>
          <a:p>
            <a:r>
              <a:rPr lang="en-US" sz="2400" dirty="0"/>
              <a:t>Having positive self-esteem</a:t>
            </a:r>
          </a:p>
          <a:p>
            <a:r>
              <a:rPr lang="en-US" sz="2400" dirty="0"/>
              <a:t>Enjoying leisure activities</a:t>
            </a:r>
          </a:p>
          <a:p>
            <a:r>
              <a:rPr lang="en-US" sz="2400" dirty="0"/>
              <a:t>Having good health</a:t>
            </a:r>
          </a:p>
          <a:p>
            <a:r>
              <a:rPr lang="en-US" sz="2400" dirty="0"/>
              <a:t>Enjoying friendships</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11CD77C-1504-4CAD-B81D-01E7C7975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146921"/>
            <a:ext cx="5872870" cy="2055504"/>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955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9DF868D-7442-4EF9-8A4C-273A85CC790D}"/>
              </a:ext>
            </a:extLst>
          </p:cNvPr>
          <p:cNvSpPr>
            <a:spLocks noGrp="1"/>
          </p:cNvSpPr>
          <p:nvPr>
            <p:ph type="title"/>
          </p:nvPr>
        </p:nvSpPr>
        <p:spPr>
          <a:xfrm>
            <a:off x="2568793" y="404664"/>
            <a:ext cx="4171453" cy="2513516"/>
          </a:xfrm>
        </p:spPr>
        <p:txBody>
          <a:bodyPr vert="horz" lIns="91440" tIns="45720" rIns="91440" bIns="45720" rtlCol="0" anchor="b">
            <a:normAutofit/>
          </a:bodyPr>
          <a:lstStyle/>
          <a:p>
            <a:pPr algn="ctr" defTabSz="914400"/>
            <a:r>
              <a:rPr lang="en-US" sz="2400" kern="1200" dirty="0">
                <a:solidFill>
                  <a:schemeClr val="tx1"/>
                </a:solidFill>
                <a:latin typeface="+mj-lt"/>
                <a:ea typeface="+mj-ea"/>
                <a:cs typeface="+mj-cs"/>
              </a:rPr>
              <a:t>Sonya Lyubomirsky</a:t>
            </a:r>
            <a:br>
              <a:rPr lang="en-US" sz="2400" kern="1200" dirty="0">
                <a:solidFill>
                  <a:schemeClr val="tx1"/>
                </a:solidFill>
                <a:latin typeface="+mj-lt"/>
                <a:ea typeface="+mj-ea"/>
                <a:cs typeface="+mj-cs"/>
              </a:rPr>
            </a:br>
            <a:r>
              <a:rPr lang="en-US" sz="2400" i="1" kern="1200" dirty="0">
                <a:solidFill>
                  <a:schemeClr val="tx1"/>
                </a:solidFill>
                <a:latin typeface="+mj-lt"/>
                <a:ea typeface="+mj-ea"/>
                <a:cs typeface="+mj-cs"/>
              </a:rPr>
              <a:t>The How of Happiness</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12 Happiness Activities</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Which ones can you use?</a:t>
            </a:r>
          </a:p>
        </p:txBody>
      </p:sp>
      <p:sp>
        <p:nvSpPr>
          <p:cNvPr id="2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19BFE5D-8862-4FAA-B32B-22F80B805E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69" r="-5" b="7736"/>
          <a:stretch/>
        </p:blipFill>
        <p:spPr>
          <a:xfrm rot="5400000">
            <a:off x="2865713" y="3715196"/>
            <a:ext cx="3412571" cy="2075470"/>
          </a:xfrm>
          <a:prstGeom prst="rect">
            <a:avLst/>
          </a:prstGeom>
        </p:spPr>
      </p:pic>
    </p:spTree>
    <p:extLst>
      <p:ext uri="{BB962C8B-B14F-4D97-AF65-F5344CB8AC3E}">
        <p14:creationId xmlns:p14="http://schemas.microsoft.com/office/powerpoint/2010/main" val="107879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wave&#10;&#10;Description automatically generated with low confidence">
            <a:extLst>
              <a:ext uri="{FF2B5EF4-FFF2-40B4-BE49-F238E27FC236}">
                <a16:creationId xmlns:a16="http://schemas.microsoft.com/office/drawing/2014/main" id="{D674B69A-0B5B-42BA-901A-62429153A22A}"/>
              </a:ext>
            </a:extLst>
          </p:cNvPr>
          <p:cNvPicPr>
            <a:picLocks noChangeAspect="1"/>
          </p:cNvPicPr>
          <p:nvPr/>
        </p:nvPicPr>
        <p:blipFill rotWithShape="1">
          <a:blip r:embed="rId3"/>
          <a:srcRect l="15705" r="13973"/>
          <a:stretch/>
        </p:blipFill>
        <p:spPr>
          <a:xfrm>
            <a:off x="1891767" y="10"/>
            <a:ext cx="7252231"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8D1A6C-4BCA-4DAA-A246-0686C949A684}"/>
              </a:ext>
            </a:extLst>
          </p:cNvPr>
          <p:cNvSpPr>
            <a:spLocks noGrp="1"/>
          </p:cNvSpPr>
          <p:nvPr>
            <p:ph type="title"/>
          </p:nvPr>
        </p:nvSpPr>
        <p:spPr>
          <a:xfrm>
            <a:off x="628650" y="365125"/>
            <a:ext cx="2866641" cy="1899912"/>
          </a:xfrm>
        </p:spPr>
        <p:txBody>
          <a:bodyPr>
            <a:normAutofit/>
          </a:bodyPr>
          <a:lstStyle/>
          <a:p>
            <a:r>
              <a:rPr lang="en-US" sz="3500"/>
              <a:t>1. Express Gratitude</a:t>
            </a:r>
          </a:p>
        </p:txBody>
      </p:sp>
      <p:graphicFrame>
        <p:nvGraphicFramePr>
          <p:cNvPr id="5" name="Content Placeholder 2">
            <a:extLst>
              <a:ext uri="{FF2B5EF4-FFF2-40B4-BE49-F238E27FC236}">
                <a16:creationId xmlns:a16="http://schemas.microsoft.com/office/drawing/2014/main" id="{7874243C-EDA2-465C-B5B1-A6CF5A74E5FD}"/>
              </a:ext>
            </a:extLst>
          </p:cNvPr>
          <p:cNvGraphicFramePr>
            <a:graphicFrameLocks noGrp="1"/>
          </p:cNvGraphicFramePr>
          <p:nvPr>
            <p:ph idx="1"/>
            <p:extLst>
              <p:ext uri="{D42A27DB-BD31-4B8C-83A1-F6EECF244321}">
                <p14:modId xmlns:p14="http://schemas.microsoft.com/office/powerpoint/2010/main" val="4062576892"/>
              </p:ext>
            </p:extLst>
          </p:nvPr>
        </p:nvGraphicFramePr>
        <p:xfrm>
          <a:off x="628650" y="2434201"/>
          <a:ext cx="2866641" cy="3742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065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366A-219B-4AB5-B639-81D1B377AF94}"/>
              </a:ext>
            </a:extLst>
          </p:cNvPr>
          <p:cNvSpPr>
            <a:spLocks noGrp="1"/>
          </p:cNvSpPr>
          <p:nvPr>
            <p:ph type="title"/>
          </p:nvPr>
        </p:nvSpPr>
        <p:spPr>
          <a:xfrm>
            <a:off x="360758" y="3752849"/>
            <a:ext cx="2915097" cy="2452687"/>
          </a:xfrm>
        </p:spPr>
        <p:txBody>
          <a:bodyPr anchor="ctr">
            <a:normAutofit/>
          </a:bodyPr>
          <a:lstStyle/>
          <a:p>
            <a:r>
              <a:rPr lang="en-US" sz="2800" b="0" dirty="0"/>
              <a:t>What is gratitude?</a:t>
            </a:r>
          </a:p>
        </p:txBody>
      </p:sp>
      <p:pic>
        <p:nvPicPr>
          <p:cNvPr id="4" name="Picture 3">
            <a:extLst>
              <a:ext uri="{FF2B5EF4-FFF2-40B4-BE49-F238E27FC236}">
                <a16:creationId xmlns:a16="http://schemas.microsoft.com/office/drawing/2014/main" id="{2004944B-C85F-4958-94B9-31C66179EB7D}"/>
              </a:ext>
            </a:extLst>
          </p:cNvPr>
          <p:cNvPicPr>
            <a:picLocks noChangeAspect="1"/>
          </p:cNvPicPr>
          <p:nvPr/>
        </p:nvPicPr>
        <p:blipFill rotWithShape="1">
          <a:blip r:embed="rId3">
            <a:extLst>
              <a:ext uri="{28A0092B-C50C-407E-A947-70E740481C1C}">
                <a14:useLocalDpi xmlns:a14="http://schemas.microsoft.com/office/drawing/2010/main" val="0"/>
              </a:ext>
            </a:extLst>
          </a:blip>
          <a:srcRect t="8916" b="1730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5F7362-64C7-4B3D-9E14-4267364EEC23}"/>
              </a:ext>
            </a:extLst>
          </p:cNvPr>
          <p:cNvSpPr>
            <a:spLocks noGrp="1"/>
          </p:cNvSpPr>
          <p:nvPr>
            <p:ph idx="1"/>
          </p:nvPr>
        </p:nvSpPr>
        <p:spPr>
          <a:xfrm>
            <a:off x="3851920" y="3789040"/>
            <a:ext cx="4752528" cy="2452687"/>
          </a:xfrm>
        </p:spPr>
        <p:txBody>
          <a:bodyPr anchor="ctr">
            <a:normAutofit fontScale="85000" lnSpcReduction="20000"/>
          </a:bodyPr>
          <a:lstStyle/>
          <a:p>
            <a:pPr marL="0" indent="0">
              <a:buNone/>
            </a:pPr>
            <a:br>
              <a:rPr lang="en-US" sz="4000" dirty="0"/>
            </a:br>
            <a:r>
              <a:rPr lang="en-US" sz="4000" dirty="0"/>
              <a:t>“A felt sense of wonder, thankfulness, and appreciation for life.” –</a:t>
            </a:r>
          </a:p>
          <a:p>
            <a:pPr marL="0" indent="0">
              <a:buNone/>
            </a:pPr>
            <a:endParaRPr lang="en-US" sz="4000" dirty="0"/>
          </a:p>
          <a:p>
            <a:pPr marL="0" indent="0">
              <a:buNone/>
            </a:pPr>
            <a:r>
              <a:rPr lang="en-US" sz="2600" dirty="0"/>
              <a:t>Robert Emmons</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90504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B58B416-AD38-4D8D-B35F-58D1D6E61A87}"/>
              </a:ext>
            </a:extLst>
          </p:cNvPr>
          <p:cNvSpPr>
            <a:spLocks noGrp="1"/>
          </p:cNvSpPr>
          <p:nvPr>
            <p:ph type="title"/>
          </p:nvPr>
        </p:nvSpPr>
        <p:spPr>
          <a:xfrm>
            <a:off x="401265" y="685800"/>
            <a:ext cx="2085203" cy="5105400"/>
          </a:xfrm>
        </p:spPr>
        <p:txBody>
          <a:bodyPr>
            <a:normAutofit/>
          </a:bodyPr>
          <a:lstStyle/>
          <a:p>
            <a:r>
              <a:rPr lang="en-US" sz="3200">
                <a:solidFill>
                  <a:srgbClr val="FFFFFF"/>
                </a:solidFill>
              </a:rPr>
              <a:t>Why Is Gratitude Important?</a:t>
            </a:r>
          </a:p>
        </p:txBody>
      </p:sp>
      <p:graphicFrame>
        <p:nvGraphicFramePr>
          <p:cNvPr id="21" name="Content Placeholder 2">
            <a:extLst>
              <a:ext uri="{FF2B5EF4-FFF2-40B4-BE49-F238E27FC236}">
                <a16:creationId xmlns:a16="http://schemas.microsoft.com/office/drawing/2014/main" id="{73B9326D-6971-4635-9B92-5302CD8F52C4}"/>
              </a:ext>
            </a:extLst>
          </p:cNvPr>
          <p:cNvGraphicFramePr>
            <a:graphicFrameLocks noGrp="1"/>
          </p:cNvGraphicFramePr>
          <p:nvPr>
            <p:ph idx="1"/>
            <p:extLst>
              <p:ext uri="{D42A27DB-BD31-4B8C-83A1-F6EECF244321}">
                <p14:modId xmlns:p14="http://schemas.microsoft.com/office/powerpoint/2010/main" val="320174205"/>
              </p:ext>
            </p:extLst>
          </p:nvPr>
        </p:nvGraphicFramePr>
        <p:xfrm>
          <a:off x="3757612" y="116632"/>
          <a:ext cx="4869656"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6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A098B-8D8B-431D-A122-C043068F9422}"/>
              </a:ext>
            </a:extLst>
          </p:cNvPr>
          <p:cNvSpPr>
            <a:spLocks noGrp="1"/>
          </p:cNvSpPr>
          <p:nvPr>
            <p:ph type="title"/>
          </p:nvPr>
        </p:nvSpPr>
        <p:spPr>
          <a:xfrm>
            <a:off x="4885341" y="365125"/>
            <a:ext cx="3630007" cy="1807305"/>
          </a:xfrm>
        </p:spPr>
        <p:txBody>
          <a:bodyPr>
            <a:normAutofit/>
          </a:bodyPr>
          <a:lstStyle/>
          <a:p>
            <a:r>
              <a:rPr lang="en-US" dirty="0"/>
              <a:t>Gratitude Exercise</a:t>
            </a:r>
          </a:p>
        </p:txBody>
      </p:sp>
      <p:pic>
        <p:nvPicPr>
          <p:cNvPr id="5" name="Picture 4" descr="Objects at a table">
            <a:extLst>
              <a:ext uri="{FF2B5EF4-FFF2-40B4-BE49-F238E27FC236}">
                <a16:creationId xmlns:a16="http://schemas.microsoft.com/office/drawing/2014/main" id="{1DD8C9B7-F688-4AB1-9C1F-D01F42363E3C}"/>
              </a:ext>
            </a:extLst>
          </p:cNvPr>
          <p:cNvPicPr>
            <a:picLocks noChangeAspect="1"/>
          </p:cNvPicPr>
          <p:nvPr/>
        </p:nvPicPr>
        <p:blipFill rotWithShape="1">
          <a:blip r:embed="rId3"/>
          <a:srcRect l="33990" r="21359"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10B419-EFF3-4431-A27C-DB5F89E0B214}"/>
              </a:ext>
            </a:extLst>
          </p:cNvPr>
          <p:cNvSpPr>
            <a:spLocks noGrp="1"/>
          </p:cNvSpPr>
          <p:nvPr>
            <p:ph idx="1"/>
          </p:nvPr>
        </p:nvSpPr>
        <p:spPr>
          <a:xfrm>
            <a:off x="4258661" y="1700808"/>
            <a:ext cx="4256688" cy="4476155"/>
          </a:xfrm>
        </p:spPr>
        <p:txBody>
          <a:bodyPr>
            <a:normAutofit/>
          </a:bodyPr>
          <a:lstStyle/>
          <a:p>
            <a:pPr marL="0" indent="0">
              <a:buNone/>
            </a:pPr>
            <a:endParaRPr lang="en-US" sz="1600" dirty="0"/>
          </a:p>
          <a:p>
            <a:pPr marL="0" indent="0">
              <a:buNone/>
            </a:pPr>
            <a:r>
              <a:rPr lang="en-US" sz="2400" dirty="0"/>
              <a:t>What are 5 things in life for which you are grateful or thankful? Share your ideas.  </a:t>
            </a:r>
          </a:p>
          <a:p>
            <a:pPr marL="0" indent="0">
              <a:buNone/>
            </a:pPr>
            <a:endParaRPr lang="en-US" sz="2400" dirty="0"/>
          </a:p>
          <a:p>
            <a:pPr marL="0" indent="0">
              <a:buNone/>
            </a:pPr>
            <a:r>
              <a:rPr lang="en-US" sz="2400" dirty="0"/>
              <a:t>Keep a gratitude journal. Each week list at least five things for which you’re grateful or simply take some time to contemplate why you are grateful. </a:t>
            </a:r>
          </a:p>
          <a:p>
            <a:pPr marL="0" indent="0">
              <a:buNone/>
            </a:pPr>
            <a:endParaRPr lang="en-US" sz="2400" dirty="0"/>
          </a:p>
          <a:p>
            <a:pPr marL="0" indent="0">
              <a:buNone/>
            </a:pPr>
            <a:r>
              <a:rPr lang="en-US" sz="2400" dirty="0"/>
              <a:t>Make it a Thanksgiving tradition. </a:t>
            </a:r>
          </a:p>
          <a:p>
            <a:pPr marL="0" indent="0">
              <a:buNone/>
            </a:pPr>
            <a:endParaRPr lang="en-US" sz="1300" dirty="0"/>
          </a:p>
        </p:txBody>
      </p:sp>
    </p:spTree>
    <p:extLst>
      <p:ext uri="{BB962C8B-B14F-4D97-AF65-F5344CB8AC3E}">
        <p14:creationId xmlns:p14="http://schemas.microsoft.com/office/powerpoint/2010/main" val="175494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7BDD3-3129-49AA-8CD6-451B487734DA}"/>
              </a:ext>
            </a:extLst>
          </p:cNvPr>
          <p:cNvSpPr>
            <a:spLocks noGrp="1"/>
          </p:cNvSpPr>
          <p:nvPr>
            <p:ph type="title"/>
          </p:nvPr>
        </p:nvSpPr>
        <p:spPr>
          <a:xfrm>
            <a:off x="557212" y="742951"/>
            <a:ext cx="2607469" cy="4962524"/>
          </a:xfrm>
        </p:spPr>
        <p:txBody>
          <a:bodyPr>
            <a:normAutofit/>
          </a:bodyPr>
          <a:lstStyle/>
          <a:p>
            <a:pPr algn="ctr"/>
            <a:r>
              <a:rPr lang="en-US" sz="4200">
                <a:solidFill>
                  <a:srgbClr val="FFFFFF"/>
                </a:solidFill>
              </a:rPr>
              <a:t>2. Cultivate Optimism</a:t>
            </a:r>
          </a:p>
        </p:txBody>
      </p:sp>
      <p:pic>
        <p:nvPicPr>
          <p:cNvPr id="4" name="Picture 3">
            <a:extLst>
              <a:ext uri="{FF2B5EF4-FFF2-40B4-BE49-F238E27FC236}">
                <a16:creationId xmlns:a16="http://schemas.microsoft.com/office/drawing/2014/main" id="{E9AC1649-D63E-46B2-BC76-77818FC95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66" y="1792537"/>
            <a:ext cx="4915159" cy="3280868"/>
          </a:xfrm>
          <a:prstGeom prst="rect">
            <a:avLst/>
          </a:prstGeom>
        </p:spPr>
      </p:pic>
    </p:spTree>
    <p:extLst>
      <p:ext uri="{BB962C8B-B14F-4D97-AF65-F5344CB8AC3E}">
        <p14:creationId xmlns:p14="http://schemas.microsoft.com/office/powerpoint/2010/main" val="320252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3F2F5A-E78A-4C80-9B3C-3464E7D08118}"/>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000" kern="1200">
                <a:solidFill>
                  <a:srgbClr val="FFFFFF"/>
                </a:solidFill>
                <a:latin typeface="+mj-lt"/>
                <a:ea typeface="+mj-ea"/>
                <a:cs typeface="+mj-cs"/>
              </a:rPr>
              <a:t>Cultivate optimism with mindset.</a:t>
            </a:r>
          </a:p>
        </p:txBody>
      </p:sp>
      <p:pic>
        <p:nvPicPr>
          <p:cNvPr id="5" name="Content Placeholder 4">
            <a:extLst>
              <a:ext uri="{FF2B5EF4-FFF2-40B4-BE49-F238E27FC236}">
                <a16:creationId xmlns:a16="http://schemas.microsoft.com/office/drawing/2014/main" id="{0CF1729B-6A84-4905-BDEA-73737F9BC7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58075" y="1339850"/>
            <a:ext cx="5571066" cy="4178299"/>
          </a:xfrm>
          <a:prstGeom prst="rect">
            <a:avLst/>
          </a:prstGeom>
        </p:spPr>
      </p:pic>
    </p:spTree>
    <p:extLst>
      <p:ext uri="{BB962C8B-B14F-4D97-AF65-F5344CB8AC3E}">
        <p14:creationId xmlns:p14="http://schemas.microsoft.com/office/powerpoint/2010/main" val="135710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EE1-099B-496A-908F-EAA01A507381}"/>
              </a:ext>
            </a:extLst>
          </p:cNvPr>
          <p:cNvSpPr>
            <a:spLocks noGrp="1"/>
          </p:cNvSpPr>
          <p:nvPr>
            <p:ph type="title"/>
          </p:nvPr>
        </p:nvSpPr>
        <p:spPr>
          <a:xfrm>
            <a:off x="457200" y="274638"/>
            <a:ext cx="8229600" cy="850106"/>
          </a:xfrm>
        </p:spPr>
        <p:txBody>
          <a:bodyPr/>
          <a:lstStyle/>
          <a:p>
            <a:r>
              <a:rPr lang="en-US" dirty="0"/>
              <a:t>Positive Thinking and Mindset</a:t>
            </a:r>
          </a:p>
        </p:txBody>
      </p:sp>
      <p:sp>
        <p:nvSpPr>
          <p:cNvPr id="3" name="Text Placeholder 2">
            <a:extLst>
              <a:ext uri="{FF2B5EF4-FFF2-40B4-BE49-F238E27FC236}">
                <a16:creationId xmlns:a16="http://schemas.microsoft.com/office/drawing/2014/main" id="{28F9521B-49D6-4344-8224-94AA649BA45F}"/>
              </a:ext>
            </a:extLst>
          </p:cNvPr>
          <p:cNvSpPr>
            <a:spLocks noGrp="1"/>
          </p:cNvSpPr>
          <p:nvPr>
            <p:ph type="body" idx="1"/>
          </p:nvPr>
        </p:nvSpPr>
        <p:spPr>
          <a:xfrm>
            <a:off x="423652" y="1053712"/>
            <a:ext cx="4040188" cy="639762"/>
          </a:xfrm>
        </p:spPr>
        <p:txBody>
          <a:bodyPr/>
          <a:lstStyle/>
          <a:p>
            <a:r>
              <a:rPr lang="en-US" dirty="0">
                <a:solidFill>
                  <a:srgbClr val="FF0000"/>
                </a:solidFill>
              </a:rPr>
              <a:t>Negative Thinking: Fixed Mindset</a:t>
            </a:r>
          </a:p>
        </p:txBody>
      </p:sp>
      <p:sp>
        <p:nvSpPr>
          <p:cNvPr id="4" name="Content Placeholder 3">
            <a:extLst>
              <a:ext uri="{FF2B5EF4-FFF2-40B4-BE49-F238E27FC236}">
                <a16:creationId xmlns:a16="http://schemas.microsoft.com/office/drawing/2014/main" id="{D2312F90-4D09-4651-B97D-48AFF90E4AD1}"/>
              </a:ext>
            </a:extLst>
          </p:cNvPr>
          <p:cNvSpPr>
            <a:spLocks noGrp="1"/>
          </p:cNvSpPr>
          <p:nvPr>
            <p:ph sz="half" idx="2"/>
          </p:nvPr>
        </p:nvSpPr>
        <p:spPr>
          <a:xfrm>
            <a:off x="4651051" y="1738167"/>
            <a:ext cx="4040188" cy="3951288"/>
          </a:xfrm>
        </p:spPr>
        <p:txBody>
          <a:bodyPr/>
          <a:lstStyle/>
          <a:p>
            <a:r>
              <a:rPr lang="en-US" sz="2000" dirty="0"/>
              <a:t>Intelligence is increased as you acquire new knowledge.</a:t>
            </a:r>
          </a:p>
          <a:p>
            <a:r>
              <a:rPr lang="en-US" sz="2000" dirty="0"/>
              <a:t>Through practice and effort, skills can be improved.</a:t>
            </a:r>
          </a:p>
          <a:p>
            <a:r>
              <a:rPr lang="en-US" sz="2000" dirty="0"/>
              <a:t>Failure is an opportunity to learn. </a:t>
            </a:r>
          </a:p>
          <a:p>
            <a:endParaRPr lang="en-US" dirty="0"/>
          </a:p>
        </p:txBody>
      </p:sp>
      <p:sp>
        <p:nvSpPr>
          <p:cNvPr id="5" name="Text Placeholder 4">
            <a:extLst>
              <a:ext uri="{FF2B5EF4-FFF2-40B4-BE49-F238E27FC236}">
                <a16:creationId xmlns:a16="http://schemas.microsoft.com/office/drawing/2014/main" id="{377EFA2A-CC11-4251-9DCE-CB61F11BBAA2}"/>
              </a:ext>
            </a:extLst>
          </p:cNvPr>
          <p:cNvSpPr>
            <a:spLocks noGrp="1"/>
          </p:cNvSpPr>
          <p:nvPr>
            <p:ph type="body" sz="quarter" idx="3"/>
          </p:nvPr>
        </p:nvSpPr>
        <p:spPr>
          <a:xfrm>
            <a:off x="4602771" y="1075904"/>
            <a:ext cx="4041775" cy="639762"/>
          </a:xfrm>
        </p:spPr>
        <p:txBody>
          <a:bodyPr/>
          <a:lstStyle/>
          <a:p>
            <a:r>
              <a:rPr lang="en-US" dirty="0">
                <a:solidFill>
                  <a:srgbClr val="FF0000"/>
                </a:solidFill>
              </a:rPr>
              <a:t>Positive Thinking: Growth Mindset</a:t>
            </a:r>
          </a:p>
        </p:txBody>
      </p:sp>
      <p:sp>
        <p:nvSpPr>
          <p:cNvPr id="6" name="Content Placeholder 5">
            <a:extLst>
              <a:ext uri="{FF2B5EF4-FFF2-40B4-BE49-F238E27FC236}">
                <a16:creationId xmlns:a16="http://schemas.microsoft.com/office/drawing/2014/main" id="{2C457048-5DA6-433A-A37F-3396C85F4D9C}"/>
              </a:ext>
            </a:extLst>
          </p:cNvPr>
          <p:cNvSpPr>
            <a:spLocks noGrp="1"/>
          </p:cNvSpPr>
          <p:nvPr>
            <p:ph sz="quarter" idx="4"/>
          </p:nvPr>
        </p:nvSpPr>
        <p:spPr>
          <a:xfrm>
            <a:off x="471882" y="1715666"/>
            <a:ext cx="4041775" cy="3951288"/>
          </a:xfrm>
        </p:spPr>
        <p:txBody>
          <a:bodyPr/>
          <a:lstStyle/>
          <a:p>
            <a:r>
              <a:rPr lang="en-US" sz="2000" dirty="0"/>
              <a:t>Intelligence is fixed at birth.</a:t>
            </a:r>
            <a:br>
              <a:rPr lang="en-US" sz="2000" dirty="0"/>
            </a:br>
            <a:endParaRPr lang="en-US" sz="2000" dirty="0"/>
          </a:p>
          <a:p>
            <a:r>
              <a:rPr lang="en-US" sz="2000" dirty="0"/>
              <a:t>Increased effort does not lead to success.</a:t>
            </a:r>
          </a:p>
          <a:p>
            <a:r>
              <a:rPr lang="en-US" sz="2000" dirty="0"/>
              <a:t>Roadblocks are an excuse to be absent. </a:t>
            </a:r>
          </a:p>
          <a:p>
            <a:endParaRPr lang="en-US" sz="2000" dirty="0"/>
          </a:p>
        </p:txBody>
      </p:sp>
      <p:pic>
        <p:nvPicPr>
          <p:cNvPr id="8" name="Picture 7">
            <a:extLst>
              <a:ext uri="{FF2B5EF4-FFF2-40B4-BE49-F238E27FC236}">
                <a16:creationId xmlns:a16="http://schemas.microsoft.com/office/drawing/2014/main" id="{1B9C5095-90F7-4B4A-BF14-92FC068A0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813" y="3933056"/>
            <a:ext cx="4300053" cy="2870082"/>
          </a:xfrm>
          <a:prstGeom prst="rect">
            <a:avLst/>
          </a:prstGeom>
        </p:spPr>
      </p:pic>
    </p:spTree>
    <p:extLst>
      <p:ext uri="{BB962C8B-B14F-4D97-AF65-F5344CB8AC3E}">
        <p14:creationId xmlns:p14="http://schemas.microsoft.com/office/powerpoint/2010/main" val="360874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72CC-9991-4934-B4A2-9C6181651FD6}"/>
              </a:ext>
            </a:extLst>
          </p:cNvPr>
          <p:cNvSpPr>
            <a:spLocks noGrp="1"/>
          </p:cNvSpPr>
          <p:nvPr>
            <p:ph type="title"/>
          </p:nvPr>
        </p:nvSpPr>
        <p:spPr>
          <a:xfrm>
            <a:off x="787400" y="1195661"/>
            <a:ext cx="7918450" cy="936625"/>
          </a:xfrm>
        </p:spPr>
        <p:txBody>
          <a:bodyPr>
            <a:normAutofit/>
          </a:bodyPr>
          <a:lstStyle/>
          <a:p>
            <a:r>
              <a:rPr lang="en-US" dirty="0">
                <a:solidFill>
                  <a:schemeClr val="tx1"/>
                </a:solidFill>
              </a:rPr>
              <a:t>Introduction</a:t>
            </a:r>
          </a:p>
        </p:txBody>
      </p:sp>
      <p:sp>
        <p:nvSpPr>
          <p:cNvPr id="3" name="Content Placeholder 2">
            <a:extLst>
              <a:ext uri="{FF2B5EF4-FFF2-40B4-BE49-F238E27FC236}">
                <a16:creationId xmlns:a16="http://schemas.microsoft.com/office/drawing/2014/main" id="{5317FC4B-F897-436A-A6AB-D0A385EEB07C}"/>
              </a:ext>
            </a:extLst>
          </p:cNvPr>
          <p:cNvSpPr>
            <a:spLocks noGrp="1"/>
          </p:cNvSpPr>
          <p:nvPr>
            <p:ph sz="half" idx="1"/>
          </p:nvPr>
        </p:nvSpPr>
        <p:spPr/>
        <p:txBody>
          <a:bodyPr/>
          <a:lstStyle/>
          <a:p>
            <a:pPr marL="0" indent="0">
              <a:buNone/>
            </a:pPr>
            <a:r>
              <a:rPr lang="en-US" dirty="0"/>
              <a:t>Dr. Marsha Fralick</a:t>
            </a:r>
          </a:p>
          <a:p>
            <a:endParaRPr lang="en-US" dirty="0"/>
          </a:p>
        </p:txBody>
      </p:sp>
      <p:sp>
        <p:nvSpPr>
          <p:cNvPr id="4" name="Content Placeholder 3">
            <a:extLst>
              <a:ext uri="{FF2B5EF4-FFF2-40B4-BE49-F238E27FC236}">
                <a16:creationId xmlns:a16="http://schemas.microsoft.com/office/drawing/2014/main" id="{3EBEBB81-69B2-4C95-85EE-585007C52DCA}"/>
              </a:ext>
            </a:extLst>
          </p:cNvPr>
          <p:cNvSpPr>
            <a:spLocks noGrp="1"/>
          </p:cNvSpPr>
          <p:nvPr>
            <p:ph sz="half" idx="2"/>
          </p:nvPr>
        </p:nvSpPr>
        <p:spPr/>
        <p:txBody>
          <a:bodyPr/>
          <a:lstStyle/>
          <a:p>
            <a:pPr marL="0" indent="0">
              <a:buNone/>
            </a:pPr>
            <a:r>
              <a:rPr lang="en-US" dirty="0"/>
              <a:t>Dr. Seth Batiste</a:t>
            </a:r>
          </a:p>
        </p:txBody>
      </p:sp>
      <p:pic>
        <p:nvPicPr>
          <p:cNvPr id="8" name="Picture 7" descr="A person smiling for the camera&#10;&#10;Description automatically generated with low confidence">
            <a:extLst>
              <a:ext uri="{FF2B5EF4-FFF2-40B4-BE49-F238E27FC236}">
                <a16:creationId xmlns:a16="http://schemas.microsoft.com/office/drawing/2014/main" id="{6E4110C2-5193-472E-9E8E-2BD7BA013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80" y="3063842"/>
            <a:ext cx="2040217" cy="2550271"/>
          </a:xfrm>
          <a:prstGeom prst="rect">
            <a:avLst/>
          </a:prstGeom>
        </p:spPr>
      </p:pic>
      <p:pic>
        <p:nvPicPr>
          <p:cNvPr id="10" name="Picture 9" descr="A person wearing glasses&#10;&#10;Description automatically generated with medium confidence">
            <a:extLst>
              <a:ext uri="{FF2B5EF4-FFF2-40B4-BE49-F238E27FC236}">
                <a16:creationId xmlns:a16="http://schemas.microsoft.com/office/drawing/2014/main" id="{8921EE6A-C821-4122-A738-520A5566D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769" y="3063841"/>
            <a:ext cx="1707297" cy="2652227"/>
          </a:xfrm>
          <a:prstGeom prst="rect">
            <a:avLst/>
          </a:prstGeom>
        </p:spPr>
      </p:pic>
    </p:spTree>
    <p:extLst>
      <p:ext uri="{BB962C8B-B14F-4D97-AF65-F5344CB8AC3E}">
        <p14:creationId xmlns:p14="http://schemas.microsoft.com/office/powerpoint/2010/main" val="37713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790FF-41F9-4A35-B7A9-B146B73019CB}"/>
              </a:ext>
            </a:extLst>
          </p:cNvPr>
          <p:cNvSpPr>
            <a:spLocks noGrp="1"/>
          </p:cNvSpPr>
          <p:nvPr>
            <p:ph type="title"/>
          </p:nvPr>
        </p:nvSpPr>
        <p:spPr>
          <a:xfrm>
            <a:off x="515125" y="1153572"/>
            <a:ext cx="2400300" cy="4461163"/>
          </a:xfrm>
        </p:spPr>
        <p:txBody>
          <a:bodyPr>
            <a:normAutofit/>
          </a:bodyPr>
          <a:lstStyle/>
          <a:p>
            <a:r>
              <a:rPr lang="en-US">
                <a:solidFill>
                  <a:srgbClr val="FFFFFF"/>
                </a:solidFill>
              </a:rPr>
              <a:t>What Went Well Exercise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467276-8404-4DC3-9413-8AE14849A10A}"/>
              </a:ext>
            </a:extLst>
          </p:cNvPr>
          <p:cNvSpPr>
            <a:spLocks noGrp="1"/>
          </p:cNvSpPr>
          <p:nvPr>
            <p:ph idx="1"/>
          </p:nvPr>
        </p:nvSpPr>
        <p:spPr>
          <a:xfrm>
            <a:off x="3335481" y="591344"/>
            <a:ext cx="5179868" cy="5585619"/>
          </a:xfrm>
        </p:spPr>
        <p:txBody>
          <a:bodyPr anchor="ctr">
            <a:normAutofit/>
          </a:bodyPr>
          <a:lstStyle/>
          <a:p>
            <a:pPr marL="0" indent="0">
              <a:buNone/>
            </a:pPr>
            <a:r>
              <a:rPr lang="en-US" dirty="0"/>
              <a:t>Student Exercise</a:t>
            </a:r>
          </a:p>
          <a:p>
            <a:pPr marL="0" indent="0">
              <a:buNone/>
            </a:pPr>
            <a:endParaRPr lang="en-US" dirty="0"/>
          </a:p>
          <a:p>
            <a:pPr marL="0" indent="0">
              <a:buNone/>
            </a:pPr>
            <a:r>
              <a:rPr lang="en-US" dirty="0"/>
              <a:t>We tend to focus on what does not go well and not enough on what goes right in our lives. </a:t>
            </a:r>
          </a:p>
          <a:p>
            <a:pPr marL="0" indent="0">
              <a:buNone/>
            </a:pPr>
            <a:endParaRPr lang="en-US" dirty="0"/>
          </a:p>
          <a:p>
            <a:pPr marL="0" indent="0">
              <a:buNone/>
            </a:pPr>
            <a:r>
              <a:rPr lang="en-US" dirty="0"/>
              <a:t>What are three things that went well last week? Share your ideas.</a:t>
            </a:r>
          </a:p>
          <a:p>
            <a:pPr marL="0" indent="0">
              <a:buNone/>
            </a:pPr>
            <a:endParaRPr lang="en-US" dirty="0"/>
          </a:p>
          <a:p>
            <a:pPr marL="0" indent="0">
              <a:buNone/>
            </a:pPr>
            <a:endParaRPr lang="en-US" dirty="0"/>
          </a:p>
          <a:p>
            <a:pPr marL="0" indent="0">
              <a:buNone/>
            </a:pPr>
            <a:endParaRPr lang="en-US" dirty="0"/>
          </a:p>
          <a:p>
            <a:pPr marL="0" indent="0">
              <a:buNone/>
            </a:pPr>
            <a:r>
              <a:rPr lang="en-US" dirty="0"/>
              <a:t>Challenge: For two weeks, at the end of each day, set aside 10 minutes to think or write about what went well during the day.</a:t>
            </a:r>
          </a:p>
        </p:txBody>
      </p:sp>
    </p:spTree>
    <p:extLst>
      <p:ext uri="{BB962C8B-B14F-4D97-AF65-F5344CB8AC3E}">
        <p14:creationId xmlns:p14="http://schemas.microsoft.com/office/powerpoint/2010/main" val="2035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04F81E-330B-4765-88AA-2BD96DE140E8}"/>
              </a:ext>
            </a:extLst>
          </p:cNvPr>
          <p:cNvSpPr>
            <a:spLocks noGrp="1"/>
          </p:cNvSpPr>
          <p:nvPr>
            <p:ph type="title"/>
          </p:nvPr>
        </p:nvSpPr>
        <p:spPr>
          <a:xfrm>
            <a:off x="603504" y="640080"/>
            <a:ext cx="2462022" cy="5257800"/>
          </a:xfrm>
        </p:spPr>
        <p:txBody>
          <a:bodyPr>
            <a:normAutofit/>
          </a:bodyPr>
          <a:lstStyle/>
          <a:p>
            <a:r>
              <a:rPr lang="en-US">
                <a:solidFill>
                  <a:schemeClr val="bg1"/>
                </a:solidFill>
              </a:rPr>
              <a:t>3. Avoid Overthinking and Social Comparison</a:t>
            </a:r>
          </a:p>
        </p:txBody>
      </p:sp>
      <p:sp>
        <p:nvSpPr>
          <p:cNvPr id="3" name="Content Placeholder 2">
            <a:extLst>
              <a:ext uri="{FF2B5EF4-FFF2-40B4-BE49-F238E27FC236}">
                <a16:creationId xmlns:a16="http://schemas.microsoft.com/office/drawing/2014/main" id="{72DC720C-74C0-49B6-B294-FBD89E0100E3}"/>
              </a:ext>
            </a:extLst>
          </p:cNvPr>
          <p:cNvSpPr>
            <a:spLocks noGrp="1"/>
          </p:cNvSpPr>
          <p:nvPr>
            <p:ph idx="1"/>
          </p:nvPr>
        </p:nvSpPr>
        <p:spPr>
          <a:xfrm>
            <a:off x="4018788" y="640081"/>
            <a:ext cx="4518490" cy="5257800"/>
          </a:xfrm>
        </p:spPr>
        <p:txBody>
          <a:bodyPr anchor="ctr">
            <a:normAutofit/>
          </a:bodyPr>
          <a:lstStyle/>
          <a:p>
            <a:pPr marL="0" indent="0">
              <a:buNone/>
            </a:pPr>
            <a:r>
              <a:rPr lang="en-US" dirty="0"/>
              <a:t>“Overthinking is thinking too much, needlessly, passively, endlessly, and excessively pondering the meaning, causes, and consequences of your character, your feelings, and your problems.” – Sonja Lyubomirsky</a:t>
            </a:r>
          </a:p>
          <a:p>
            <a:pPr marL="0" indent="0">
              <a:buNone/>
            </a:pPr>
            <a:endParaRPr lang="en-US" dirty="0"/>
          </a:p>
          <a:p>
            <a:pPr marL="0" indent="0">
              <a:buNone/>
            </a:pPr>
            <a:r>
              <a:rPr lang="en-US"/>
              <a:t>Negative Consequences:</a:t>
            </a:r>
          </a:p>
          <a:p>
            <a:pPr>
              <a:buFont typeface="Arial" panose="020B0604020202020204" pitchFamily="34" charset="0"/>
              <a:buChar char="•"/>
            </a:pPr>
            <a:r>
              <a:rPr lang="en-US"/>
              <a:t>Increases sadness</a:t>
            </a:r>
          </a:p>
          <a:p>
            <a:pPr>
              <a:buFont typeface="Arial" panose="020B0604020202020204" pitchFamily="34" charset="0"/>
              <a:buChar char="•"/>
            </a:pPr>
            <a:r>
              <a:rPr lang="en-US"/>
              <a:t>Fosters negative thinking</a:t>
            </a:r>
          </a:p>
          <a:p>
            <a:pPr>
              <a:buFont typeface="Arial" panose="020B0604020202020204" pitchFamily="34" charset="0"/>
              <a:buChar char="•"/>
            </a:pPr>
            <a:r>
              <a:rPr lang="en-US"/>
              <a:t>Impairs the ability to solve problems</a:t>
            </a:r>
          </a:p>
          <a:p>
            <a:pPr>
              <a:buFont typeface="Arial" panose="020B0604020202020204" pitchFamily="34" charset="0"/>
              <a:buChar char="•"/>
            </a:pPr>
            <a:r>
              <a:rPr lang="en-US"/>
              <a:t>Decreases motivation</a:t>
            </a:r>
          </a:p>
          <a:p>
            <a:pPr>
              <a:buFont typeface="Arial" panose="020B0604020202020204" pitchFamily="34" charset="0"/>
              <a:buChar char="•"/>
            </a:pPr>
            <a:r>
              <a:rPr lang="en-US"/>
              <a:t>Interferes with concentration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91540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65510-92DB-482C-BB31-DE2AF7A5239E}"/>
              </a:ext>
            </a:extLst>
          </p:cNvPr>
          <p:cNvSpPr>
            <a:spLocks noGrp="1"/>
          </p:cNvSpPr>
          <p:nvPr>
            <p:ph type="title"/>
          </p:nvPr>
        </p:nvSpPr>
        <p:spPr>
          <a:xfrm>
            <a:off x="717619" y="1112969"/>
            <a:ext cx="2952974" cy="4166010"/>
          </a:xfrm>
        </p:spPr>
        <p:txBody>
          <a:bodyPr>
            <a:normAutofit/>
          </a:bodyPr>
          <a:lstStyle/>
          <a:p>
            <a:r>
              <a:rPr lang="en-US">
                <a:solidFill>
                  <a:srgbClr val="FFFFFF"/>
                </a:solidFill>
              </a:rPr>
              <a:t>Social Comparison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E08A92-7051-498C-B6BE-FECF970C1541}"/>
              </a:ext>
            </a:extLst>
          </p:cNvPr>
          <p:cNvSpPr>
            <a:spLocks noGrp="1"/>
          </p:cNvSpPr>
          <p:nvPr>
            <p:ph idx="1"/>
          </p:nvPr>
        </p:nvSpPr>
        <p:spPr>
          <a:xfrm>
            <a:off x="4572000" y="820880"/>
            <a:ext cx="4320480" cy="4889350"/>
          </a:xfrm>
        </p:spPr>
        <p:txBody>
          <a:bodyPr anchor="t">
            <a:normAutofit fontScale="92500" lnSpcReduction="10000"/>
          </a:bodyPr>
          <a:lstStyle/>
          <a:p>
            <a:pPr marL="0" indent="0">
              <a:buNone/>
            </a:pPr>
            <a:r>
              <a:rPr lang="en-US" dirty="0">
                <a:solidFill>
                  <a:schemeClr val="accent2">
                    <a:lumMod val="50000"/>
                  </a:schemeClr>
                </a:solidFill>
              </a:rPr>
              <a:t>Social media results in comparison:</a:t>
            </a:r>
          </a:p>
          <a:p>
            <a:r>
              <a:rPr lang="en-US" dirty="0"/>
              <a:t>Noticing our friends, coworkers, family members, and even fictional characters</a:t>
            </a:r>
          </a:p>
          <a:p>
            <a:r>
              <a:rPr lang="en-US" dirty="0"/>
              <a:t>On social media, they are smarter, richer, healthier, funnier, or more attractive than we are</a:t>
            </a:r>
          </a:p>
          <a:p>
            <a:endParaRPr lang="en-US" dirty="0"/>
          </a:p>
          <a:p>
            <a:pPr marL="0" indent="0">
              <a:buNone/>
            </a:pPr>
            <a:r>
              <a:rPr lang="en-US" dirty="0"/>
              <a:t>Dealing with overthinking and social comparison:</a:t>
            </a:r>
          </a:p>
          <a:p>
            <a:pPr marL="0" indent="0">
              <a:buNone/>
            </a:pPr>
            <a:endParaRPr lang="en-US" dirty="0"/>
          </a:p>
          <a:p>
            <a:r>
              <a:rPr lang="en-US" dirty="0">
                <a:solidFill>
                  <a:schemeClr val="accent2">
                    <a:lumMod val="50000"/>
                  </a:schemeClr>
                </a:solidFill>
              </a:rPr>
              <a:t>Become aware of the impacts of social media.</a:t>
            </a:r>
          </a:p>
          <a:p>
            <a:r>
              <a:rPr lang="en-US" dirty="0"/>
              <a:t>Yell stop!</a:t>
            </a:r>
          </a:p>
          <a:p>
            <a:r>
              <a:rPr lang="en-US" dirty="0"/>
              <a:t>Don’t sweat the small stuff.</a:t>
            </a:r>
          </a:p>
          <a:p>
            <a:r>
              <a:rPr lang="en-US" dirty="0"/>
              <a:t>Will it matter in a year? If so, begin taking small steps to resolve the issue.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9002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D7AAB-C036-4CE6-9520-53B716EDDC9A}"/>
              </a:ext>
            </a:extLst>
          </p:cNvPr>
          <p:cNvSpPr>
            <a:spLocks noGrp="1"/>
          </p:cNvSpPr>
          <p:nvPr>
            <p:ph type="title"/>
          </p:nvPr>
        </p:nvSpPr>
        <p:spPr>
          <a:xfrm>
            <a:off x="445770" y="640263"/>
            <a:ext cx="2866644" cy="1344975"/>
          </a:xfrm>
        </p:spPr>
        <p:txBody>
          <a:bodyPr>
            <a:normAutofit/>
          </a:bodyPr>
          <a:lstStyle/>
          <a:p>
            <a:r>
              <a:rPr lang="en-US" sz="3100">
                <a:solidFill>
                  <a:schemeClr val="bg1"/>
                </a:solidFill>
              </a:rPr>
              <a:t>4. Practice Acts of Kindness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AD8987-4724-40D0-A9F4-6C3431E65E37}"/>
              </a:ext>
            </a:extLst>
          </p:cNvPr>
          <p:cNvSpPr>
            <a:spLocks noGrp="1"/>
          </p:cNvSpPr>
          <p:nvPr>
            <p:ph idx="1"/>
          </p:nvPr>
        </p:nvSpPr>
        <p:spPr>
          <a:xfrm>
            <a:off x="445207" y="2121763"/>
            <a:ext cx="2866644" cy="3773010"/>
          </a:xfrm>
        </p:spPr>
        <p:txBody>
          <a:bodyPr>
            <a:normAutofit/>
          </a:bodyPr>
          <a:lstStyle/>
          <a:p>
            <a:pPr marL="0" indent="0">
              <a:buNone/>
            </a:pPr>
            <a:r>
              <a:rPr lang="en-US" sz="1700">
                <a:solidFill>
                  <a:schemeClr val="bg1"/>
                </a:solidFill>
              </a:rPr>
              <a:t>Why does it work?</a:t>
            </a:r>
          </a:p>
          <a:p>
            <a:r>
              <a:rPr lang="en-US" sz="1700">
                <a:solidFill>
                  <a:schemeClr val="bg1"/>
                </a:solidFill>
              </a:rPr>
              <a:t>View others more positively</a:t>
            </a:r>
          </a:p>
          <a:p>
            <a:r>
              <a:rPr lang="en-US" sz="1700">
                <a:solidFill>
                  <a:schemeClr val="bg1"/>
                </a:solidFill>
              </a:rPr>
              <a:t>Connect with others</a:t>
            </a:r>
          </a:p>
          <a:p>
            <a:r>
              <a:rPr lang="en-US" sz="1700">
                <a:solidFill>
                  <a:schemeClr val="bg1"/>
                </a:solidFill>
              </a:rPr>
              <a:t>Appreciate your own good fortune</a:t>
            </a:r>
          </a:p>
          <a:p>
            <a:r>
              <a:rPr lang="en-US" sz="1700">
                <a:solidFill>
                  <a:schemeClr val="bg1"/>
                </a:solidFill>
              </a:rPr>
              <a:t>Leads to positive social consequences</a:t>
            </a:r>
          </a:p>
          <a:p>
            <a:r>
              <a:rPr lang="en-US" sz="1700">
                <a:solidFill>
                  <a:schemeClr val="bg1"/>
                </a:solidFill>
              </a:rPr>
              <a:t>Feel good about yourself</a:t>
            </a:r>
          </a:p>
          <a:p>
            <a:r>
              <a:rPr lang="en-US" sz="1700">
                <a:solidFill>
                  <a:schemeClr val="bg1"/>
                </a:solidFill>
              </a:rPr>
              <a:t>Chain of kindness</a:t>
            </a:r>
          </a:p>
          <a:p>
            <a:endParaRPr lang="en-US" sz="1700">
              <a:solidFill>
                <a:schemeClr val="bg1"/>
              </a:solidFill>
            </a:endParaRPr>
          </a:p>
        </p:txBody>
      </p:sp>
      <p:pic>
        <p:nvPicPr>
          <p:cNvPr id="7" name="Picture 6">
            <a:extLst>
              <a:ext uri="{FF2B5EF4-FFF2-40B4-BE49-F238E27FC236}">
                <a16:creationId xmlns:a16="http://schemas.microsoft.com/office/drawing/2014/main" id="{D1BBA79A-019D-4C05-AA5C-A8B8FED46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37" y="1860844"/>
            <a:ext cx="4947489" cy="2980862"/>
          </a:xfrm>
          <a:prstGeom prst="rect">
            <a:avLst/>
          </a:prstGeom>
        </p:spPr>
      </p:pic>
    </p:spTree>
    <p:extLst>
      <p:ext uri="{BB962C8B-B14F-4D97-AF65-F5344CB8AC3E}">
        <p14:creationId xmlns:p14="http://schemas.microsoft.com/office/powerpoint/2010/main" val="381262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61237A-A30A-4CB0-9A12-19A03553BABC}"/>
              </a:ext>
            </a:extLst>
          </p:cNvPr>
          <p:cNvPicPr>
            <a:picLocks noChangeAspect="1"/>
          </p:cNvPicPr>
          <p:nvPr/>
        </p:nvPicPr>
        <p:blipFill rotWithShape="1">
          <a:blip r:embed="rId3">
            <a:extLst>
              <a:ext uri="{28A0092B-C50C-407E-A947-70E740481C1C}">
                <a14:useLocalDpi xmlns:a14="http://schemas.microsoft.com/office/drawing/2010/main" val="0"/>
              </a:ext>
            </a:extLst>
          </a:blip>
          <a:srcRect l="25537" r="24520" b="3"/>
          <a:stretch/>
        </p:blipFill>
        <p:spPr>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74DBB1-1805-4D01-A68C-FC3958762CDC}"/>
              </a:ext>
            </a:extLst>
          </p:cNvPr>
          <p:cNvSpPr>
            <a:spLocks noGrp="1"/>
          </p:cNvSpPr>
          <p:nvPr>
            <p:ph type="title"/>
          </p:nvPr>
        </p:nvSpPr>
        <p:spPr>
          <a:xfrm>
            <a:off x="4370286" y="444272"/>
            <a:ext cx="4291113" cy="1325563"/>
          </a:xfrm>
        </p:spPr>
        <p:txBody>
          <a:bodyPr>
            <a:normAutofit/>
          </a:bodyPr>
          <a:lstStyle/>
          <a:p>
            <a:r>
              <a:rPr lang="en-US" dirty="0"/>
              <a:t>Kindness Exercise</a:t>
            </a:r>
          </a:p>
        </p:txBody>
      </p:sp>
      <p:sp>
        <p:nvSpPr>
          <p:cNvPr id="3" name="Content Placeholder 2">
            <a:extLst>
              <a:ext uri="{FF2B5EF4-FFF2-40B4-BE49-F238E27FC236}">
                <a16:creationId xmlns:a16="http://schemas.microsoft.com/office/drawing/2014/main" id="{8DC98A65-D4D0-47C5-A8B4-05CA5AFDE691}"/>
              </a:ext>
            </a:extLst>
          </p:cNvPr>
          <p:cNvSpPr>
            <a:spLocks noGrp="1"/>
          </p:cNvSpPr>
          <p:nvPr>
            <p:ph idx="1"/>
          </p:nvPr>
        </p:nvSpPr>
        <p:spPr>
          <a:xfrm>
            <a:off x="4370286" y="1904772"/>
            <a:ext cx="4291113" cy="4351338"/>
          </a:xfrm>
        </p:spPr>
        <p:txBody>
          <a:bodyPr>
            <a:normAutofit/>
          </a:bodyPr>
          <a:lstStyle/>
          <a:p>
            <a:pPr marL="0" indent="0">
              <a:buNone/>
            </a:pPr>
            <a:r>
              <a:rPr lang="en-US" dirty="0"/>
              <a:t>Seligman states that this exercise is the “single most reliable momentary increase in well-being of any exercise he has tested.”</a:t>
            </a:r>
          </a:p>
          <a:p>
            <a:pPr marL="0" indent="0">
              <a:buNone/>
            </a:pPr>
            <a:endParaRPr lang="en-US" dirty="0"/>
          </a:p>
          <a:p>
            <a:pPr marL="0" indent="0">
              <a:buNone/>
            </a:pPr>
            <a:endParaRPr lang="en-US" dirty="0"/>
          </a:p>
          <a:p>
            <a:pPr marL="0" indent="0">
              <a:buNone/>
            </a:pPr>
            <a:r>
              <a:rPr lang="en-US" dirty="0"/>
              <a:t>Practice an act of kindness.</a:t>
            </a:r>
          </a:p>
          <a:p>
            <a:pPr marL="0" indent="0">
              <a:buNone/>
            </a:pPr>
            <a:endParaRPr lang="en-US" dirty="0"/>
          </a:p>
          <a:p>
            <a:pPr marL="0" indent="0">
              <a:buNone/>
            </a:pPr>
            <a:r>
              <a:rPr lang="en-US" dirty="0"/>
              <a:t>Examples?</a:t>
            </a:r>
          </a:p>
          <a:p>
            <a:pPr marL="0" indent="0">
              <a:buNone/>
            </a:pPr>
            <a:endParaRPr lang="en-US" dirty="0"/>
          </a:p>
        </p:txBody>
      </p:sp>
    </p:spTree>
    <p:extLst>
      <p:ext uri="{BB962C8B-B14F-4D97-AF65-F5344CB8AC3E}">
        <p14:creationId xmlns:p14="http://schemas.microsoft.com/office/powerpoint/2010/main" val="341387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802" name="Rectangle 2"/>
          <p:cNvSpPr>
            <a:spLocks noGrp="1" noChangeArrowheads="1"/>
          </p:cNvSpPr>
          <p:nvPr>
            <p:ph type="title"/>
          </p:nvPr>
        </p:nvSpPr>
        <p:spPr>
          <a:xfrm>
            <a:off x="628649" y="365125"/>
            <a:ext cx="4147457" cy="1325563"/>
          </a:xfrm>
        </p:spPr>
        <p:txBody>
          <a:bodyPr vert="horz" lIns="91440" tIns="45720" rIns="91440" bIns="45720" rtlCol="0" anchor="ctr">
            <a:normAutofit/>
          </a:bodyPr>
          <a:lstStyle/>
          <a:p>
            <a:pPr defTabSz="914400">
              <a:defRPr/>
            </a:pPr>
            <a:r>
              <a:rPr lang="en-US" sz="4400"/>
              <a:t>5. Nurture Social Relationships</a:t>
            </a:r>
          </a:p>
        </p:txBody>
      </p:sp>
      <p:sp>
        <p:nvSpPr>
          <p:cNvPr id="5" name="TextBox 4">
            <a:extLst>
              <a:ext uri="{FF2B5EF4-FFF2-40B4-BE49-F238E27FC236}">
                <a16:creationId xmlns:a16="http://schemas.microsoft.com/office/drawing/2014/main" id="{0BDE783F-533D-4993-B175-B64F1EC750FD}"/>
              </a:ext>
            </a:extLst>
          </p:cNvPr>
          <p:cNvSpPr txBox="1"/>
          <p:nvPr/>
        </p:nvSpPr>
        <p:spPr>
          <a:xfrm>
            <a:off x="628649" y="1825625"/>
            <a:ext cx="3106568" cy="33995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Make time for others.</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Express admiration and appreciation.</a:t>
            </a:r>
          </a:p>
          <a:p>
            <a:pPr marL="342900" indent="-228600">
              <a:lnSpc>
                <a:spcPct val="90000"/>
              </a:lnSpc>
              <a:spcAft>
                <a:spcPts val="600"/>
              </a:spcAft>
              <a:buFont typeface="Arial" panose="020B0604020202020204" pitchFamily="34" charset="0"/>
              <a:buChar char="•"/>
            </a:pPr>
            <a:r>
              <a:rPr lang="en-US" sz="1700">
                <a:solidFill>
                  <a:schemeClr val="tx1"/>
                </a:solidFill>
                <a:latin typeface="+mn-lt"/>
                <a:ea typeface="+mn-ea"/>
              </a:rPr>
              <a:t>Be supportive and loyal.</a:t>
            </a:r>
          </a:p>
          <a:p>
            <a:pPr indent="-228600">
              <a:lnSpc>
                <a:spcPct val="90000"/>
              </a:lnSpc>
              <a:spcAft>
                <a:spcPts val="600"/>
              </a:spcAft>
              <a:buFont typeface="Arial" panose="020B0604020202020204" pitchFamily="34" charset="0"/>
              <a:buChar char="•"/>
            </a:pPr>
            <a:endParaRPr lang="en-US" sz="1700">
              <a:solidFill>
                <a:schemeClr val="tx1"/>
              </a:solidFill>
              <a:latin typeface="+mn-lt"/>
              <a:ea typeface="+mn-ea"/>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355" y="589389"/>
            <a:ext cx="2952366" cy="196332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2" y="2994128"/>
            <a:ext cx="2116368" cy="3170589"/>
          </a:xfrm>
          <a:prstGeom prst="rect">
            <a:avLst/>
          </a:prstGeom>
        </p:spPr>
      </p:pic>
    </p:spTree>
    <p:extLst>
      <p:ext uri="{BB962C8B-B14F-4D97-AF65-F5344CB8AC3E}">
        <p14:creationId xmlns:p14="http://schemas.microsoft.com/office/powerpoint/2010/main" val="358100606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90405C94-B75A-6743-9834-7C12480264FF}"/>
              </a:ext>
            </a:extLst>
          </p:cNvPr>
          <p:cNvSpPr>
            <a:spLocks noGrp="1"/>
          </p:cNvSpPr>
          <p:nvPr>
            <p:ph idx="1"/>
          </p:nvPr>
        </p:nvSpPr>
        <p:spPr>
          <a:xfrm>
            <a:off x="480060" y="2309994"/>
            <a:ext cx="3182691" cy="4215350"/>
          </a:xfrm>
        </p:spPr>
        <p:txBody>
          <a:bodyPr>
            <a:normAutofit lnSpcReduction="10000"/>
          </a:bodyPr>
          <a:lstStyle/>
          <a:p>
            <a:pPr marL="0" indent="0">
              <a:buNone/>
            </a:pPr>
            <a:endParaRPr lang="en-US" sz="1900" dirty="0"/>
          </a:p>
          <a:p>
            <a:pPr marL="0" indent="0">
              <a:buNone/>
            </a:pPr>
            <a:r>
              <a:rPr lang="en-US" sz="2200" dirty="0"/>
              <a:t>We all know about these strategies. Can you increase some of them?</a:t>
            </a:r>
          </a:p>
          <a:p>
            <a:pPr marL="0" indent="0">
              <a:buNone/>
            </a:pPr>
            <a:br>
              <a:rPr lang="en-US" sz="3200" dirty="0"/>
            </a:br>
            <a:r>
              <a:rPr lang="en-US" sz="3200" dirty="0"/>
              <a:t>Meditation</a:t>
            </a:r>
          </a:p>
          <a:p>
            <a:pPr marL="0" indent="0">
              <a:buNone/>
            </a:pPr>
            <a:r>
              <a:rPr lang="en-US" sz="3200" dirty="0"/>
              <a:t>Mindfulness</a:t>
            </a:r>
          </a:p>
          <a:p>
            <a:pPr marL="0" indent="0">
              <a:buNone/>
            </a:pPr>
            <a:r>
              <a:rPr lang="en-US" sz="3200" dirty="0"/>
              <a:t>Breathing</a:t>
            </a:r>
          </a:p>
          <a:p>
            <a:pPr marL="0" indent="0">
              <a:buNone/>
            </a:pPr>
            <a:r>
              <a:rPr lang="en-US" sz="3200" dirty="0"/>
              <a:t>Exercise</a:t>
            </a:r>
          </a:p>
          <a:p>
            <a:pPr marL="0" indent="0">
              <a:buNone/>
            </a:pPr>
            <a:r>
              <a:rPr lang="en-US" sz="3200" dirty="0"/>
              <a:t>Sleep</a:t>
            </a:r>
          </a:p>
          <a:p>
            <a:pPr marL="0" indent="0">
              <a:buNone/>
            </a:pPr>
            <a:endParaRPr lang="en-US" sz="1900" dirty="0"/>
          </a:p>
        </p:txBody>
      </p:sp>
      <p:pic>
        <p:nvPicPr>
          <p:cNvPr id="7" name="Content Placeholder 6" descr="A picture containing water, outdoor, sky, boat&#10;&#10;Description automatically generated">
            <a:extLst>
              <a:ext uri="{FF2B5EF4-FFF2-40B4-BE49-F238E27FC236}">
                <a16:creationId xmlns:a16="http://schemas.microsoft.com/office/drawing/2014/main" id="{AA0937FA-585F-4955-8345-9A43AF91E6D8}"/>
              </a:ext>
            </a:extLst>
          </p:cNvPr>
          <p:cNvPicPr>
            <a:picLocks noChangeAspect="1"/>
          </p:cNvPicPr>
          <p:nvPr/>
        </p:nvPicPr>
        <p:blipFill rotWithShape="1">
          <a:blip r:embed="rId3">
            <a:extLst>
              <a:ext uri="{28A0092B-C50C-407E-A947-70E740481C1C}">
                <a14:useLocalDpi xmlns:a14="http://schemas.microsoft.com/office/drawing/2010/main" val="0"/>
              </a:ext>
            </a:extLst>
          </a:blip>
          <a:srcRect l="31285" r="1229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itle 8">
            <a:extLst>
              <a:ext uri="{FF2B5EF4-FFF2-40B4-BE49-F238E27FC236}">
                <a16:creationId xmlns:a16="http://schemas.microsoft.com/office/drawing/2014/main" id="{C7CED3C1-A92E-492F-A01F-6E739F53A392}"/>
              </a:ext>
            </a:extLst>
          </p:cNvPr>
          <p:cNvSpPr>
            <a:spLocks noGrp="1"/>
          </p:cNvSpPr>
          <p:nvPr>
            <p:ph type="title"/>
          </p:nvPr>
        </p:nvSpPr>
        <p:spPr>
          <a:xfrm>
            <a:off x="99730" y="1016738"/>
            <a:ext cx="3943350" cy="1325563"/>
          </a:xfrm>
        </p:spPr>
        <p:txBody>
          <a:bodyPr>
            <a:normAutofit fontScale="90000"/>
          </a:bodyPr>
          <a:lstStyle/>
          <a:p>
            <a:r>
              <a:rPr lang="en-US" sz="3200" dirty="0"/>
              <a:t>6. Develop Strategies for</a:t>
            </a:r>
            <a:br>
              <a:rPr lang="en-US" sz="3200" dirty="0"/>
            </a:br>
            <a:r>
              <a:rPr lang="en-US" sz="3200" dirty="0"/>
              <a:t>Coping</a:t>
            </a:r>
          </a:p>
        </p:txBody>
      </p:sp>
    </p:spTree>
    <p:extLst>
      <p:ext uri="{BB962C8B-B14F-4D97-AF65-F5344CB8AC3E}">
        <p14:creationId xmlns:p14="http://schemas.microsoft.com/office/powerpoint/2010/main" val="239026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D9EA-C255-4A5A-980B-2CC6837EA608}"/>
              </a:ext>
            </a:extLst>
          </p:cNvPr>
          <p:cNvSpPr>
            <a:spLocks noGrp="1"/>
          </p:cNvSpPr>
          <p:nvPr>
            <p:ph type="title"/>
          </p:nvPr>
        </p:nvSpPr>
        <p:spPr>
          <a:xfrm>
            <a:off x="3724072" y="629268"/>
            <a:ext cx="4939868" cy="1286160"/>
          </a:xfrm>
        </p:spPr>
        <p:txBody>
          <a:bodyPr anchor="b">
            <a:normAutofit/>
          </a:bodyPr>
          <a:lstStyle/>
          <a:p>
            <a:r>
              <a:rPr lang="en-US" dirty="0"/>
              <a:t>What is mindfulness?</a:t>
            </a:r>
          </a:p>
        </p:txBody>
      </p:sp>
      <p:sp>
        <p:nvSpPr>
          <p:cNvPr id="3" name="Content Placeholder 2">
            <a:extLst>
              <a:ext uri="{FF2B5EF4-FFF2-40B4-BE49-F238E27FC236}">
                <a16:creationId xmlns:a16="http://schemas.microsoft.com/office/drawing/2014/main" id="{9B506326-E109-4E3B-B6A3-4D0F50268CEB}"/>
              </a:ext>
            </a:extLst>
          </p:cNvPr>
          <p:cNvSpPr>
            <a:spLocks noGrp="1"/>
          </p:cNvSpPr>
          <p:nvPr>
            <p:ph idx="1"/>
          </p:nvPr>
        </p:nvSpPr>
        <p:spPr>
          <a:xfrm>
            <a:off x="3724073" y="2438400"/>
            <a:ext cx="4939867" cy="3785419"/>
          </a:xfrm>
        </p:spPr>
        <p:txBody>
          <a:bodyPr>
            <a:normAutofit/>
          </a:bodyPr>
          <a:lstStyle/>
          <a:p>
            <a:pPr marL="0" indent="0">
              <a:buNone/>
            </a:pPr>
            <a:r>
              <a:rPr lang="en-US" sz="2800" dirty="0"/>
              <a:t>It is taking the time to notice your environment. It provides distraction from worry. </a:t>
            </a:r>
          </a:p>
          <a:p>
            <a:pPr marL="0" indent="0">
              <a:buNone/>
            </a:pPr>
            <a:endParaRPr lang="en-US" sz="2800" dirty="0"/>
          </a:p>
          <a:p>
            <a:pPr marL="0" indent="0">
              <a:buNone/>
            </a:pPr>
            <a:r>
              <a:rPr lang="en-US" sz="2800" dirty="0"/>
              <a:t>Examples?</a:t>
            </a:r>
          </a:p>
          <a:p>
            <a:pPr marL="0" indent="0">
              <a:buNone/>
            </a:pPr>
            <a:endParaRPr lang="en-US" sz="1700" dirty="0"/>
          </a:p>
          <a:p>
            <a:pPr marL="0" indent="0">
              <a:buNone/>
            </a:pPr>
            <a:endParaRPr lang="en-US" sz="1700" dirty="0"/>
          </a:p>
        </p:txBody>
      </p:sp>
      <p:pic>
        <p:nvPicPr>
          <p:cNvPr id="5" name="Picture 4" descr="A hand touching a small plant">
            <a:extLst>
              <a:ext uri="{FF2B5EF4-FFF2-40B4-BE49-F238E27FC236}">
                <a16:creationId xmlns:a16="http://schemas.microsoft.com/office/drawing/2014/main" id="{2EF9AD5C-7626-EDDD-7586-CA9BD30C6D05}"/>
              </a:ext>
            </a:extLst>
          </p:cNvPr>
          <p:cNvPicPr>
            <a:picLocks noChangeAspect="1"/>
          </p:cNvPicPr>
          <p:nvPr/>
        </p:nvPicPr>
        <p:blipFill rotWithShape="1">
          <a:blip r:embed="rId3"/>
          <a:srcRect l="60696" r="5465"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D9D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1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C5FA3-1AD6-4A30-9CE6-242D5AF7AF4E}"/>
              </a:ext>
            </a:extLst>
          </p:cNvPr>
          <p:cNvSpPr>
            <a:spLocks noGrp="1"/>
          </p:cNvSpPr>
          <p:nvPr>
            <p:ph type="title"/>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2400" kern="1200">
                <a:solidFill>
                  <a:schemeClr val="tx1"/>
                </a:solidFill>
                <a:latin typeface="+mj-lt"/>
                <a:ea typeface="+mj-ea"/>
                <a:cs typeface="+mj-cs"/>
              </a:rPr>
              <a:t>Grit is a powerful strategy for coping. </a:t>
            </a:r>
          </a:p>
        </p:txBody>
      </p:sp>
      <p:sp>
        <p:nvSpPr>
          <p:cNvPr id="6" name="TextBox 5">
            <a:extLst>
              <a:ext uri="{FF2B5EF4-FFF2-40B4-BE49-F238E27FC236}">
                <a16:creationId xmlns:a16="http://schemas.microsoft.com/office/drawing/2014/main" id="{B42DC248-7FD6-45E8-A4EA-724E6D0F8EC1}"/>
              </a:ext>
            </a:extLst>
          </p:cNvPr>
          <p:cNvSpPr txBox="1"/>
          <p:nvPr/>
        </p:nvSpPr>
        <p:spPr>
          <a:xfrm>
            <a:off x="482601" y="2638043"/>
            <a:ext cx="2522980"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solidFill>
                  <a:schemeClr val="tx1"/>
                </a:solidFill>
                <a:latin typeface="+mn-lt"/>
                <a:ea typeface="+mn-ea"/>
              </a:rPr>
              <a:t>Grit = Passion and Perseverance</a:t>
            </a:r>
          </a:p>
        </p:txBody>
      </p:sp>
      <p:pic>
        <p:nvPicPr>
          <p:cNvPr id="5" name="Content Placeholder 4">
            <a:extLst>
              <a:ext uri="{FF2B5EF4-FFF2-40B4-BE49-F238E27FC236}">
                <a16:creationId xmlns:a16="http://schemas.microsoft.com/office/drawing/2014/main" id="{D746DEB1-6387-4869-8811-CAD41371CC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612261" y="1319742"/>
            <a:ext cx="5410199" cy="4057649"/>
          </a:xfrm>
          <a:prstGeom prst="rect">
            <a:avLst/>
          </a:prstGeom>
        </p:spPr>
      </p:pic>
    </p:spTree>
    <p:extLst>
      <p:ext uri="{BB962C8B-B14F-4D97-AF65-F5344CB8AC3E}">
        <p14:creationId xmlns:p14="http://schemas.microsoft.com/office/powerpoint/2010/main" val="3313028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AB6591-C3F0-4CA6-98FA-C56032274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097" y="1480643"/>
            <a:ext cx="3284160" cy="2225018"/>
          </a:xfrm>
          <a:prstGeom prst="rect">
            <a:avLst/>
          </a:prstGeom>
        </p:spPr>
      </p:pic>
      <p:sp>
        <p:nvSpPr>
          <p:cNvPr id="11"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687"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7621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EDB6AA-D373-4225-8E0C-60B4F68ECE41}"/>
              </a:ext>
            </a:extLst>
          </p:cNvPr>
          <p:cNvSpPr>
            <a:spLocks noGrp="1"/>
          </p:cNvSpPr>
          <p:nvPr>
            <p:ph type="title"/>
          </p:nvPr>
        </p:nvSpPr>
        <p:spPr>
          <a:xfrm>
            <a:off x="603504" y="365125"/>
            <a:ext cx="3284160" cy="1325563"/>
          </a:xfrm>
        </p:spPr>
        <p:txBody>
          <a:bodyPr>
            <a:normAutofit/>
          </a:bodyPr>
          <a:lstStyle/>
          <a:p>
            <a:r>
              <a:rPr lang="en-US" dirty="0"/>
              <a:t>Grit: Key Ideas</a:t>
            </a:r>
          </a:p>
        </p:txBody>
      </p:sp>
      <p:sp>
        <p:nvSpPr>
          <p:cNvPr id="3" name="Content Placeholder 2">
            <a:extLst>
              <a:ext uri="{FF2B5EF4-FFF2-40B4-BE49-F238E27FC236}">
                <a16:creationId xmlns:a16="http://schemas.microsoft.com/office/drawing/2014/main" id="{C5D4DB07-0159-42A5-BA96-614C690AFF11}"/>
              </a:ext>
            </a:extLst>
          </p:cNvPr>
          <p:cNvSpPr>
            <a:spLocks noGrp="1"/>
          </p:cNvSpPr>
          <p:nvPr>
            <p:ph idx="1"/>
          </p:nvPr>
        </p:nvSpPr>
        <p:spPr>
          <a:xfrm>
            <a:off x="179512" y="1340768"/>
            <a:ext cx="4320480" cy="4864028"/>
          </a:xfrm>
        </p:spPr>
        <p:txBody>
          <a:bodyPr>
            <a:normAutofit/>
          </a:bodyPr>
          <a:lstStyle/>
          <a:p>
            <a:endParaRPr lang="en-US" sz="1600" dirty="0"/>
          </a:p>
          <a:p>
            <a:r>
              <a:rPr lang="en-US" sz="1600" dirty="0"/>
              <a:t>Those who are gritty keep going after challenges or failure. </a:t>
            </a:r>
          </a:p>
          <a:p>
            <a:r>
              <a:rPr lang="en-US" sz="1600" dirty="0"/>
              <a:t>Grit is simply a “never give up” attitude.</a:t>
            </a:r>
          </a:p>
          <a:p>
            <a:r>
              <a:rPr lang="en-US" sz="1600" dirty="0"/>
              <a:t>What we accomplish may depend more on our passion and perseverance than our innate talent.</a:t>
            </a:r>
          </a:p>
          <a:p>
            <a:r>
              <a:rPr lang="en-US" sz="1600" dirty="0"/>
              <a:t>Talent is how quickly your skills improve when you invest effort. </a:t>
            </a:r>
          </a:p>
          <a:p>
            <a:r>
              <a:rPr lang="en-US" sz="1600" dirty="0"/>
              <a:t>Without effort, your talent is nothing more than your unmet potential. </a:t>
            </a:r>
          </a:p>
          <a:p>
            <a:r>
              <a:rPr lang="en-US" sz="1600" dirty="0"/>
              <a:t>Effortful training is more important than natural talent. It takes 10,000+ hours to become an expert. </a:t>
            </a:r>
          </a:p>
          <a:p>
            <a:r>
              <a:rPr lang="en-US" sz="1600" dirty="0"/>
              <a:t>Those with a growth mindset are grittier. </a:t>
            </a:r>
          </a:p>
        </p:txBody>
      </p:sp>
    </p:spTree>
    <p:extLst>
      <p:ext uri="{BB962C8B-B14F-4D97-AF65-F5344CB8AC3E}">
        <p14:creationId xmlns:p14="http://schemas.microsoft.com/office/powerpoint/2010/main" val="75517302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4875-21A2-402B-9776-B8D9F9226C2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916A9B7-9125-4459-B723-462731F83839}"/>
              </a:ext>
            </a:extLst>
          </p:cNvPr>
          <p:cNvSpPr>
            <a:spLocks noGrp="1"/>
          </p:cNvSpPr>
          <p:nvPr>
            <p:ph idx="1"/>
          </p:nvPr>
        </p:nvSpPr>
        <p:spPr>
          <a:xfrm>
            <a:off x="611560" y="2312276"/>
            <a:ext cx="7992888" cy="3651504"/>
          </a:xfrm>
        </p:spPr>
        <p:txBody>
          <a:bodyPr>
            <a:normAutofit/>
          </a:bodyPr>
          <a:lstStyle/>
          <a:p>
            <a:r>
              <a:rPr lang="en-US" sz="2700" dirty="0">
                <a:solidFill>
                  <a:srgbClr val="0070C0"/>
                </a:solidFill>
                <a:hlinkClick r:id="rId3">
                  <a:extLst>
                    <a:ext uri="{A12FA001-AC4F-418D-AE19-62706E023703}">
                      <ahyp:hlinkClr xmlns:ahyp="http://schemas.microsoft.com/office/drawing/2018/hyperlinkcolor" val="tx"/>
                    </a:ext>
                  </a:extLst>
                </a:hlinkClick>
              </a:rPr>
              <a:t>www.collegesuccess1.com</a:t>
            </a:r>
            <a:r>
              <a:rPr lang="en-US" sz="2700" dirty="0">
                <a:solidFill>
                  <a:srgbClr val="0070C0"/>
                </a:solidFill>
              </a:rPr>
              <a:t> </a:t>
            </a:r>
          </a:p>
          <a:p>
            <a:r>
              <a:rPr lang="en-US" sz="2700" dirty="0">
                <a:solidFill>
                  <a:srgbClr val="0070C0"/>
                </a:solidFill>
              </a:rPr>
              <a:t>Training Notes</a:t>
            </a:r>
          </a:p>
          <a:p>
            <a:endParaRPr lang="en-US" sz="2700" dirty="0">
              <a:solidFill>
                <a:srgbClr val="0070C0"/>
              </a:solidFill>
            </a:endParaRPr>
          </a:p>
          <a:p>
            <a:r>
              <a:rPr lang="en-US" sz="2700" dirty="0">
                <a:solidFill>
                  <a:srgbClr val="0070C0"/>
                </a:solidFill>
                <a:hlinkClick r:id="rId4">
                  <a:extLst>
                    <a:ext uri="{A12FA001-AC4F-418D-AE19-62706E023703}">
                      <ahyp:hlinkClr xmlns:ahyp="http://schemas.microsoft.com/office/drawing/2018/hyperlinkcolor" val="tx"/>
                    </a:ext>
                  </a:extLst>
                </a:hlinkClick>
              </a:rPr>
              <a:t>collegesuccess1.com/TrainingNotes.htm</a:t>
            </a:r>
            <a:endParaRPr lang="en-US" sz="2700" dirty="0">
              <a:solidFill>
                <a:srgbClr val="0070C0"/>
              </a:solidFill>
            </a:endParaRPr>
          </a:p>
        </p:txBody>
      </p:sp>
    </p:spTree>
    <p:extLst>
      <p:ext uri="{BB962C8B-B14F-4D97-AF65-F5344CB8AC3E}">
        <p14:creationId xmlns:p14="http://schemas.microsoft.com/office/powerpoint/2010/main" val="279440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A5D297-F7D4-4D24-BFF5-4BCCBCA6C9E2}"/>
              </a:ext>
            </a:extLst>
          </p:cNvPr>
          <p:cNvSpPr>
            <a:spLocks noGrp="1"/>
          </p:cNvSpPr>
          <p:nvPr>
            <p:ph type="title"/>
          </p:nvPr>
        </p:nvSpPr>
        <p:spPr>
          <a:xfrm>
            <a:off x="603504" y="1122363"/>
            <a:ext cx="2481097" cy="2387600"/>
          </a:xfrm>
        </p:spPr>
        <p:txBody>
          <a:bodyPr vert="horz" lIns="91440" tIns="45720" rIns="91440" bIns="45720" rtlCol="0" anchor="b">
            <a:normAutofit/>
          </a:bodyPr>
          <a:lstStyle/>
          <a:p>
            <a:pPr defTabSz="914400"/>
            <a:r>
              <a:rPr lang="en-US" sz="4700" kern="1200">
                <a:solidFill>
                  <a:srgbClr val="FFFFFF"/>
                </a:solidFill>
                <a:latin typeface="+mj-lt"/>
                <a:ea typeface="+mj-ea"/>
                <a:cs typeface="+mj-cs"/>
              </a:rPr>
              <a:t>7. Learn to Forgive</a:t>
            </a:r>
          </a:p>
        </p:txBody>
      </p:sp>
      <p:pic>
        <p:nvPicPr>
          <p:cNvPr id="5" name="Content Placeholder 4">
            <a:extLst>
              <a:ext uri="{FF2B5EF4-FFF2-40B4-BE49-F238E27FC236}">
                <a16:creationId xmlns:a16="http://schemas.microsoft.com/office/drawing/2014/main" id="{45C46BE5-7282-423E-BDA2-7BE0497981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747" y="1758469"/>
            <a:ext cx="4705722" cy="3341062"/>
          </a:xfrm>
          <a:prstGeom prst="rect">
            <a:avLst/>
          </a:prstGeom>
        </p:spPr>
      </p:pic>
    </p:spTree>
    <p:extLst>
      <p:ext uri="{BB962C8B-B14F-4D97-AF65-F5344CB8AC3E}">
        <p14:creationId xmlns:p14="http://schemas.microsoft.com/office/powerpoint/2010/main" val="4050981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8BAF4-15EC-4CCD-9A50-0F12ECB2C427}"/>
              </a:ext>
            </a:extLst>
          </p:cNvPr>
          <p:cNvSpPr>
            <a:spLocks noGrp="1"/>
          </p:cNvSpPr>
          <p:nvPr>
            <p:ph type="title"/>
          </p:nvPr>
        </p:nvSpPr>
        <p:spPr>
          <a:xfrm>
            <a:off x="482601" y="623392"/>
            <a:ext cx="2522980" cy="1607060"/>
          </a:xfrm>
          <a:noFill/>
          <a:ln w="19050">
            <a:solidFill>
              <a:schemeClr val="tx1"/>
            </a:solidFill>
          </a:ln>
        </p:spPr>
        <p:txBody>
          <a:bodyPr wrap="square" anchor="ctr">
            <a:normAutofit/>
          </a:bodyPr>
          <a:lstStyle/>
          <a:p>
            <a:pPr algn="ctr"/>
            <a:r>
              <a:rPr lang="en-US" sz="2400"/>
              <a:t>8. Increase Flow Activities</a:t>
            </a:r>
          </a:p>
        </p:txBody>
      </p:sp>
      <p:sp>
        <p:nvSpPr>
          <p:cNvPr id="3" name="Content Placeholder 2">
            <a:extLst>
              <a:ext uri="{FF2B5EF4-FFF2-40B4-BE49-F238E27FC236}">
                <a16:creationId xmlns:a16="http://schemas.microsoft.com/office/drawing/2014/main" id="{2E144CCC-3295-4617-84E5-1C1D2F35524E}"/>
              </a:ext>
            </a:extLst>
          </p:cNvPr>
          <p:cNvSpPr>
            <a:spLocks noGrp="1"/>
          </p:cNvSpPr>
          <p:nvPr>
            <p:ph idx="1"/>
          </p:nvPr>
        </p:nvSpPr>
        <p:spPr>
          <a:xfrm>
            <a:off x="323528" y="2636912"/>
            <a:ext cx="2937271" cy="3743285"/>
          </a:xfrm>
        </p:spPr>
        <p:txBody>
          <a:bodyPr>
            <a:noAutofit/>
          </a:bodyPr>
          <a:lstStyle/>
          <a:p>
            <a:r>
              <a:rPr lang="en-US" sz="1800" dirty="0"/>
              <a:t>Flow is the state of intense absorption and involvement with the present moment.</a:t>
            </a:r>
          </a:p>
          <a:p>
            <a:r>
              <a:rPr lang="en-US" sz="1800" dirty="0"/>
              <a:t>Flow is one of the characteristics of the happy life.</a:t>
            </a:r>
          </a:p>
          <a:p>
            <a:r>
              <a:rPr lang="en-US" sz="1800" dirty="0"/>
              <a:t>The key to creating flow is to establish a balance between skills and challenges. </a:t>
            </a:r>
          </a:p>
          <a:p>
            <a:r>
              <a:rPr lang="en-US" sz="1800" dirty="0"/>
              <a:t>To maintain flow, we must test ourselves in challenging situations. </a:t>
            </a:r>
          </a:p>
        </p:txBody>
      </p:sp>
      <p:pic>
        <p:nvPicPr>
          <p:cNvPr id="5" name="Picture 4">
            <a:extLst>
              <a:ext uri="{FF2B5EF4-FFF2-40B4-BE49-F238E27FC236}">
                <a16:creationId xmlns:a16="http://schemas.microsoft.com/office/drawing/2014/main" id="{E031BB96-5F83-4FE9-895D-150DD063D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22" y="1783921"/>
            <a:ext cx="4688077" cy="3129291"/>
          </a:xfrm>
          <a:prstGeom prst="rect">
            <a:avLst/>
          </a:prstGeom>
        </p:spPr>
      </p:pic>
    </p:spTree>
    <p:extLst>
      <p:ext uri="{BB962C8B-B14F-4D97-AF65-F5344CB8AC3E}">
        <p14:creationId xmlns:p14="http://schemas.microsoft.com/office/powerpoint/2010/main" val="75660919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A42B73-2409-4CBA-9E47-80E8CD456420}"/>
              </a:ext>
            </a:extLst>
          </p:cNvPr>
          <p:cNvSpPr>
            <a:spLocks noGrp="1"/>
          </p:cNvSpPr>
          <p:nvPr>
            <p:ph type="title"/>
          </p:nvPr>
        </p:nvSpPr>
        <p:spPr>
          <a:xfrm>
            <a:off x="628650" y="704088"/>
            <a:ext cx="2647464" cy="2980944"/>
          </a:xfrm>
        </p:spPr>
        <p:txBody>
          <a:bodyPr>
            <a:normAutofit/>
          </a:bodyPr>
          <a:lstStyle/>
          <a:p>
            <a:r>
              <a:rPr lang="en-US">
                <a:solidFill>
                  <a:schemeClr val="bg1"/>
                </a:solidFill>
              </a:rPr>
              <a:t>9. Savor Life’s Joys</a:t>
            </a:r>
          </a:p>
        </p:txBody>
      </p:sp>
      <p:sp>
        <p:nvSpPr>
          <p:cNvPr id="3" name="Content Placeholder 2">
            <a:extLst>
              <a:ext uri="{FF2B5EF4-FFF2-40B4-BE49-F238E27FC236}">
                <a16:creationId xmlns:a16="http://schemas.microsoft.com/office/drawing/2014/main" id="{1BD5B9E3-B2AD-4452-891B-42C497F7FCD1}"/>
              </a:ext>
            </a:extLst>
          </p:cNvPr>
          <p:cNvSpPr>
            <a:spLocks noGrp="1"/>
          </p:cNvSpPr>
          <p:nvPr>
            <p:ph idx="1"/>
          </p:nvPr>
        </p:nvSpPr>
        <p:spPr>
          <a:xfrm>
            <a:off x="4659307" y="704088"/>
            <a:ext cx="3851470" cy="5248656"/>
          </a:xfrm>
        </p:spPr>
        <p:txBody>
          <a:bodyPr anchor="ctr">
            <a:normAutofit/>
          </a:bodyPr>
          <a:lstStyle/>
          <a:p>
            <a:pPr marL="0" indent="0">
              <a:buNone/>
            </a:pPr>
            <a:r>
              <a:rPr lang="en-US" sz="1900" dirty="0"/>
              <a:t>The ability to savor positive experiences in life is one of the most important ingredients of happiness.</a:t>
            </a:r>
          </a:p>
          <a:p>
            <a:endParaRPr lang="en-US" sz="1900" dirty="0"/>
          </a:p>
          <a:p>
            <a:pPr marL="0" indent="0">
              <a:buNone/>
            </a:pPr>
            <a:endParaRPr lang="en-US" sz="1900" dirty="0"/>
          </a:p>
          <a:p>
            <a:pPr marL="0" indent="0">
              <a:buNone/>
            </a:pPr>
            <a:r>
              <a:rPr lang="en-US" sz="1900" dirty="0"/>
              <a:t>Relish ordinary experiences</a:t>
            </a:r>
          </a:p>
          <a:p>
            <a:pPr marL="0" indent="0">
              <a:buNone/>
            </a:pPr>
            <a:r>
              <a:rPr lang="en-US" sz="1900" dirty="0"/>
              <a:t>Savor and reminisce with family and friends.</a:t>
            </a:r>
          </a:p>
          <a:p>
            <a:pPr marL="0" indent="0">
              <a:buNone/>
            </a:pPr>
            <a:r>
              <a:rPr lang="en-US" sz="1900" dirty="0"/>
              <a:t>Transport yourself.</a:t>
            </a:r>
          </a:p>
          <a:p>
            <a:pPr marL="0" indent="0">
              <a:buNone/>
            </a:pPr>
            <a:r>
              <a:rPr lang="en-US" sz="1900" dirty="0"/>
              <a:t>Replay happy days. </a:t>
            </a:r>
          </a:p>
          <a:p>
            <a:pPr marL="0" indent="0">
              <a:buNone/>
            </a:pPr>
            <a:r>
              <a:rPr lang="en-US" sz="1900" dirty="0"/>
              <a:t>Celebrate good news.</a:t>
            </a:r>
          </a:p>
          <a:p>
            <a:pPr marL="0" indent="0">
              <a:buNone/>
            </a:pPr>
            <a:r>
              <a:rPr lang="en-US" sz="1900" dirty="0"/>
              <a:t>Be open to beauty and excellence.</a:t>
            </a:r>
          </a:p>
          <a:p>
            <a:pPr marL="0" indent="0">
              <a:buNone/>
            </a:pPr>
            <a:r>
              <a:rPr lang="en-US" sz="1900" dirty="0"/>
              <a:t>Be mindful.</a:t>
            </a:r>
          </a:p>
          <a:p>
            <a:pPr marL="0" indent="0">
              <a:buNone/>
            </a:pPr>
            <a:endParaRPr lang="en-US" sz="1900" dirty="0"/>
          </a:p>
          <a:p>
            <a:pPr marL="0" indent="0">
              <a:buNone/>
            </a:pPr>
            <a:r>
              <a:rPr lang="en-US" sz="1900" dirty="0"/>
              <a:t>Brainstorm: Life’s Joys</a:t>
            </a:r>
          </a:p>
          <a:p>
            <a:pPr marL="0" indent="0">
              <a:buNone/>
            </a:pPr>
            <a:endParaRPr lang="en-US" sz="1900" dirty="0"/>
          </a:p>
        </p:txBody>
      </p:sp>
    </p:spTree>
    <p:extLst>
      <p:ext uri="{BB962C8B-B14F-4D97-AF65-F5344CB8AC3E}">
        <p14:creationId xmlns:p14="http://schemas.microsoft.com/office/powerpoint/2010/main" val="10893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ED35C-2184-4398-AE98-42623FA6C414}"/>
              </a:ext>
            </a:extLst>
          </p:cNvPr>
          <p:cNvSpPr>
            <a:spLocks noGrp="1"/>
          </p:cNvSpPr>
          <p:nvPr>
            <p:ph type="title"/>
          </p:nvPr>
        </p:nvSpPr>
        <p:spPr>
          <a:xfrm>
            <a:off x="603504" y="640263"/>
            <a:ext cx="3867912" cy="1344975"/>
          </a:xfrm>
        </p:spPr>
        <p:txBody>
          <a:bodyPr>
            <a:normAutofit/>
          </a:bodyPr>
          <a:lstStyle/>
          <a:p>
            <a:r>
              <a:rPr lang="en-US" sz="3500"/>
              <a:t>10. Commit to Your Goals</a:t>
            </a:r>
          </a:p>
        </p:txBody>
      </p:sp>
      <p:sp>
        <p:nvSpPr>
          <p:cNvPr id="3" name="Content Placeholder 2">
            <a:extLst>
              <a:ext uri="{FF2B5EF4-FFF2-40B4-BE49-F238E27FC236}">
                <a16:creationId xmlns:a16="http://schemas.microsoft.com/office/drawing/2014/main" id="{11AF3565-E82F-47DD-9A95-7305A0088C94}"/>
              </a:ext>
            </a:extLst>
          </p:cNvPr>
          <p:cNvSpPr>
            <a:spLocks noGrp="1"/>
          </p:cNvSpPr>
          <p:nvPr>
            <p:ph idx="1"/>
          </p:nvPr>
        </p:nvSpPr>
        <p:spPr>
          <a:xfrm>
            <a:off x="603504" y="2121763"/>
            <a:ext cx="3867912" cy="3773010"/>
          </a:xfrm>
        </p:spPr>
        <p:txBody>
          <a:bodyPr>
            <a:normAutofit lnSpcReduction="10000"/>
          </a:bodyPr>
          <a:lstStyle/>
          <a:p>
            <a:pPr marL="0" indent="0">
              <a:buNone/>
            </a:pPr>
            <a:r>
              <a:rPr lang="en-US" sz="1700" dirty="0"/>
              <a:t>“An aim in life is the only fortune worth finding.” </a:t>
            </a:r>
            <a:br>
              <a:rPr lang="en-US" sz="1700" dirty="0"/>
            </a:br>
            <a:r>
              <a:rPr lang="en-US" sz="1700" dirty="0"/>
              <a:t>-Robert Louis Stevenson</a:t>
            </a:r>
          </a:p>
          <a:p>
            <a:pPr marL="0" indent="0">
              <a:buNone/>
            </a:pPr>
            <a:endParaRPr lang="en-US" sz="1700" dirty="0"/>
          </a:p>
          <a:p>
            <a:pPr marL="0" indent="0">
              <a:buNone/>
            </a:pPr>
            <a:r>
              <a:rPr lang="en-US" sz="1700" dirty="0"/>
              <a:t>“Find a happy person and you will find a project.” </a:t>
            </a:r>
            <a:br>
              <a:rPr lang="en-US" sz="1700" dirty="0"/>
            </a:br>
            <a:r>
              <a:rPr lang="en-US" sz="1700" dirty="0"/>
              <a:t>-Sonja Lyubomirsky</a:t>
            </a:r>
          </a:p>
          <a:p>
            <a:pPr marL="0" indent="0">
              <a:buNone/>
            </a:pPr>
            <a:endParaRPr lang="en-US" sz="1700" dirty="0"/>
          </a:p>
          <a:p>
            <a:pPr marL="0" indent="0">
              <a:buNone/>
            </a:pPr>
            <a:r>
              <a:rPr lang="en-US" sz="1700" dirty="0"/>
              <a:t>Working toward a goal is as important to well-being as it’s attainment. </a:t>
            </a:r>
          </a:p>
          <a:p>
            <a:pPr marL="0" indent="0">
              <a:buNone/>
            </a:pPr>
            <a:r>
              <a:rPr lang="en-US" sz="1700" dirty="0"/>
              <a:t>Goals provide structure and meaning to our lives.</a:t>
            </a:r>
          </a:p>
          <a:p>
            <a:pPr marL="0" indent="0">
              <a:buNone/>
            </a:pPr>
            <a:r>
              <a:rPr lang="en-US" sz="1700" dirty="0"/>
              <a:t>Goals help us to master our time. </a:t>
            </a:r>
          </a:p>
          <a:p>
            <a:pPr marL="0" indent="0">
              <a:buNone/>
            </a:pPr>
            <a:r>
              <a:rPr lang="en-US" sz="1700" dirty="0"/>
              <a:t>Accomplish goals with grit.</a:t>
            </a:r>
          </a:p>
        </p:txBody>
      </p:sp>
      <p:pic>
        <p:nvPicPr>
          <p:cNvPr id="5" name="Picture 4">
            <a:extLst>
              <a:ext uri="{FF2B5EF4-FFF2-40B4-BE49-F238E27FC236}">
                <a16:creationId xmlns:a16="http://schemas.microsoft.com/office/drawing/2014/main" id="{A1AE1A0B-62B6-4817-B7D0-C6FB8C126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231" y="2165555"/>
            <a:ext cx="3552722" cy="2371441"/>
          </a:xfrm>
          <a:prstGeom prst="rect">
            <a:avLst/>
          </a:prstGeom>
        </p:spPr>
      </p:pic>
    </p:spTree>
    <p:extLst>
      <p:ext uri="{BB962C8B-B14F-4D97-AF65-F5344CB8AC3E}">
        <p14:creationId xmlns:p14="http://schemas.microsoft.com/office/powerpoint/2010/main" val="274276431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73A9E-9890-4101-A887-B30390B5012B}"/>
              </a:ext>
            </a:extLst>
          </p:cNvPr>
          <p:cNvPicPr>
            <a:picLocks noChangeAspect="1"/>
          </p:cNvPicPr>
          <p:nvPr/>
        </p:nvPicPr>
        <p:blipFill rotWithShape="1">
          <a:blip r:embed="rId3">
            <a:extLst>
              <a:ext uri="{28A0092B-C50C-407E-A947-70E740481C1C}">
                <a14:useLocalDpi xmlns:a14="http://schemas.microsoft.com/office/drawing/2010/main" val="0"/>
              </a:ext>
            </a:extLst>
          </a:blip>
          <a:srcRect l="24132" r="16925" b="-1"/>
          <a:stretch/>
        </p:blipFill>
        <p:spPr>
          <a:xfrm>
            <a:off x="3088140" y="10"/>
            <a:ext cx="6055860"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2B040C-A06E-4CD8-A2AA-EF0548A76DBD}"/>
              </a:ext>
            </a:extLst>
          </p:cNvPr>
          <p:cNvSpPr>
            <a:spLocks noGrp="1"/>
          </p:cNvSpPr>
          <p:nvPr>
            <p:ph type="title"/>
          </p:nvPr>
        </p:nvSpPr>
        <p:spPr>
          <a:xfrm>
            <a:off x="603504" y="365125"/>
            <a:ext cx="3949616" cy="1325563"/>
          </a:xfrm>
        </p:spPr>
        <p:txBody>
          <a:bodyPr>
            <a:normAutofit/>
          </a:bodyPr>
          <a:lstStyle/>
          <a:p>
            <a:r>
              <a:rPr lang="en-US" dirty="0"/>
              <a:t>11. Practice Religion and/or Spirituality</a:t>
            </a:r>
          </a:p>
        </p:txBody>
      </p:sp>
      <p:sp>
        <p:nvSpPr>
          <p:cNvPr id="3" name="Content Placeholder 2">
            <a:extLst>
              <a:ext uri="{FF2B5EF4-FFF2-40B4-BE49-F238E27FC236}">
                <a16:creationId xmlns:a16="http://schemas.microsoft.com/office/drawing/2014/main" id="{0085B81E-9415-470C-BC07-2E9C47D47C2A}"/>
              </a:ext>
            </a:extLst>
          </p:cNvPr>
          <p:cNvSpPr>
            <a:spLocks noGrp="1"/>
          </p:cNvSpPr>
          <p:nvPr>
            <p:ph idx="1"/>
          </p:nvPr>
        </p:nvSpPr>
        <p:spPr>
          <a:xfrm>
            <a:off x="603504" y="2022601"/>
            <a:ext cx="2956124" cy="4154361"/>
          </a:xfrm>
        </p:spPr>
        <p:txBody>
          <a:bodyPr>
            <a:normAutofit/>
          </a:bodyPr>
          <a:lstStyle/>
          <a:p>
            <a:r>
              <a:rPr lang="en-US" sz="1700"/>
              <a:t>Provides social support and a sense of identity</a:t>
            </a:r>
          </a:p>
          <a:p>
            <a:r>
              <a:rPr lang="en-US" sz="1700"/>
              <a:t>Helps people deal with trauma</a:t>
            </a:r>
          </a:p>
          <a:p>
            <a:r>
              <a:rPr lang="en-US" sz="1700"/>
              <a:t>Helps people find meaning and purpose in life</a:t>
            </a:r>
          </a:p>
          <a:p>
            <a:r>
              <a:rPr lang="en-US" sz="1700"/>
              <a:t>Provides hope</a:t>
            </a:r>
          </a:p>
          <a:p>
            <a:r>
              <a:rPr lang="en-US" sz="1700"/>
              <a:t>Promotes forgiveness</a:t>
            </a:r>
          </a:p>
        </p:txBody>
      </p:sp>
    </p:spTree>
    <p:extLst>
      <p:ext uri="{BB962C8B-B14F-4D97-AF65-F5344CB8AC3E}">
        <p14:creationId xmlns:p14="http://schemas.microsoft.com/office/powerpoint/2010/main" val="383439940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AA761D-E3E6-4A2E-BF5A-2FA73F5AB4E6}"/>
              </a:ext>
            </a:extLst>
          </p:cNvPr>
          <p:cNvSpPr>
            <a:spLocks noGrp="1"/>
          </p:cNvSpPr>
          <p:nvPr>
            <p:ph type="title"/>
          </p:nvPr>
        </p:nvSpPr>
        <p:spPr>
          <a:xfrm>
            <a:off x="573788" y="662400"/>
            <a:ext cx="2538000" cy="1492132"/>
          </a:xfrm>
        </p:spPr>
        <p:txBody>
          <a:bodyPr anchor="t">
            <a:normAutofit/>
          </a:bodyPr>
          <a:lstStyle/>
          <a:p>
            <a:r>
              <a:rPr lang="en-US" dirty="0">
                <a:solidFill>
                  <a:schemeClr val="bg1"/>
                </a:solidFill>
              </a:rPr>
              <a:t>12. Take Care of Your Body</a:t>
            </a:r>
          </a:p>
        </p:txBody>
      </p:sp>
      <p:sp>
        <p:nvSpPr>
          <p:cNvPr id="3" name="Content Placeholder 2">
            <a:extLst>
              <a:ext uri="{FF2B5EF4-FFF2-40B4-BE49-F238E27FC236}">
                <a16:creationId xmlns:a16="http://schemas.microsoft.com/office/drawing/2014/main" id="{AC37A523-DEFF-4CFD-8C4A-CD9B0C97A0DB}"/>
              </a:ext>
            </a:extLst>
          </p:cNvPr>
          <p:cNvSpPr>
            <a:spLocks noGrp="1"/>
          </p:cNvSpPr>
          <p:nvPr>
            <p:ph idx="1"/>
          </p:nvPr>
        </p:nvSpPr>
        <p:spPr>
          <a:xfrm>
            <a:off x="573788" y="2286000"/>
            <a:ext cx="2538000" cy="3844800"/>
          </a:xfrm>
        </p:spPr>
        <p:txBody>
          <a:bodyPr>
            <a:normAutofit/>
          </a:bodyPr>
          <a:lstStyle/>
          <a:p>
            <a:pPr marL="0" indent="0">
              <a:buNone/>
            </a:pPr>
            <a:r>
              <a:rPr lang="en-US" sz="2000" dirty="0">
                <a:solidFill>
                  <a:schemeClr val="bg1">
                    <a:alpha val="60000"/>
                  </a:schemeClr>
                </a:solidFill>
              </a:rPr>
              <a:t>Can you add any of these ideas to your list of things to improve?</a:t>
            </a:r>
            <a:endParaRPr lang="en-US" sz="1700" dirty="0">
              <a:solidFill>
                <a:schemeClr val="bg1">
                  <a:alpha val="60000"/>
                </a:schemeClr>
              </a:solidFill>
            </a:endParaRPr>
          </a:p>
          <a:p>
            <a:r>
              <a:rPr lang="en-US" sz="1700" dirty="0">
                <a:solidFill>
                  <a:schemeClr val="bg1">
                    <a:alpha val="60000"/>
                  </a:schemeClr>
                </a:solidFill>
              </a:rPr>
              <a:t>Exercise increases self-esteem.</a:t>
            </a:r>
          </a:p>
          <a:p>
            <a:r>
              <a:rPr lang="en-US" sz="1700" dirty="0">
                <a:solidFill>
                  <a:schemeClr val="bg1">
                    <a:alpha val="60000"/>
                  </a:schemeClr>
                </a:solidFill>
              </a:rPr>
              <a:t>It provides opportunities for flow.</a:t>
            </a:r>
          </a:p>
          <a:p>
            <a:r>
              <a:rPr lang="en-US" sz="1700" dirty="0">
                <a:solidFill>
                  <a:schemeClr val="bg1">
                    <a:alpha val="60000"/>
                  </a:schemeClr>
                </a:solidFill>
              </a:rPr>
              <a:t>Spend more time outside</a:t>
            </a:r>
          </a:p>
          <a:p>
            <a:r>
              <a:rPr lang="en-US" sz="1700" dirty="0">
                <a:solidFill>
                  <a:schemeClr val="bg1">
                    <a:alpha val="60000"/>
                  </a:schemeClr>
                </a:solidFill>
              </a:rPr>
              <a:t>Learn the basics of good nutrition</a:t>
            </a:r>
          </a:p>
          <a:p>
            <a:r>
              <a:rPr lang="en-US" sz="1700" dirty="0">
                <a:solidFill>
                  <a:schemeClr val="bg1">
                    <a:alpha val="60000"/>
                  </a:schemeClr>
                </a:solidFill>
              </a:rPr>
              <a:t>Get enough sleep</a:t>
            </a:r>
          </a:p>
          <a:p>
            <a:endParaRPr lang="en-US" sz="1700" dirty="0">
              <a:solidFill>
                <a:schemeClr val="bg1">
                  <a:alpha val="60000"/>
                </a:schemeClr>
              </a:solidFill>
            </a:endParaRPr>
          </a:p>
        </p:txBody>
      </p:sp>
      <p:pic>
        <p:nvPicPr>
          <p:cNvPr id="5" name="Picture 4">
            <a:extLst>
              <a:ext uri="{FF2B5EF4-FFF2-40B4-BE49-F238E27FC236}">
                <a16:creationId xmlns:a16="http://schemas.microsoft.com/office/drawing/2014/main" id="{EB561315-707C-4EB7-91D3-E219EC774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289" y="962457"/>
            <a:ext cx="4510639" cy="4933085"/>
          </a:xfrm>
          <a:prstGeom prst="rect">
            <a:avLst/>
          </a:prstGeom>
        </p:spPr>
      </p:pic>
    </p:spTree>
    <p:extLst>
      <p:ext uri="{BB962C8B-B14F-4D97-AF65-F5344CB8AC3E}">
        <p14:creationId xmlns:p14="http://schemas.microsoft.com/office/powerpoint/2010/main" val="750116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5F961CE-3C12-4C8C-A318-AFA43440B069}"/>
              </a:ext>
            </a:extLst>
          </p:cNvPr>
          <p:cNvSpPr>
            <a:spLocks noGrp="1"/>
          </p:cNvSpPr>
          <p:nvPr>
            <p:ph type="title"/>
          </p:nvPr>
        </p:nvSpPr>
        <p:spPr>
          <a:xfrm>
            <a:off x="865495" y="2025786"/>
            <a:ext cx="2387205" cy="1471959"/>
          </a:xfrm>
        </p:spPr>
        <p:txBody>
          <a:bodyPr>
            <a:normAutofit/>
          </a:bodyPr>
          <a:lstStyle/>
          <a:p>
            <a:r>
              <a:rPr lang="en-US" sz="3100" dirty="0">
                <a:solidFill>
                  <a:srgbClr val="FFFFFF"/>
                </a:solidFill>
              </a:rPr>
              <a:t>Intention Statements</a:t>
            </a:r>
          </a:p>
        </p:txBody>
      </p:sp>
      <p:sp>
        <p:nvSpPr>
          <p:cNvPr id="3" name="Content Placeholder 2">
            <a:extLst>
              <a:ext uri="{FF2B5EF4-FFF2-40B4-BE49-F238E27FC236}">
                <a16:creationId xmlns:a16="http://schemas.microsoft.com/office/drawing/2014/main" id="{34C552F6-6A1B-4502-BFDD-C384BB4EEB5D}"/>
              </a:ext>
            </a:extLst>
          </p:cNvPr>
          <p:cNvSpPr>
            <a:spLocks noGrp="1"/>
          </p:cNvSpPr>
          <p:nvPr>
            <p:ph idx="1"/>
          </p:nvPr>
        </p:nvSpPr>
        <p:spPr>
          <a:xfrm>
            <a:off x="832222" y="3766598"/>
            <a:ext cx="2400338" cy="1841879"/>
          </a:xfrm>
        </p:spPr>
        <p:txBody>
          <a:bodyPr anchor="t">
            <a:normAutofit fontScale="92500" lnSpcReduction="10000"/>
          </a:bodyPr>
          <a:lstStyle/>
          <a:p>
            <a:pPr marL="0" indent="0">
              <a:buNone/>
            </a:pPr>
            <a:r>
              <a:rPr lang="en-US" sz="1600" dirty="0">
                <a:solidFill>
                  <a:srgbClr val="FEFFFF"/>
                </a:solidFill>
              </a:rPr>
              <a:t>Make a list of at least five things you can do to improve your happiness.  </a:t>
            </a:r>
          </a:p>
          <a:p>
            <a:pPr marL="0" indent="0">
              <a:buNone/>
            </a:pPr>
            <a:endParaRPr lang="en-US" sz="1600" dirty="0">
              <a:solidFill>
                <a:srgbClr val="FEFFFF"/>
              </a:solidFill>
            </a:endParaRPr>
          </a:p>
          <a:p>
            <a:pPr marL="0" indent="0">
              <a:buNone/>
            </a:pPr>
            <a:r>
              <a:rPr lang="en-US" sz="1600" dirty="0">
                <a:solidFill>
                  <a:srgbClr val="FEFFFF"/>
                </a:solidFill>
              </a:rPr>
              <a:t>Review these ideas. </a:t>
            </a:r>
          </a:p>
          <a:p>
            <a:pPr marL="0" indent="0">
              <a:buNone/>
            </a:pPr>
            <a:endParaRPr lang="en-US" sz="1600" dirty="0">
              <a:solidFill>
                <a:srgbClr val="FEFFFF"/>
              </a:solidFill>
            </a:endParaRPr>
          </a:p>
          <a:p>
            <a:pPr marL="0" indent="0">
              <a:buNone/>
            </a:pPr>
            <a:r>
              <a:rPr lang="en-US" sz="1600" dirty="0">
                <a:solidFill>
                  <a:srgbClr val="FEFFFF"/>
                </a:solidFill>
              </a:rPr>
              <a:t>Share some of your ideas</a:t>
            </a:r>
          </a:p>
        </p:txBody>
      </p:sp>
      <p:pic>
        <p:nvPicPr>
          <p:cNvPr id="4" name="Picture 3">
            <a:extLst>
              <a:ext uri="{FF2B5EF4-FFF2-40B4-BE49-F238E27FC236}">
                <a16:creationId xmlns:a16="http://schemas.microsoft.com/office/drawing/2014/main" id="{218C50DC-3C0B-46C6-86C0-04B0ECD5E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14" y="740931"/>
            <a:ext cx="2427630" cy="1553683"/>
          </a:xfrm>
          <a:prstGeom prst="rect">
            <a:avLst/>
          </a:prstGeom>
        </p:spPr>
      </p:pic>
      <p:sp>
        <p:nvSpPr>
          <p:cNvPr id="6" name="TextBox 5">
            <a:extLst>
              <a:ext uri="{FF2B5EF4-FFF2-40B4-BE49-F238E27FC236}">
                <a16:creationId xmlns:a16="http://schemas.microsoft.com/office/drawing/2014/main" id="{0B7437CC-0C70-4B67-AF69-95D83485026E}"/>
              </a:ext>
            </a:extLst>
          </p:cNvPr>
          <p:cNvSpPr txBox="1"/>
          <p:nvPr/>
        </p:nvSpPr>
        <p:spPr>
          <a:xfrm>
            <a:off x="3729389" y="740931"/>
            <a:ext cx="5039836" cy="7848302"/>
          </a:xfrm>
          <a:prstGeom prst="rect">
            <a:avLst/>
          </a:prstGeom>
          <a:noFill/>
        </p:spPr>
        <p:txBody>
          <a:bodyPr wrap="square" rtlCol="0">
            <a:spAutoFit/>
          </a:bodyPr>
          <a:lstStyle/>
          <a:p>
            <a:pPr marL="742950" indent="-742950">
              <a:buFont typeface="+mj-lt"/>
              <a:buAutoNum type="arabicPeriod"/>
            </a:pPr>
            <a:r>
              <a:rPr lang="en-US" sz="2400" dirty="0"/>
              <a:t>Express Gratitude</a:t>
            </a:r>
          </a:p>
          <a:p>
            <a:pPr marL="742950" indent="-742950">
              <a:buFont typeface="+mj-lt"/>
              <a:buAutoNum type="arabicPeriod"/>
            </a:pPr>
            <a:r>
              <a:rPr lang="en-US" sz="2400" dirty="0"/>
              <a:t>Cultivate Optimism</a:t>
            </a:r>
          </a:p>
          <a:p>
            <a:pPr marL="742950" indent="-742950">
              <a:buFont typeface="+mj-lt"/>
              <a:buAutoNum type="arabicPeriod"/>
            </a:pPr>
            <a:r>
              <a:rPr lang="en-US" sz="2400" dirty="0"/>
              <a:t>Avoid Over-thinking and Social Comparison</a:t>
            </a:r>
          </a:p>
          <a:p>
            <a:pPr marL="742950" indent="-742950">
              <a:buFont typeface="+mj-lt"/>
              <a:buAutoNum type="arabicPeriod"/>
            </a:pPr>
            <a:r>
              <a:rPr lang="en-US" sz="2400" dirty="0"/>
              <a:t>Practice Random Acts of Kindness</a:t>
            </a:r>
          </a:p>
          <a:p>
            <a:pPr marL="742950" indent="-742950">
              <a:buFont typeface="+mj-lt"/>
              <a:buAutoNum type="arabicPeriod"/>
            </a:pPr>
            <a:r>
              <a:rPr lang="en-US" sz="2400" dirty="0"/>
              <a:t>Nurture Social Relationships</a:t>
            </a:r>
          </a:p>
          <a:p>
            <a:pPr marL="742950" indent="-742950">
              <a:buFont typeface="+mj-lt"/>
              <a:buAutoNum type="arabicPeriod"/>
            </a:pPr>
            <a:r>
              <a:rPr lang="en-US" sz="2400" dirty="0"/>
              <a:t>Develop Coping Strategies</a:t>
            </a:r>
          </a:p>
          <a:p>
            <a:pPr marL="742950" indent="-742950">
              <a:buFont typeface="+mj-lt"/>
              <a:buAutoNum type="arabicPeriod"/>
            </a:pPr>
            <a:r>
              <a:rPr lang="en-US" sz="2400" dirty="0"/>
              <a:t>Learn to Forgive</a:t>
            </a:r>
          </a:p>
          <a:p>
            <a:pPr marL="742950" indent="-742950">
              <a:buFont typeface="+mj-lt"/>
              <a:buAutoNum type="arabicPeriod"/>
            </a:pPr>
            <a:r>
              <a:rPr lang="en-US" sz="2400" dirty="0"/>
              <a:t>Increase Flow Activities</a:t>
            </a:r>
          </a:p>
          <a:p>
            <a:pPr marL="742950" indent="-742950">
              <a:buFont typeface="+mj-lt"/>
              <a:buAutoNum type="arabicPeriod"/>
            </a:pPr>
            <a:r>
              <a:rPr lang="en-US" sz="2400" dirty="0"/>
              <a:t>Savor Life’s Joys</a:t>
            </a:r>
          </a:p>
          <a:p>
            <a:pPr marL="742950" indent="-742950">
              <a:buFont typeface="+mj-lt"/>
              <a:buAutoNum type="arabicPeriod"/>
            </a:pPr>
            <a:r>
              <a:rPr lang="en-US" sz="2400" dirty="0"/>
              <a:t>Commit to Your Goals</a:t>
            </a:r>
          </a:p>
          <a:p>
            <a:pPr marL="742950" indent="-742950">
              <a:buFont typeface="+mj-lt"/>
              <a:buAutoNum type="arabicPeriod"/>
            </a:pPr>
            <a:r>
              <a:rPr lang="en-US" sz="2400" dirty="0"/>
              <a:t>Practice Religion/Spirituality</a:t>
            </a:r>
          </a:p>
          <a:p>
            <a:pPr marL="742950" indent="-742950">
              <a:buFont typeface="+mj-lt"/>
              <a:buAutoNum type="arabicPeriod"/>
            </a:pPr>
            <a:r>
              <a:rPr lang="en-US" sz="2400" dirty="0"/>
              <a:t>Take Care of Your Body</a:t>
            </a:r>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a:p>
            <a:pPr marL="742950" indent="-742950">
              <a:buFont typeface="+mj-lt"/>
              <a:buAutoNum type="arabicPeriod"/>
            </a:pPr>
            <a:endParaRPr lang="en-US" sz="2400" dirty="0"/>
          </a:p>
        </p:txBody>
      </p:sp>
      <p:sp>
        <p:nvSpPr>
          <p:cNvPr id="7" name="Arrow: Right 6">
            <a:extLst>
              <a:ext uri="{FF2B5EF4-FFF2-40B4-BE49-F238E27FC236}">
                <a16:creationId xmlns:a16="http://schemas.microsoft.com/office/drawing/2014/main" id="{351795BB-EC5E-4C3E-A0E5-7ACE0B4CB8CE}"/>
              </a:ext>
            </a:extLst>
          </p:cNvPr>
          <p:cNvSpPr/>
          <p:nvPr/>
        </p:nvSpPr>
        <p:spPr>
          <a:xfrm>
            <a:off x="2567069" y="4612415"/>
            <a:ext cx="738560" cy="4194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2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0181" y="2489257"/>
            <a:ext cx="6577928"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104" y="857250"/>
            <a:ext cx="4091895" cy="51435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7" name="Freeform: Shape 2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91899" y="857250"/>
            <a:ext cx="1897292" cy="51435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51870" y="857250"/>
            <a:ext cx="1902326" cy="51435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group of people posing for a photo&#10;&#10;Description automatically generated">
            <a:extLst>
              <a:ext uri="{FF2B5EF4-FFF2-40B4-BE49-F238E27FC236}">
                <a16:creationId xmlns:a16="http://schemas.microsoft.com/office/drawing/2014/main" id="{B450B202-ADDA-46BB-A5AD-3BDE0E2E1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567" y="1581150"/>
            <a:ext cx="2864167" cy="3695700"/>
          </a:xfrm>
          <a:prstGeom prst="rect">
            <a:avLst/>
          </a:prstGeom>
        </p:spPr>
      </p:pic>
      <p:sp>
        <p:nvSpPr>
          <p:cNvPr id="2" name="TextBox 1">
            <a:extLst>
              <a:ext uri="{FF2B5EF4-FFF2-40B4-BE49-F238E27FC236}">
                <a16:creationId xmlns:a16="http://schemas.microsoft.com/office/drawing/2014/main" id="{BACF961F-BFA1-4C79-90AD-2E83115EF7EA}"/>
              </a:ext>
            </a:extLst>
          </p:cNvPr>
          <p:cNvSpPr txBox="1"/>
          <p:nvPr/>
        </p:nvSpPr>
        <p:spPr>
          <a:xfrm>
            <a:off x="5401734" y="2082369"/>
            <a:ext cx="3586907" cy="2347778"/>
          </a:xfrm>
          <a:prstGeom prst="rect">
            <a:avLst/>
          </a:prstGeom>
        </p:spPr>
        <p:txBody>
          <a:bodyPr vert="horz" lIns="82296" tIns="82296" rIns="82296" bIns="68580" rtlCol="0">
            <a:normAutofit fontScale="92500"/>
          </a:bodyPr>
          <a:lstStyle/>
          <a:p>
            <a:pPr>
              <a:lnSpc>
                <a:spcPct val="140000"/>
              </a:lnSpc>
              <a:spcBef>
                <a:spcPts val="698"/>
              </a:spcBef>
              <a:buFont typeface="Corbel" panose="020B0503020204020204" pitchFamily="34" charset="0"/>
            </a:pPr>
            <a:r>
              <a:rPr lang="en-US" sz="1350" spc="113" dirty="0">
                <a:solidFill>
                  <a:schemeClr val="tx1">
                    <a:lumMod val="75000"/>
                    <a:lumOff val="25000"/>
                  </a:schemeClr>
                </a:solidFill>
              </a:rPr>
              <a:t>The new 9th Edition of </a:t>
            </a:r>
            <a:r>
              <a:rPr lang="en-US" sz="1350" i="1" spc="113" dirty="0">
                <a:solidFill>
                  <a:schemeClr val="tx1">
                    <a:lumMod val="75000"/>
                    <a:lumOff val="25000"/>
                  </a:schemeClr>
                </a:solidFill>
              </a:rPr>
              <a:t>College and Career Success</a:t>
            </a:r>
            <a:r>
              <a:rPr lang="en-US" sz="1350" spc="113" dirty="0">
                <a:solidFill>
                  <a:schemeClr val="tx1">
                    <a:lumMod val="75000"/>
                    <a:lumOff val="25000"/>
                  </a:schemeClr>
                </a:solidFill>
              </a:rPr>
              <a:t> includes positive psychology and finding happiness in life. </a:t>
            </a:r>
          </a:p>
          <a:p>
            <a:pPr>
              <a:lnSpc>
                <a:spcPct val="140000"/>
              </a:lnSpc>
              <a:spcBef>
                <a:spcPts val="698"/>
              </a:spcBef>
              <a:buFont typeface="Corbel" panose="020B0503020204020204" pitchFamily="34" charset="0"/>
            </a:pPr>
            <a:r>
              <a:rPr lang="en-US" sz="1350" spc="113" dirty="0">
                <a:solidFill>
                  <a:schemeClr val="tx1">
                    <a:lumMod val="75000"/>
                    <a:lumOff val="25000"/>
                  </a:schemeClr>
                </a:solidFill>
              </a:rPr>
              <a:t>Contact:</a:t>
            </a:r>
          </a:p>
          <a:p>
            <a:pPr>
              <a:lnSpc>
                <a:spcPct val="140000"/>
              </a:lnSpc>
              <a:spcBef>
                <a:spcPts val="698"/>
              </a:spcBef>
              <a:buFont typeface="Corbel" panose="020B0503020204020204" pitchFamily="34" charset="0"/>
            </a:pPr>
            <a:r>
              <a:rPr lang="en-US" sz="1350" spc="113" dirty="0">
                <a:solidFill>
                  <a:schemeClr val="tx1">
                    <a:lumMod val="75000"/>
                    <a:lumOff val="25000"/>
                  </a:schemeClr>
                </a:solidFill>
                <a:hlinkClick r:id="rId4"/>
              </a:rPr>
              <a:t>marsha@marshafralick.com</a:t>
            </a:r>
            <a:r>
              <a:rPr lang="en-US" sz="1350" spc="113" dirty="0">
                <a:solidFill>
                  <a:schemeClr val="tx1">
                    <a:lumMod val="75000"/>
                    <a:lumOff val="25000"/>
                  </a:schemeClr>
                </a:solidFill>
              </a:rPr>
              <a:t> for a complimentary copy or demo of the interactive online version. </a:t>
            </a:r>
          </a:p>
        </p:txBody>
      </p:sp>
    </p:spTree>
    <p:extLst>
      <p:ext uri="{BB962C8B-B14F-4D97-AF65-F5344CB8AC3E}">
        <p14:creationId xmlns:p14="http://schemas.microsoft.com/office/powerpoint/2010/main" val="3929408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FD2EB-E125-4A7A-8470-009D833B20A6}"/>
              </a:ext>
            </a:extLst>
          </p:cNvPr>
          <p:cNvSpPr>
            <a:spLocks noGrp="1"/>
          </p:cNvSpPr>
          <p:nvPr>
            <p:ph type="body" idx="1"/>
          </p:nvPr>
        </p:nvSpPr>
        <p:spPr>
          <a:xfrm>
            <a:off x="5004048" y="2957589"/>
            <a:ext cx="3120390" cy="823912"/>
          </a:xfrm>
        </p:spPr>
        <p:txBody>
          <a:bodyPr>
            <a:normAutofit/>
          </a:bodyPr>
          <a:lstStyle/>
          <a:p>
            <a:r>
              <a:rPr lang="en-US" dirty="0"/>
              <a:t>Dr. Seth Batiste</a:t>
            </a:r>
          </a:p>
        </p:txBody>
      </p:sp>
      <p:sp>
        <p:nvSpPr>
          <p:cNvPr id="3" name="Content Placeholder 2">
            <a:extLst>
              <a:ext uri="{FF2B5EF4-FFF2-40B4-BE49-F238E27FC236}">
                <a16:creationId xmlns:a16="http://schemas.microsoft.com/office/drawing/2014/main" id="{9B7C2429-509B-4297-AC63-43184D1FD182}"/>
              </a:ext>
            </a:extLst>
          </p:cNvPr>
          <p:cNvSpPr>
            <a:spLocks noGrp="1"/>
          </p:cNvSpPr>
          <p:nvPr>
            <p:ph sz="half" idx="2"/>
          </p:nvPr>
        </p:nvSpPr>
        <p:spPr>
          <a:xfrm>
            <a:off x="5004048" y="4098403"/>
            <a:ext cx="3634723" cy="907757"/>
          </a:xfrm>
        </p:spPr>
        <p:txBody>
          <a:bodyPr/>
          <a:lstStyle/>
          <a:p>
            <a:r>
              <a:rPr lang="en-US" dirty="0">
                <a:hlinkClick r:id="rId3"/>
              </a:rPr>
              <a:t>sethbatiste@yahoo</a:t>
            </a:r>
            <a:r>
              <a:rPr lang="en-US">
                <a:hlinkClick r:id="rId3"/>
              </a:rPr>
              <a:t>.com</a:t>
            </a:r>
            <a:r>
              <a:rPr lang="en-US"/>
              <a:t> </a:t>
            </a:r>
            <a:endParaRPr lang="en-US" dirty="0"/>
          </a:p>
        </p:txBody>
      </p:sp>
      <p:sp>
        <p:nvSpPr>
          <p:cNvPr id="4" name="Text Placeholder 3">
            <a:extLst>
              <a:ext uri="{FF2B5EF4-FFF2-40B4-BE49-F238E27FC236}">
                <a16:creationId xmlns:a16="http://schemas.microsoft.com/office/drawing/2014/main" id="{58133ECE-D04A-47E3-8ED3-34B7123C0C71}"/>
              </a:ext>
            </a:extLst>
          </p:cNvPr>
          <p:cNvSpPr>
            <a:spLocks noGrp="1"/>
          </p:cNvSpPr>
          <p:nvPr>
            <p:ph type="body" sz="quarter" idx="3"/>
          </p:nvPr>
        </p:nvSpPr>
        <p:spPr>
          <a:xfrm>
            <a:off x="1259632" y="2957589"/>
            <a:ext cx="3120390" cy="823912"/>
          </a:xfrm>
        </p:spPr>
        <p:txBody>
          <a:bodyPr/>
          <a:lstStyle/>
          <a:p>
            <a:r>
              <a:rPr lang="en-US" dirty="0"/>
              <a:t>Dr. Marsha Fralick</a:t>
            </a:r>
          </a:p>
        </p:txBody>
      </p:sp>
      <p:sp>
        <p:nvSpPr>
          <p:cNvPr id="5" name="Content Placeholder 4">
            <a:extLst>
              <a:ext uri="{FF2B5EF4-FFF2-40B4-BE49-F238E27FC236}">
                <a16:creationId xmlns:a16="http://schemas.microsoft.com/office/drawing/2014/main" id="{3522D5E8-35A3-4F8D-A36D-4DF5B4B69A82}"/>
              </a:ext>
            </a:extLst>
          </p:cNvPr>
          <p:cNvSpPr>
            <a:spLocks noGrp="1"/>
          </p:cNvSpPr>
          <p:nvPr>
            <p:ph sz="quarter" idx="4"/>
          </p:nvPr>
        </p:nvSpPr>
        <p:spPr>
          <a:xfrm>
            <a:off x="360703" y="4098403"/>
            <a:ext cx="4368442" cy="1944216"/>
          </a:xfrm>
        </p:spPr>
        <p:txBody>
          <a:bodyPr/>
          <a:lstStyle/>
          <a:p>
            <a:r>
              <a:rPr lang="en-US" b="1" dirty="0">
                <a:hlinkClick r:id="rId4"/>
              </a:rPr>
              <a:t>marsha@marshafralick.com</a:t>
            </a:r>
          </a:p>
          <a:p>
            <a:r>
              <a:rPr lang="en-US" b="1" dirty="0">
                <a:hlinkClick r:id="rId4"/>
              </a:rPr>
              <a:t>www.collegesuccess1.com</a:t>
            </a:r>
            <a:endParaRPr lang="en-US" b="1" dirty="0"/>
          </a:p>
          <a:p>
            <a:r>
              <a:rPr lang="en-US" b="1" dirty="0"/>
              <a:t>Training Notes </a:t>
            </a:r>
          </a:p>
        </p:txBody>
      </p:sp>
      <p:sp>
        <p:nvSpPr>
          <p:cNvPr id="6" name="Title 5">
            <a:extLst>
              <a:ext uri="{FF2B5EF4-FFF2-40B4-BE49-F238E27FC236}">
                <a16:creationId xmlns:a16="http://schemas.microsoft.com/office/drawing/2014/main" id="{3209890F-F526-46B2-AEFA-195DA9E20014}"/>
              </a:ext>
            </a:extLst>
          </p:cNvPr>
          <p:cNvSpPr>
            <a:spLocks noGrp="1"/>
          </p:cNvSpPr>
          <p:nvPr>
            <p:ph type="title"/>
          </p:nvPr>
        </p:nvSpPr>
        <p:spPr/>
        <p:txBody>
          <a:bodyPr/>
          <a:lstStyle/>
          <a:p>
            <a:r>
              <a:rPr lang="en-US" dirty="0"/>
              <a:t>Contact the Authors</a:t>
            </a:r>
          </a:p>
        </p:txBody>
      </p:sp>
      <p:pic>
        <p:nvPicPr>
          <p:cNvPr id="7" name="Picture 6" descr="A person smiling for the camera&#10;&#10;Description automatically generated with low confidence">
            <a:extLst>
              <a:ext uri="{FF2B5EF4-FFF2-40B4-BE49-F238E27FC236}">
                <a16:creationId xmlns:a16="http://schemas.microsoft.com/office/drawing/2014/main" id="{2CC278EB-74AC-408C-89AF-68EA23F32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1847049"/>
            <a:ext cx="1116717" cy="1395896"/>
          </a:xfrm>
          <a:prstGeom prst="rect">
            <a:avLst/>
          </a:prstGeom>
        </p:spPr>
      </p:pic>
      <p:pic>
        <p:nvPicPr>
          <p:cNvPr id="8" name="Picture 7" descr="A person wearing glasses&#10;&#10;Description automatically generated with medium confidence">
            <a:extLst>
              <a:ext uri="{FF2B5EF4-FFF2-40B4-BE49-F238E27FC236}">
                <a16:creationId xmlns:a16="http://schemas.microsoft.com/office/drawing/2014/main" id="{C1A18933-9314-465F-AA28-A0D788DF1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8642" y="1748379"/>
            <a:ext cx="1025601" cy="1593236"/>
          </a:xfrm>
          <a:prstGeom prst="rect">
            <a:avLst/>
          </a:prstGeom>
        </p:spPr>
      </p:pic>
    </p:spTree>
    <p:extLst>
      <p:ext uri="{BB962C8B-B14F-4D97-AF65-F5344CB8AC3E}">
        <p14:creationId xmlns:p14="http://schemas.microsoft.com/office/powerpoint/2010/main" val="3780516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37536" y="1604792"/>
            <a:ext cx="5923488"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0EC5DA-F73B-4B96-9641-882203E549BD}"/>
              </a:ext>
            </a:extLst>
          </p:cNvPr>
          <p:cNvSpPr>
            <a:spLocks noGrp="1"/>
          </p:cNvSpPr>
          <p:nvPr>
            <p:ph type="title"/>
          </p:nvPr>
        </p:nvSpPr>
        <p:spPr>
          <a:xfrm>
            <a:off x="249236" y="1122363"/>
            <a:ext cx="2978415" cy="3249386"/>
          </a:xfrm>
        </p:spPr>
        <p:txBody>
          <a:bodyPr vert="horz" lIns="91440" tIns="45720" rIns="91440" bIns="45720" rtlCol="0" anchor="ctr">
            <a:normAutofit/>
          </a:bodyPr>
          <a:lstStyle/>
          <a:p>
            <a:pPr defTabSz="914400"/>
            <a:r>
              <a:rPr lang="en-US" sz="4700" kern="1200">
                <a:solidFill>
                  <a:schemeClr val="bg1"/>
                </a:solidFill>
                <a:latin typeface="+mj-lt"/>
                <a:ea typeface="+mj-ea"/>
                <a:cs typeface="+mj-cs"/>
              </a:rPr>
              <a:t>Discussion</a:t>
            </a:r>
            <a:br>
              <a:rPr lang="en-US" sz="4700" kern="1200">
                <a:solidFill>
                  <a:schemeClr val="bg1"/>
                </a:solidFill>
                <a:latin typeface="+mj-lt"/>
                <a:ea typeface="+mj-ea"/>
                <a:cs typeface="+mj-cs"/>
              </a:rPr>
            </a:br>
            <a:r>
              <a:rPr lang="en-US" sz="4700" kern="1200">
                <a:solidFill>
                  <a:schemeClr val="bg1"/>
                </a:solidFill>
                <a:latin typeface="+mj-lt"/>
                <a:ea typeface="+mj-ea"/>
                <a:cs typeface="+mj-cs"/>
              </a:rPr>
              <a:t>Questions</a:t>
            </a:r>
            <a:br>
              <a:rPr lang="en-US" sz="4700" kern="1200">
                <a:solidFill>
                  <a:schemeClr val="bg1"/>
                </a:solidFill>
                <a:latin typeface="+mj-lt"/>
                <a:ea typeface="+mj-ea"/>
                <a:cs typeface="+mj-cs"/>
              </a:rPr>
            </a:br>
            <a:endParaRPr lang="en-US" sz="4700" kern="1200">
              <a:solidFill>
                <a:schemeClr val="bg1"/>
              </a:solidFill>
              <a:latin typeface="+mj-lt"/>
              <a:ea typeface="+mj-ea"/>
              <a:cs typeface="+mj-cs"/>
            </a:endParaRPr>
          </a:p>
        </p:txBody>
      </p:sp>
      <p:sp>
        <p:nvSpPr>
          <p:cNvPr id="10" name="Rectangle: Top Corners Rounded 9">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44075" y="1645100"/>
            <a:ext cx="5609397"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4559531"/>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4" descr="http://plannersweb.com/wp-content/uploads/2013/02/discussion-two-people.jpg">
            <a:extLst>
              <a:ext uri="{FF2B5EF4-FFF2-40B4-BE49-F238E27FC236}">
                <a16:creationId xmlns:a16="http://schemas.microsoft.com/office/drawing/2014/main" id="{BA154164-7B05-425D-985D-1A0A4F8CD7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2825" y="1945965"/>
            <a:ext cx="4906588" cy="2809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7A3115-580C-480B-8539-2D1F50AA9FB5}"/>
              </a:ext>
            </a:extLst>
          </p:cNvPr>
          <p:cNvSpPr txBox="1"/>
          <p:nvPr/>
        </p:nvSpPr>
        <p:spPr>
          <a:xfrm>
            <a:off x="3902826" y="5085184"/>
            <a:ext cx="5133670" cy="954107"/>
          </a:xfrm>
          <a:prstGeom prst="rect">
            <a:avLst/>
          </a:prstGeom>
          <a:noFill/>
        </p:spPr>
        <p:txBody>
          <a:bodyPr wrap="square" rtlCol="0">
            <a:spAutoFit/>
          </a:bodyPr>
          <a:lstStyle/>
          <a:p>
            <a:r>
              <a:rPr lang="en-US" sz="2800" dirty="0">
                <a:hlinkClick r:id="rId4"/>
              </a:rPr>
              <a:t>seth@batisteconsulting.us</a:t>
            </a:r>
            <a:endParaRPr lang="en-US" sz="2800" dirty="0"/>
          </a:p>
          <a:p>
            <a:r>
              <a:rPr lang="en-US" sz="2800" dirty="0">
                <a:hlinkClick r:id="rId5"/>
              </a:rPr>
              <a:t>marsha@marshafralick.com</a:t>
            </a:r>
            <a:r>
              <a:rPr lang="en-US" sz="2800" dirty="0"/>
              <a:t> </a:t>
            </a:r>
          </a:p>
        </p:txBody>
      </p:sp>
    </p:spTree>
    <p:extLst>
      <p:ext uri="{BB962C8B-B14F-4D97-AF65-F5344CB8AC3E}">
        <p14:creationId xmlns:p14="http://schemas.microsoft.com/office/powerpoint/2010/main" val="99868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1798F-012A-461F-9180-67315561C82E}"/>
              </a:ext>
            </a:extLst>
          </p:cNvPr>
          <p:cNvPicPr>
            <a:picLocks noChangeAspect="1"/>
          </p:cNvPicPr>
          <p:nvPr/>
        </p:nvPicPr>
        <p:blipFill>
          <a:blip r:embed="rId3"/>
          <a:stretch>
            <a:fillRect/>
          </a:stretch>
        </p:blipFill>
        <p:spPr>
          <a:xfrm>
            <a:off x="1362552" y="857250"/>
            <a:ext cx="6418896" cy="5143500"/>
          </a:xfrm>
          <a:prstGeom prst="rect">
            <a:avLst/>
          </a:prstGeom>
        </p:spPr>
      </p:pic>
      <p:sp>
        <p:nvSpPr>
          <p:cNvPr id="5" name="Arrow: Right 4">
            <a:extLst>
              <a:ext uri="{FF2B5EF4-FFF2-40B4-BE49-F238E27FC236}">
                <a16:creationId xmlns:a16="http://schemas.microsoft.com/office/drawing/2014/main" id="{E545F6CF-1034-4670-8D8D-899530E379CC}"/>
              </a:ext>
            </a:extLst>
          </p:cNvPr>
          <p:cNvSpPr/>
          <p:nvPr/>
        </p:nvSpPr>
        <p:spPr>
          <a:xfrm>
            <a:off x="699117" y="4452707"/>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478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BF99-54FA-4B05-A5BF-6327FD1C9D12}"/>
              </a:ext>
            </a:extLst>
          </p:cNvPr>
          <p:cNvSpPr>
            <a:spLocks noGrp="1"/>
          </p:cNvSpPr>
          <p:nvPr>
            <p:ph type="title"/>
          </p:nvPr>
        </p:nvSpPr>
        <p:spPr>
          <a:xfrm>
            <a:off x="387192" y="1286195"/>
            <a:ext cx="3276451" cy="777994"/>
          </a:xfrm>
        </p:spPr>
        <p:txBody>
          <a:bodyPr anchor="b">
            <a:normAutofit/>
          </a:bodyPr>
          <a:lstStyle/>
          <a:p>
            <a:r>
              <a:rPr lang="en-US" sz="4700" dirty="0"/>
              <a:t>Key Ideas</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A2C921B-E9AC-4EF4-A7FD-8ACE59763AA1}"/>
              </a:ext>
            </a:extLst>
          </p:cNvPr>
          <p:cNvSpPr>
            <a:spLocks noGrp="1"/>
          </p:cNvSpPr>
          <p:nvPr>
            <p:ph idx="1"/>
          </p:nvPr>
        </p:nvSpPr>
        <p:spPr>
          <a:xfrm>
            <a:off x="480060" y="2872899"/>
            <a:ext cx="3182691" cy="3320668"/>
          </a:xfrm>
        </p:spPr>
        <p:txBody>
          <a:bodyPr>
            <a:normAutofit/>
          </a:bodyPr>
          <a:lstStyle/>
          <a:p>
            <a:pPr marL="0" indent="0">
              <a:buNone/>
            </a:pPr>
            <a:r>
              <a:rPr lang="en-US" sz="1900" dirty="0"/>
              <a:t>How will we achieve happiness in a post pandemic world?</a:t>
            </a:r>
          </a:p>
          <a:p>
            <a:pPr marL="0" indent="0">
              <a:buNone/>
            </a:pPr>
            <a:r>
              <a:rPr lang="en-US" sz="1900" dirty="0"/>
              <a:t>What ideas can you use to achieve happiness?</a:t>
            </a:r>
          </a:p>
          <a:p>
            <a:pPr marL="0" indent="0">
              <a:buNone/>
            </a:pPr>
            <a:r>
              <a:rPr lang="en-US" sz="1900" dirty="0"/>
              <a:t>As we go through this presentation make a list of  ideas you can use to improve happiness. </a:t>
            </a:r>
          </a:p>
          <a:p>
            <a:pPr marL="0" indent="0">
              <a:buNone/>
            </a:pPr>
            <a:r>
              <a:rPr lang="en-US" sz="1900" dirty="0"/>
              <a:t>We will share ideas along the way. </a:t>
            </a:r>
          </a:p>
          <a:p>
            <a:pPr marL="0" indent="0">
              <a:buNone/>
            </a:pPr>
            <a:endParaRPr lang="en-US" sz="1900" dirty="0"/>
          </a:p>
        </p:txBody>
      </p:sp>
      <p:pic>
        <p:nvPicPr>
          <p:cNvPr id="6" name="Picture 5">
            <a:extLst>
              <a:ext uri="{FF2B5EF4-FFF2-40B4-BE49-F238E27FC236}">
                <a16:creationId xmlns:a16="http://schemas.microsoft.com/office/drawing/2014/main" id="{A2C88B02-1C37-4281-86D1-3C927C9DF344}"/>
              </a:ext>
            </a:extLst>
          </p:cNvPr>
          <p:cNvPicPr>
            <a:picLocks noChangeAspect="1"/>
          </p:cNvPicPr>
          <p:nvPr/>
        </p:nvPicPr>
        <p:blipFill rotWithShape="1">
          <a:blip r:embed="rId3">
            <a:extLst>
              <a:ext uri="{28A0092B-C50C-407E-A947-70E740481C1C}">
                <a14:useLocalDpi xmlns:a14="http://schemas.microsoft.com/office/drawing/2010/main" val="0"/>
              </a:ext>
            </a:extLst>
          </a:blip>
          <a:srcRect l="28561" r="2047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442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D81F-11B3-4531-AABD-C7305A257686}"/>
              </a:ext>
            </a:extLst>
          </p:cNvPr>
          <p:cNvSpPr>
            <a:spLocks noGrp="1"/>
          </p:cNvSpPr>
          <p:nvPr>
            <p:ph type="title"/>
          </p:nvPr>
        </p:nvSpPr>
        <p:spPr>
          <a:xfrm>
            <a:off x="360759" y="3752849"/>
            <a:ext cx="2468166" cy="2452687"/>
          </a:xfrm>
        </p:spPr>
        <p:txBody>
          <a:bodyPr anchor="ctr">
            <a:normAutofit/>
          </a:bodyPr>
          <a:lstStyle/>
          <a:p>
            <a:r>
              <a:rPr lang="en-US" sz="3100" dirty="0"/>
              <a:t>Why is happiness important?</a:t>
            </a:r>
          </a:p>
        </p:txBody>
      </p:sp>
      <p:sp>
        <p:nvSpPr>
          <p:cNvPr id="3" name="Content Placeholder 2">
            <a:extLst>
              <a:ext uri="{FF2B5EF4-FFF2-40B4-BE49-F238E27FC236}">
                <a16:creationId xmlns:a16="http://schemas.microsoft.com/office/drawing/2014/main" id="{34429FD8-9C5D-4C8E-9886-C49E02A0840A}"/>
              </a:ext>
            </a:extLst>
          </p:cNvPr>
          <p:cNvSpPr>
            <a:spLocks noGrp="1"/>
          </p:cNvSpPr>
          <p:nvPr>
            <p:ph idx="1"/>
          </p:nvPr>
        </p:nvSpPr>
        <p:spPr>
          <a:xfrm>
            <a:off x="3167986" y="3752850"/>
            <a:ext cx="5614060" cy="2452687"/>
          </a:xfrm>
        </p:spPr>
        <p:txBody>
          <a:bodyPr anchor="ctr">
            <a:normAutofit fontScale="92500" lnSpcReduction="20000"/>
          </a:bodyPr>
          <a:lstStyle/>
          <a:p>
            <a:endParaRPr lang="en-US" sz="2800" dirty="0"/>
          </a:p>
          <a:p>
            <a:pPr marL="0" indent="0">
              <a:buNone/>
            </a:pPr>
            <a:r>
              <a:rPr lang="en-US" sz="2800" dirty="0"/>
              <a:t>Happy people: </a:t>
            </a:r>
          </a:p>
          <a:p>
            <a:r>
              <a:rPr lang="en-US" sz="2800" dirty="0"/>
              <a:t>Live longer</a:t>
            </a:r>
          </a:p>
          <a:p>
            <a:r>
              <a:rPr lang="en-US" sz="2800" dirty="0"/>
              <a:t>Have better mental health </a:t>
            </a:r>
          </a:p>
          <a:p>
            <a:r>
              <a:rPr lang="en-US" sz="2800" dirty="0"/>
              <a:t>Enjoy their jobs more</a:t>
            </a:r>
          </a:p>
          <a:p>
            <a:r>
              <a:rPr lang="en-US" sz="2800" dirty="0"/>
              <a:t>Have rich and fulfilling social lives</a:t>
            </a:r>
          </a:p>
          <a:p>
            <a:endParaRPr lang="en-US" sz="2800" dirty="0"/>
          </a:p>
          <a:p>
            <a:endParaRPr lang="en-US" sz="1600" dirty="0"/>
          </a:p>
        </p:txBody>
      </p:sp>
      <p:pic>
        <p:nvPicPr>
          <p:cNvPr id="6" name="Picture 5" descr="A collage of a person&#10;&#10;Description automatically generated with medium confidence">
            <a:extLst>
              <a:ext uri="{FF2B5EF4-FFF2-40B4-BE49-F238E27FC236}">
                <a16:creationId xmlns:a16="http://schemas.microsoft.com/office/drawing/2014/main" id="{15786182-5B74-41CF-A467-467E1349E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603"/>
            <a:ext cx="9144000" cy="3776870"/>
          </a:xfrm>
          <a:prstGeom prst="rect">
            <a:avLst/>
          </a:prstGeom>
        </p:spPr>
      </p:pic>
    </p:spTree>
    <p:extLst>
      <p:ext uri="{BB962C8B-B14F-4D97-AF65-F5344CB8AC3E}">
        <p14:creationId xmlns:p14="http://schemas.microsoft.com/office/powerpoint/2010/main" val="32092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0D9D1-2148-489E-B384-F27DB78366F4}"/>
              </a:ext>
            </a:extLst>
          </p:cNvPr>
          <p:cNvSpPr>
            <a:spLocks noGrp="1"/>
          </p:cNvSpPr>
          <p:nvPr>
            <p:ph type="title"/>
          </p:nvPr>
        </p:nvSpPr>
        <p:spPr>
          <a:xfrm>
            <a:off x="928520" y="597392"/>
            <a:ext cx="3027251" cy="2387600"/>
          </a:xfrm>
        </p:spPr>
        <p:txBody>
          <a:bodyPr vert="horz" lIns="91440" tIns="45720" rIns="91440" bIns="45720" rtlCol="0" anchor="t">
            <a:normAutofit/>
          </a:bodyPr>
          <a:lstStyle/>
          <a:p>
            <a:pPr defTabSz="914400"/>
            <a:r>
              <a:rPr lang="en-US" sz="4300" kern="1200" dirty="0">
                <a:solidFill>
                  <a:schemeClr val="tx1"/>
                </a:solidFill>
                <a:latin typeface="+mj-lt"/>
                <a:ea typeface="+mj-ea"/>
                <a:cs typeface="+mj-cs"/>
              </a:rPr>
              <a:t>Happiness is a common goal.</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35AAEF-3395-459E-AF43-DC8FBB1C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69" y="1593505"/>
            <a:ext cx="4152000" cy="3612237"/>
          </a:xfrm>
          <a:prstGeom prst="rect">
            <a:avLst/>
          </a:prstGeom>
        </p:spPr>
      </p:pic>
    </p:spTree>
    <p:extLst>
      <p:ext uri="{BB962C8B-B14F-4D97-AF65-F5344CB8AC3E}">
        <p14:creationId xmlns:p14="http://schemas.microsoft.com/office/powerpoint/2010/main" val="169491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27CE31-6580-4397-B602-C7B0815BFA11}"/>
              </a:ext>
            </a:extLst>
          </p:cNvPr>
          <p:cNvSpPr>
            <a:spLocks noGrp="1"/>
          </p:cNvSpPr>
          <p:nvPr>
            <p:ph type="title"/>
          </p:nvPr>
        </p:nvSpPr>
        <p:spPr>
          <a:xfrm>
            <a:off x="785460" y="759805"/>
            <a:ext cx="7729890" cy="1325563"/>
          </a:xfrm>
        </p:spPr>
        <p:txBody>
          <a:bodyPr>
            <a:normAutofit/>
          </a:bodyPr>
          <a:lstStyle/>
          <a:p>
            <a:r>
              <a:rPr lang="en-US" sz="3500">
                <a:solidFill>
                  <a:srgbClr val="FFFFFF"/>
                </a:solidFill>
              </a:rPr>
              <a:t>Happiness is not a goal!</a:t>
            </a:r>
          </a:p>
        </p:txBody>
      </p:sp>
      <p:sp>
        <p:nvSpPr>
          <p:cNvPr id="3" name="Content Placeholder 2">
            <a:extLst>
              <a:ext uri="{FF2B5EF4-FFF2-40B4-BE49-F238E27FC236}">
                <a16:creationId xmlns:a16="http://schemas.microsoft.com/office/drawing/2014/main" id="{576CA217-FC3D-440A-8813-C8762F9FB9F0}"/>
              </a:ext>
            </a:extLst>
          </p:cNvPr>
          <p:cNvSpPr>
            <a:spLocks noGrp="1"/>
          </p:cNvSpPr>
          <p:nvPr>
            <p:ph idx="1"/>
          </p:nvPr>
        </p:nvSpPr>
        <p:spPr>
          <a:xfrm>
            <a:off x="1068678" y="2494450"/>
            <a:ext cx="3040158" cy="3563159"/>
          </a:xfrm>
        </p:spPr>
        <p:txBody>
          <a:bodyPr>
            <a:normAutofit/>
          </a:bodyPr>
          <a:lstStyle/>
          <a:p>
            <a:pPr marL="0" indent="0">
              <a:buNone/>
            </a:pPr>
            <a:r>
              <a:rPr lang="en-US" sz="3200" dirty="0"/>
              <a:t>Achieving our goals is one of the ways to achieve happiness. </a:t>
            </a:r>
          </a:p>
          <a:p>
            <a:pPr marL="0" indent="0">
              <a:buNone/>
            </a:pPr>
            <a:endParaRPr lang="en-US" dirty="0"/>
          </a:p>
          <a:p>
            <a:pPr marL="0" indent="0">
              <a:buNone/>
            </a:pPr>
            <a:endParaRPr lang="en-US" dirty="0"/>
          </a:p>
        </p:txBody>
      </p:sp>
      <p:pic>
        <p:nvPicPr>
          <p:cNvPr id="1026" name="Picture 2" descr="Image result for graphic achieving goals and happiness">
            <a:extLst>
              <a:ext uri="{FF2B5EF4-FFF2-40B4-BE49-F238E27FC236}">
                <a16:creationId xmlns:a16="http://schemas.microsoft.com/office/drawing/2014/main" id="{66EE2C66-6739-4A6D-82E6-1EE41C473D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4169" y="3148499"/>
            <a:ext cx="3601803" cy="225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9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B8B7AD7-CF7E-481A-8DAA-45619CEC0E5F}"/>
              </a:ext>
            </a:extLst>
          </p:cNvPr>
          <p:cNvSpPr>
            <a:spLocks noGrp="1"/>
          </p:cNvSpPr>
          <p:nvPr>
            <p:ph type="title"/>
          </p:nvPr>
        </p:nvSpPr>
        <p:spPr>
          <a:xfrm>
            <a:off x="785460" y="759805"/>
            <a:ext cx="7729890" cy="1325563"/>
          </a:xfrm>
        </p:spPr>
        <p:txBody>
          <a:bodyPr>
            <a:normAutofit/>
          </a:bodyPr>
          <a:lstStyle/>
          <a:p>
            <a:r>
              <a:rPr lang="en-US" sz="2700">
                <a:solidFill>
                  <a:srgbClr val="FFFFFF"/>
                </a:solidFill>
              </a:rPr>
              <a:t>Martin Seligman</a:t>
            </a:r>
            <a:br>
              <a:rPr lang="en-US" sz="2700">
                <a:solidFill>
                  <a:srgbClr val="FFFFFF"/>
                </a:solidFill>
              </a:rPr>
            </a:br>
            <a:r>
              <a:rPr lang="en-US" sz="2700">
                <a:solidFill>
                  <a:srgbClr val="FFFFFF"/>
                </a:solidFill>
              </a:rPr>
              <a:t>Sonja Lyubomirsky</a:t>
            </a:r>
            <a:br>
              <a:rPr lang="en-US" sz="2700">
                <a:solidFill>
                  <a:srgbClr val="FFFFFF"/>
                </a:solidFill>
              </a:rPr>
            </a:br>
            <a:endParaRPr lang="en-US" sz="2700">
              <a:solidFill>
                <a:srgbClr val="FFFFFF"/>
              </a:solidFill>
            </a:endParaRPr>
          </a:p>
        </p:txBody>
      </p:sp>
      <p:sp>
        <p:nvSpPr>
          <p:cNvPr id="3" name="Content Placeholder 2">
            <a:extLst>
              <a:ext uri="{FF2B5EF4-FFF2-40B4-BE49-F238E27FC236}">
                <a16:creationId xmlns:a16="http://schemas.microsoft.com/office/drawing/2014/main" id="{121F216C-0070-41C3-B9BF-32A1023D63FD}"/>
              </a:ext>
            </a:extLst>
          </p:cNvPr>
          <p:cNvSpPr>
            <a:spLocks noGrp="1"/>
          </p:cNvSpPr>
          <p:nvPr>
            <p:ph idx="1"/>
          </p:nvPr>
        </p:nvSpPr>
        <p:spPr>
          <a:xfrm>
            <a:off x="1068678" y="2494450"/>
            <a:ext cx="2608800" cy="3563159"/>
          </a:xfrm>
        </p:spPr>
        <p:txBody>
          <a:bodyPr>
            <a:normAutofit/>
          </a:bodyPr>
          <a:lstStyle/>
          <a:p>
            <a:pPr marL="0" indent="0">
              <a:buNone/>
            </a:pPr>
            <a:r>
              <a:rPr lang="en-US" sz="2400" dirty="0"/>
              <a:t>Positive psychologists who have done research on how to achieve happiness in your life. See the references on the handout.</a:t>
            </a:r>
          </a:p>
        </p:txBody>
      </p:sp>
      <p:pic>
        <p:nvPicPr>
          <p:cNvPr id="5" name="Picture 4">
            <a:extLst>
              <a:ext uri="{FF2B5EF4-FFF2-40B4-BE49-F238E27FC236}">
                <a16:creationId xmlns:a16="http://schemas.microsoft.com/office/drawing/2014/main" id="{BC9DDC5D-6FA4-49C4-9CC3-465BF6AB1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25" r="-5" b="13086"/>
          <a:stretch/>
        </p:blipFill>
        <p:spPr>
          <a:xfrm rot="5400000">
            <a:off x="3211326" y="3163619"/>
            <a:ext cx="3412571" cy="2057400"/>
          </a:xfrm>
          <a:prstGeom prst="rect">
            <a:avLst/>
          </a:prstGeom>
        </p:spPr>
      </p:pic>
      <p:pic>
        <p:nvPicPr>
          <p:cNvPr id="7" name="Picture 6">
            <a:extLst>
              <a:ext uri="{FF2B5EF4-FFF2-40B4-BE49-F238E27FC236}">
                <a16:creationId xmlns:a16="http://schemas.microsoft.com/office/drawing/2014/main" id="{BFF49127-A3B4-458C-B802-6CFD301B6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69" r="-5" b="7736"/>
          <a:stretch/>
        </p:blipFill>
        <p:spPr>
          <a:xfrm rot="5400000">
            <a:off x="5427902" y="3154584"/>
            <a:ext cx="3412571" cy="2075470"/>
          </a:xfrm>
          <a:prstGeom prst="rect">
            <a:avLst/>
          </a:prstGeom>
        </p:spPr>
      </p:pic>
      <p:cxnSp>
        <p:nvCxnSpPr>
          <p:cNvPr id="21" name="Straight Connector 20">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453"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04504"/>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1"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TotalTime>
  <Words>2533</Words>
  <Application>Microsoft Office PowerPoint</Application>
  <PresentationFormat>On-screen Show (4:3)</PresentationFormat>
  <Paragraphs>495</Paragraphs>
  <Slides>39</Slides>
  <Notes>39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39</vt:i4>
      </vt:variant>
    </vt:vector>
  </HeadingPairs>
  <TitlesOfParts>
    <vt:vector size="52" baseType="lpstr">
      <vt:lpstr>Meiryo</vt:lpstr>
      <vt:lpstr>Arial</vt:lpstr>
      <vt:lpstr>Calibri</vt:lpstr>
      <vt:lpstr>Calibri Light</vt:lpstr>
      <vt:lpstr>Corbel</vt:lpstr>
      <vt:lpstr>Futura LT Book</vt:lpstr>
      <vt:lpstr>Helvetica</vt:lpstr>
      <vt:lpstr>Helvetica Neue</vt:lpstr>
      <vt:lpstr>template</vt:lpstr>
      <vt:lpstr>Custom Design</vt:lpstr>
      <vt:lpstr>Office Theme</vt:lpstr>
      <vt:lpstr>SketchLinesVTI</vt:lpstr>
      <vt:lpstr>Office Theme</vt:lpstr>
      <vt:lpstr>PowerPoint Presentation</vt:lpstr>
      <vt:lpstr>Introduction</vt:lpstr>
      <vt:lpstr>Resources</vt:lpstr>
      <vt:lpstr>PowerPoint Presentation</vt:lpstr>
      <vt:lpstr>Key Ideas</vt:lpstr>
      <vt:lpstr>Why is happiness important?</vt:lpstr>
      <vt:lpstr>Happiness is a common goal.</vt:lpstr>
      <vt:lpstr>Happiness is not a goal!</vt:lpstr>
      <vt:lpstr>Martin Seligman Sonja Lyubomirsky </vt:lpstr>
      <vt:lpstr>Seligman:  Happiness or Hedonism?</vt:lpstr>
      <vt:lpstr>PowerPoint Presentation</vt:lpstr>
      <vt:lpstr>Sonya Lyubomirsky The How of Happiness  12 Happiness Activities  Which ones can you use?</vt:lpstr>
      <vt:lpstr>1. Express Gratitude</vt:lpstr>
      <vt:lpstr>What is gratitude?</vt:lpstr>
      <vt:lpstr>Why Is Gratitude Important?</vt:lpstr>
      <vt:lpstr>Gratitude Exercise</vt:lpstr>
      <vt:lpstr>2. Cultivate Optimism</vt:lpstr>
      <vt:lpstr>Cultivate optimism with mindset.</vt:lpstr>
      <vt:lpstr>Positive Thinking and Mindset</vt:lpstr>
      <vt:lpstr>What Went Well Exercise</vt:lpstr>
      <vt:lpstr>3. Avoid Overthinking and Social Comparison</vt:lpstr>
      <vt:lpstr>Social Comparison</vt:lpstr>
      <vt:lpstr>4. Practice Acts of Kindness</vt:lpstr>
      <vt:lpstr>Kindness Exercise</vt:lpstr>
      <vt:lpstr>5. Nurture Social Relationships</vt:lpstr>
      <vt:lpstr>6. Develop Strategies for Coping</vt:lpstr>
      <vt:lpstr>What is mindfulness?</vt:lpstr>
      <vt:lpstr>Grit is a powerful strategy for coping. </vt:lpstr>
      <vt:lpstr>Grit: Key Ideas</vt:lpstr>
      <vt:lpstr>7. Learn to Forgive</vt:lpstr>
      <vt:lpstr>8. Increase Flow Activities</vt:lpstr>
      <vt:lpstr>9. Savor Life’s Joys</vt:lpstr>
      <vt:lpstr>10. Commit to Your Goals</vt:lpstr>
      <vt:lpstr>11. Practice Religion and/or Spirituality</vt:lpstr>
      <vt:lpstr>12. Take Care of Your Body</vt:lpstr>
      <vt:lpstr>Intention Statements</vt:lpstr>
      <vt:lpstr>PowerPoint Presentation</vt:lpstr>
      <vt:lpstr>Contact the Authors</vt:lpstr>
      <vt:lpstr>Discussion Questions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178</cp:revision>
  <dcterms:created xsi:type="dcterms:W3CDTF">2006-06-29T12:15:01Z</dcterms:created>
  <dcterms:modified xsi:type="dcterms:W3CDTF">2022-05-24T18:22:37Z</dcterms:modified>
</cp:coreProperties>
</file>