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handoutMasterIdLst>
    <p:handoutMasterId r:id="rId40"/>
  </p:handoutMasterIdLst>
  <p:sldIdLst>
    <p:sldId id="256" r:id="rId3"/>
    <p:sldId id="323" r:id="rId4"/>
    <p:sldId id="261" r:id="rId5"/>
    <p:sldId id="321" r:id="rId6"/>
    <p:sldId id="260" r:id="rId7"/>
    <p:sldId id="262" r:id="rId8"/>
    <p:sldId id="278" r:id="rId9"/>
    <p:sldId id="266" r:id="rId10"/>
    <p:sldId id="267" r:id="rId11"/>
    <p:sldId id="287" r:id="rId12"/>
    <p:sldId id="289" r:id="rId13"/>
    <p:sldId id="294" r:id="rId14"/>
    <p:sldId id="296" r:id="rId15"/>
    <p:sldId id="322" r:id="rId16"/>
    <p:sldId id="317" r:id="rId17"/>
    <p:sldId id="320"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4" r:id="rId35"/>
    <p:sldId id="315" r:id="rId36"/>
    <p:sldId id="316" r:id="rId37"/>
    <p:sldId id="293" r:id="rId38"/>
    <p:sldId id="319" r:id="rId3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BC745F-C7F2-4A5F-B514-880B15652668}" v="5" dt="2021-08-17T20:59:35.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85" autoAdjust="0"/>
  </p:normalViewPr>
  <p:slideViewPr>
    <p:cSldViewPr>
      <p:cViewPr varScale="1">
        <p:scale>
          <a:sx n="98" d="100"/>
          <a:sy n="98" d="100"/>
        </p:scale>
        <p:origin x="1572" y="90"/>
      </p:cViewPr>
      <p:guideLst>
        <p:guide orient="horz" pos="2160"/>
        <p:guide pos="2880"/>
      </p:guideLst>
    </p:cSldViewPr>
  </p:slideViewPr>
  <p:outlineViewPr>
    <p:cViewPr>
      <p:scale>
        <a:sx n="33" d="100"/>
        <a:sy n="33" d="100"/>
      </p:scale>
      <p:origin x="0" y="-784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288" y="333375"/>
            <a:ext cx="6048375" cy="750888"/>
          </a:xfrm>
        </p:spPr>
        <p:txBody>
          <a:bodyPr/>
          <a:lstStyle>
            <a:lvl1pPr>
              <a:defRPr sz="2800" b="1">
                <a:solidFill>
                  <a:schemeClr val="bg1"/>
                </a:solidFill>
              </a:defRPr>
            </a:lvl1pPr>
          </a:lstStyle>
          <a:p>
            <a:r>
              <a:rPr lang="ru-RU"/>
              <a:t>Click to edit Master title style</a:t>
            </a:r>
          </a:p>
        </p:txBody>
      </p:sp>
      <p:sp>
        <p:nvSpPr>
          <p:cNvPr id="5123" name="Rectangle 3"/>
          <p:cNvSpPr>
            <a:spLocks noGrp="1" noChangeArrowheads="1"/>
          </p:cNvSpPr>
          <p:nvPr>
            <p:ph type="subTitle" idx="1"/>
          </p:nvPr>
        </p:nvSpPr>
        <p:spPr>
          <a:xfrm>
            <a:off x="395288" y="1054100"/>
            <a:ext cx="6048375" cy="503238"/>
          </a:xfrm>
        </p:spPr>
        <p:txBody>
          <a:bodyPr/>
          <a:lstStyle>
            <a:lvl1pPr marL="0" indent="0">
              <a:buFontTx/>
              <a:buNone/>
              <a:defRPr sz="2400" b="1">
                <a:solidFill>
                  <a:schemeClr val="bg1"/>
                </a:solidFill>
              </a:defRPr>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19925" y="333375"/>
            <a:ext cx="1800225" cy="61912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619250" y="333375"/>
            <a:ext cx="5248275" cy="61912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023677CC-5F5F-4B5B-B56B-42905A8F6596}" type="slidenum">
              <a:rPr lang="ru-RU"/>
              <a:pPr/>
              <a:t>‹#›</a:t>
            </a:fld>
            <a:endParaRPr lang="ru-RU"/>
          </a:p>
        </p:txBody>
      </p:sp>
    </p:spTree>
    <p:extLst>
      <p:ext uri="{BB962C8B-B14F-4D97-AF65-F5344CB8AC3E}">
        <p14:creationId xmlns:p14="http://schemas.microsoft.com/office/powerpoint/2010/main" val="3097518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934B7541-0501-493A-A66A-ED616F2D461A}" type="slidenum">
              <a:rPr lang="ru-RU"/>
              <a:pPr/>
              <a:t>‹#›</a:t>
            </a:fld>
            <a:endParaRPr lang="ru-RU"/>
          </a:p>
        </p:txBody>
      </p:sp>
    </p:spTree>
    <p:extLst>
      <p:ext uri="{BB962C8B-B14F-4D97-AF65-F5344CB8AC3E}">
        <p14:creationId xmlns:p14="http://schemas.microsoft.com/office/powerpoint/2010/main" val="933480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23D8B924-4321-4E60-B215-CCE481A9FB93}" type="slidenum">
              <a:rPr lang="ru-RU"/>
              <a:pPr/>
              <a:t>‹#›</a:t>
            </a:fld>
            <a:endParaRPr lang="ru-RU"/>
          </a:p>
        </p:txBody>
      </p:sp>
    </p:spTree>
    <p:extLst>
      <p:ext uri="{BB962C8B-B14F-4D97-AF65-F5344CB8AC3E}">
        <p14:creationId xmlns:p14="http://schemas.microsoft.com/office/powerpoint/2010/main" val="272347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619250" y="1268413"/>
            <a:ext cx="35242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295900" y="1268413"/>
            <a:ext cx="35242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0838" y="333375"/>
            <a:ext cx="6335712"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1619250" y="1268413"/>
            <a:ext cx="7200900" cy="5256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8175" y="274638"/>
            <a:ext cx="67675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5DAC15DE-E3AC-4B1A-B97B-35A85B97E491}"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2" r:id="rId3"/>
  </p:sldLayoutIdLst>
  <p:txStyles>
    <p:titleStyle>
      <a:lvl1pPr algn="l" rtl="0" fontAlgn="base">
        <a:spcBef>
          <a:spcPct val="0"/>
        </a:spcBef>
        <a:spcAft>
          <a:spcPct val="0"/>
        </a:spcAft>
        <a:defRPr sz="3600">
          <a:solidFill>
            <a:srgbClr val="666666"/>
          </a:solidFill>
          <a:latin typeface="+mj-lt"/>
          <a:ea typeface="+mj-ea"/>
          <a:cs typeface="+mj-cs"/>
        </a:defRPr>
      </a:lvl1pPr>
      <a:lvl2pPr algn="l" rtl="0" fontAlgn="base">
        <a:spcBef>
          <a:spcPct val="0"/>
        </a:spcBef>
        <a:spcAft>
          <a:spcPct val="0"/>
        </a:spcAft>
        <a:defRPr sz="3600">
          <a:solidFill>
            <a:srgbClr val="666666"/>
          </a:solidFill>
          <a:latin typeface="Futura LT Book" pitchFamily="2" charset="0"/>
        </a:defRPr>
      </a:lvl2pPr>
      <a:lvl3pPr algn="l" rtl="0" fontAlgn="base">
        <a:spcBef>
          <a:spcPct val="0"/>
        </a:spcBef>
        <a:spcAft>
          <a:spcPct val="0"/>
        </a:spcAft>
        <a:defRPr sz="3600">
          <a:solidFill>
            <a:srgbClr val="666666"/>
          </a:solidFill>
          <a:latin typeface="Futura LT Book" pitchFamily="2" charset="0"/>
        </a:defRPr>
      </a:lvl3pPr>
      <a:lvl4pPr algn="l" rtl="0" fontAlgn="base">
        <a:spcBef>
          <a:spcPct val="0"/>
        </a:spcBef>
        <a:spcAft>
          <a:spcPct val="0"/>
        </a:spcAft>
        <a:defRPr sz="3600">
          <a:solidFill>
            <a:srgbClr val="666666"/>
          </a:solidFill>
          <a:latin typeface="Futura LT Book" pitchFamily="2" charset="0"/>
        </a:defRPr>
      </a:lvl4pPr>
      <a:lvl5pPr algn="l" rtl="0" fontAlgn="base">
        <a:spcBef>
          <a:spcPct val="0"/>
        </a:spcBef>
        <a:spcAft>
          <a:spcPct val="0"/>
        </a:spcAft>
        <a:defRPr sz="3600">
          <a:solidFill>
            <a:srgbClr val="666666"/>
          </a:solidFill>
          <a:latin typeface="Futura LT Book" pitchFamily="2" charset="0"/>
        </a:defRPr>
      </a:lvl5pPr>
      <a:lvl6pPr marL="457200" algn="l" rtl="0" fontAlgn="base">
        <a:spcBef>
          <a:spcPct val="0"/>
        </a:spcBef>
        <a:spcAft>
          <a:spcPct val="0"/>
        </a:spcAft>
        <a:defRPr sz="3600">
          <a:solidFill>
            <a:srgbClr val="666666"/>
          </a:solidFill>
          <a:latin typeface="Futura LT Book" pitchFamily="2" charset="0"/>
        </a:defRPr>
      </a:lvl6pPr>
      <a:lvl7pPr marL="914400" algn="l" rtl="0" fontAlgn="base">
        <a:spcBef>
          <a:spcPct val="0"/>
        </a:spcBef>
        <a:spcAft>
          <a:spcPct val="0"/>
        </a:spcAft>
        <a:defRPr sz="3600">
          <a:solidFill>
            <a:srgbClr val="666666"/>
          </a:solidFill>
          <a:latin typeface="Futura LT Book" pitchFamily="2" charset="0"/>
        </a:defRPr>
      </a:lvl7pPr>
      <a:lvl8pPr marL="1371600" algn="l" rtl="0" fontAlgn="base">
        <a:spcBef>
          <a:spcPct val="0"/>
        </a:spcBef>
        <a:spcAft>
          <a:spcPct val="0"/>
        </a:spcAft>
        <a:defRPr sz="3600">
          <a:solidFill>
            <a:srgbClr val="666666"/>
          </a:solidFill>
          <a:latin typeface="Futura LT Book" pitchFamily="2" charset="0"/>
        </a:defRPr>
      </a:lvl8pPr>
      <a:lvl9pPr marL="1828800" algn="l" rtl="0" fontAlgn="base">
        <a:spcBef>
          <a:spcPct val="0"/>
        </a:spcBef>
        <a:spcAft>
          <a:spcPct val="0"/>
        </a:spcAft>
        <a:defRPr sz="36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ollegesuccess1.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97818" y="620688"/>
            <a:ext cx="5139357" cy="504825"/>
          </a:xfrm>
          <a:noFill/>
        </p:spPr>
        <p:txBody>
          <a:bodyPr/>
          <a:lstStyle/>
          <a:p>
            <a:r>
              <a:rPr lang="en-US" dirty="0">
                <a:latin typeface="Tahoma" charset="0"/>
              </a:rPr>
              <a:t>Hawaii and Pacific Islands College and Career Success</a:t>
            </a:r>
            <a:endParaRPr lang="uk-UA" dirty="0">
              <a:latin typeface="Tahoma" charset="0"/>
            </a:endParaRPr>
          </a:p>
        </p:txBody>
      </p:sp>
      <p:sp>
        <p:nvSpPr>
          <p:cNvPr id="34819" name="Rectangle 3"/>
          <p:cNvSpPr>
            <a:spLocks noGrp="1" noChangeArrowheads="1"/>
          </p:cNvSpPr>
          <p:nvPr>
            <p:ph type="subTitle" idx="1"/>
          </p:nvPr>
        </p:nvSpPr>
        <p:spPr>
          <a:xfrm>
            <a:off x="485775" y="1700808"/>
            <a:ext cx="4851400" cy="274638"/>
          </a:xfrm>
        </p:spPr>
        <p:txBody>
          <a:bodyPr/>
          <a:lstStyle/>
          <a:p>
            <a:pPr>
              <a:lnSpc>
                <a:spcPct val="90000"/>
              </a:lnSpc>
            </a:pP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E0532-7352-46FF-AEDD-628994672C7C}"/>
              </a:ext>
            </a:extLst>
          </p:cNvPr>
          <p:cNvSpPr>
            <a:spLocks noGrp="1"/>
          </p:cNvSpPr>
          <p:nvPr>
            <p:ph type="title"/>
          </p:nvPr>
        </p:nvSpPr>
        <p:spPr>
          <a:xfrm>
            <a:off x="251520" y="333375"/>
            <a:ext cx="9073008" cy="508000"/>
          </a:xfrm>
        </p:spPr>
        <p:txBody>
          <a:bodyPr/>
          <a:lstStyle/>
          <a:p>
            <a:r>
              <a:rPr lang="en-US" dirty="0"/>
              <a:t>Revival of Pride in Hawaiian and Pacific Island Culture: The </a:t>
            </a:r>
            <a:r>
              <a:rPr lang="en-US" dirty="0" err="1"/>
              <a:t>Hokule’a</a:t>
            </a:r>
            <a:endParaRPr lang="en-US" dirty="0"/>
          </a:p>
        </p:txBody>
      </p:sp>
      <p:pic>
        <p:nvPicPr>
          <p:cNvPr id="5" name="Picture 4" descr="Image of the modern Hokule'a">
            <a:extLst>
              <a:ext uri="{FF2B5EF4-FFF2-40B4-BE49-F238E27FC236}">
                <a16:creationId xmlns:a16="http://schemas.microsoft.com/office/drawing/2014/main" id="{2504B5A0-C2C3-4412-873B-226BAA60D9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411" y="1208955"/>
            <a:ext cx="8476439" cy="5649045"/>
          </a:xfrm>
          <a:prstGeom prst="rect">
            <a:avLst/>
          </a:prstGeom>
        </p:spPr>
      </p:pic>
    </p:spTree>
    <p:extLst>
      <p:ext uri="{BB962C8B-B14F-4D97-AF65-F5344CB8AC3E}">
        <p14:creationId xmlns:p14="http://schemas.microsoft.com/office/powerpoint/2010/main" val="35971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83FBF-834E-4336-BDC1-62A82B2B4C97}"/>
              </a:ext>
            </a:extLst>
          </p:cNvPr>
          <p:cNvSpPr>
            <a:spLocks noGrp="1"/>
          </p:cNvSpPr>
          <p:nvPr>
            <p:ph type="title"/>
          </p:nvPr>
        </p:nvSpPr>
        <p:spPr/>
        <p:txBody>
          <a:bodyPr/>
          <a:lstStyle/>
          <a:p>
            <a:r>
              <a:rPr lang="en-US" dirty="0"/>
              <a:t>The </a:t>
            </a:r>
            <a:r>
              <a:rPr lang="en-US" dirty="0" err="1"/>
              <a:t>Hokule’a</a:t>
            </a:r>
            <a:endParaRPr lang="en-US" dirty="0"/>
          </a:p>
        </p:txBody>
      </p:sp>
      <p:sp>
        <p:nvSpPr>
          <p:cNvPr id="3" name="Content Placeholder 2">
            <a:extLst>
              <a:ext uri="{FF2B5EF4-FFF2-40B4-BE49-F238E27FC236}">
                <a16:creationId xmlns:a16="http://schemas.microsoft.com/office/drawing/2014/main" id="{3447CCC7-AB58-482A-92CB-9C75248D9525}"/>
              </a:ext>
            </a:extLst>
          </p:cNvPr>
          <p:cNvSpPr>
            <a:spLocks noGrp="1"/>
          </p:cNvSpPr>
          <p:nvPr>
            <p:ph idx="1"/>
          </p:nvPr>
        </p:nvSpPr>
        <p:spPr/>
        <p:txBody>
          <a:bodyPr/>
          <a:lstStyle/>
          <a:p>
            <a:pPr marL="0" indent="0">
              <a:buNone/>
            </a:pPr>
            <a:r>
              <a:rPr lang="en-US" dirty="0"/>
              <a:t>This project is helping students around the world take pride in their culture, inspiring beach clean-ups, school beautification, and discouraging pollution and littering. </a:t>
            </a:r>
          </a:p>
        </p:txBody>
      </p:sp>
      <p:pic>
        <p:nvPicPr>
          <p:cNvPr id="8194" name="Picture 2" descr="The Hokule'a">
            <a:extLst>
              <a:ext uri="{FF2B5EF4-FFF2-40B4-BE49-F238E27FC236}">
                <a16:creationId xmlns:a16="http://schemas.microsoft.com/office/drawing/2014/main" id="{9FC850DD-BE51-4110-BBCF-FC59AE8599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4682" y="3325959"/>
            <a:ext cx="4788024" cy="319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060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8182-C05E-4738-AE70-D784D72E4EA7}"/>
              </a:ext>
            </a:extLst>
          </p:cNvPr>
          <p:cNvSpPr>
            <a:spLocks noGrp="1"/>
          </p:cNvSpPr>
          <p:nvPr>
            <p:ph type="title"/>
          </p:nvPr>
        </p:nvSpPr>
        <p:spPr>
          <a:xfrm>
            <a:off x="1620838" y="333374"/>
            <a:ext cx="6335712" cy="863377"/>
          </a:xfrm>
        </p:spPr>
        <p:txBody>
          <a:bodyPr/>
          <a:lstStyle/>
          <a:p>
            <a:r>
              <a:rPr lang="en-US" dirty="0"/>
              <a:t>Appreciating Island Cultures:</a:t>
            </a:r>
            <a:br>
              <a:rPr lang="en-US" dirty="0"/>
            </a:br>
            <a:r>
              <a:rPr lang="en-US" dirty="0"/>
              <a:t>The Story of the </a:t>
            </a:r>
            <a:r>
              <a:rPr lang="en-US" dirty="0" err="1"/>
              <a:t>Kahuli</a:t>
            </a:r>
            <a:r>
              <a:rPr lang="en-US" dirty="0"/>
              <a:t> Shells</a:t>
            </a:r>
          </a:p>
        </p:txBody>
      </p:sp>
      <p:pic>
        <p:nvPicPr>
          <p:cNvPr id="5" name="Picture 4" descr="Photo of a Kahuli Shell">
            <a:extLst>
              <a:ext uri="{FF2B5EF4-FFF2-40B4-BE49-F238E27FC236}">
                <a16:creationId xmlns:a16="http://schemas.microsoft.com/office/drawing/2014/main" id="{1C22CEC1-A284-4376-9728-154AC3481C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8035" y="1484784"/>
            <a:ext cx="5941318" cy="3977246"/>
          </a:xfrm>
          <a:prstGeom prst="rect">
            <a:avLst/>
          </a:prstGeom>
        </p:spPr>
      </p:pic>
      <p:sp>
        <p:nvSpPr>
          <p:cNvPr id="6" name="TextBox 5">
            <a:extLst>
              <a:ext uri="{FF2B5EF4-FFF2-40B4-BE49-F238E27FC236}">
                <a16:creationId xmlns:a16="http://schemas.microsoft.com/office/drawing/2014/main" id="{121B3A80-35D5-458A-B1EF-8F43F965FBFC}"/>
              </a:ext>
            </a:extLst>
          </p:cNvPr>
          <p:cNvSpPr txBox="1"/>
          <p:nvPr/>
        </p:nvSpPr>
        <p:spPr>
          <a:xfrm>
            <a:off x="1835696" y="5733256"/>
            <a:ext cx="6624736" cy="461665"/>
          </a:xfrm>
          <a:prstGeom prst="rect">
            <a:avLst/>
          </a:prstGeom>
          <a:noFill/>
        </p:spPr>
        <p:txBody>
          <a:bodyPr wrap="square" rtlCol="0">
            <a:spAutoFit/>
          </a:bodyPr>
          <a:lstStyle/>
          <a:p>
            <a:r>
              <a:rPr lang="en-US" sz="2400" dirty="0"/>
              <a:t>Read the story and discuss in class. </a:t>
            </a:r>
          </a:p>
        </p:txBody>
      </p:sp>
    </p:spTree>
    <p:extLst>
      <p:ext uri="{BB962C8B-B14F-4D97-AF65-F5344CB8AC3E}">
        <p14:creationId xmlns:p14="http://schemas.microsoft.com/office/powerpoint/2010/main" val="34439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7935-3BAA-471E-B220-0B9BEEC6F31C}"/>
              </a:ext>
            </a:extLst>
          </p:cNvPr>
          <p:cNvSpPr>
            <a:spLocks noGrp="1"/>
          </p:cNvSpPr>
          <p:nvPr>
            <p:ph type="title"/>
          </p:nvPr>
        </p:nvSpPr>
        <p:spPr>
          <a:xfrm>
            <a:off x="1619672" y="908720"/>
            <a:ext cx="6335712" cy="508000"/>
          </a:xfrm>
        </p:spPr>
        <p:txBody>
          <a:bodyPr/>
          <a:lstStyle/>
          <a:p>
            <a:r>
              <a:rPr lang="en-US" dirty="0"/>
              <a:t>Help students understand their reason for attending college. What is your reason for attending college?</a:t>
            </a:r>
          </a:p>
        </p:txBody>
      </p:sp>
      <p:sp>
        <p:nvSpPr>
          <p:cNvPr id="3" name="Content Placeholder 2">
            <a:extLst>
              <a:ext uri="{FF2B5EF4-FFF2-40B4-BE49-F238E27FC236}">
                <a16:creationId xmlns:a16="http://schemas.microsoft.com/office/drawing/2014/main" id="{5272BF9A-77BB-4F8A-B39D-71C6BD2FE44C}"/>
              </a:ext>
            </a:extLst>
          </p:cNvPr>
          <p:cNvSpPr>
            <a:spLocks noGrp="1"/>
          </p:cNvSpPr>
          <p:nvPr>
            <p:ph idx="1"/>
          </p:nvPr>
        </p:nvSpPr>
        <p:spPr>
          <a:xfrm>
            <a:off x="1475656" y="2699413"/>
            <a:ext cx="7200900" cy="1944563"/>
          </a:xfrm>
        </p:spPr>
        <p:txBody>
          <a:bodyPr/>
          <a:lstStyle/>
          <a:p>
            <a:pPr marL="0" indent="0">
              <a:buNone/>
            </a:pPr>
            <a:r>
              <a:rPr lang="en-US" dirty="0"/>
              <a:t>Write your answer in the chat window. </a:t>
            </a:r>
          </a:p>
        </p:txBody>
      </p:sp>
    </p:spTree>
    <p:extLst>
      <p:ext uri="{BB962C8B-B14F-4D97-AF65-F5344CB8AC3E}">
        <p14:creationId xmlns:p14="http://schemas.microsoft.com/office/powerpoint/2010/main" val="386386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2453-9B29-46B4-BEA0-25808AE24AB8}"/>
              </a:ext>
            </a:extLst>
          </p:cNvPr>
          <p:cNvSpPr>
            <a:spLocks noGrp="1"/>
          </p:cNvSpPr>
          <p:nvPr>
            <p:ph type="title"/>
          </p:nvPr>
        </p:nvSpPr>
        <p:spPr/>
        <p:txBody>
          <a:bodyPr/>
          <a:lstStyle/>
          <a:p>
            <a:r>
              <a:rPr lang="en-US" dirty="0"/>
              <a:t>Career Emphasis</a:t>
            </a:r>
          </a:p>
        </p:txBody>
      </p:sp>
      <p:sp>
        <p:nvSpPr>
          <p:cNvPr id="3" name="Content Placeholder 2">
            <a:extLst>
              <a:ext uri="{FF2B5EF4-FFF2-40B4-BE49-F238E27FC236}">
                <a16:creationId xmlns:a16="http://schemas.microsoft.com/office/drawing/2014/main" id="{D5EE7C38-3043-43D9-8C14-68D5C71B60DA}"/>
              </a:ext>
            </a:extLst>
          </p:cNvPr>
          <p:cNvSpPr>
            <a:spLocks noGrp="1"/>
          </p:cNvSpPr>
          <p:nvPr>
            <p:ph idx="1"/>
          </p:nvPr>
        </p:nvSpPr>
        <p:spPr/>
        <p:txBody>
          <a:bodyPr/>
          <a:lstStyle/>
          <a:p>
            <a:pPr marL="0" indent="0">
              <a:buClr>
                <a:srgbClr val="C00000"/>
              </a:buClr>
              <a:buNone/>
            </a:pPr>
            <a:r>
              <a:rPr lang="en-US" dirty="0"/>
              <a:t>Career assessments help students to: </a:t>
            </a:r>
          </a:p>
          <a:p>
            <a:pPr>
              <a:buClr>
                <a:srgbClr val="C00000"/>
              </a:buClr>
              <a:buFont typeface="Wingdings" panose="05000000000000000000" pitchFamily="2" charset="2"/>
              <a:buChar char="Ø"/>
            </a:pPr>
            <a:r>
              <a:rPr lang="en-US" dirty="0"/>
              <a:t>Focus on personal strengths</a:t>
            </a:r>
          </a:p>
          <a:p>
            <a:pPr>
              <a:buClr>
                <a:srgbClr val="C00000"/>
              </a:buClr>
              <a:buFont typeface="Wingdings" panose="05000000000000000000" pitchFamily="2" charset="2"/>
              <a:buChar char="Ø"/>
            </a:pPr>
            <a:r>
              <a:rPr lang="en-US" dirty="0"/>
              <a:t>Connect them to a major and career</a:t>
            </a:r>
          </a:p>
          <a:p>
            <a:pPr marL="0" indent="0">
              <a:buNone/>
            </a:pPr>
            <a:endParaRPr lang="en-US" dirty="0"/>
          </a:p>
          <a:p>
            <a:pPr marL="0" indent="0">
              <a:buNone/>
            </a:pPr>
            <a:r>
              <a:rPr lang="en-US" dirty="0"/>
              <a:t>Students are empowered when they have a vision of the future, including their future career. </a:t>
            </a:r>
          </a:p>
          <a:p>
            <a:pPr marL="0" indent="0">
              <a:buNone/>
            </a:pPr>
            <a:r>
              <a:rPr lang="en-US" dirty="0">
                <a:solidFill>
                  <a:srgbClr val="FF0000"/>
                </a:solidFill>
              </a:rPr>
              <a:t>Important:</a:t>
            </a:r>
            <a:r>
              <a:rPr lang="en-US" dirty="0"/>
              <a:t> Each personality type has different strengths. No personality type is better than any other. </a:t>
            </a:r>
          </a:p>
          <a:p>
            <a:pPr marL="0" indent="0">
              <a:buNone/>
            </a:pPr>
            <a:endParaRPr lang="en-US" dirty="0"/>
          </a:p>
        </p:txBody>
      </p:sp>
    </p:spTree>
    <p:extLst>
      <p:ext uri="{BB962C8B-B14F-4D97-AF65-F5344CB8AC3E}">
        <p14:creationId xmlns:p14="http://schemas.microsoft.com/office/powerpoint/2010/main" val="110319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A23E0-2347-4969-941C-03B91C381E3C}"/>
              </a:ext>
            </a:extLst>
          </p:cNvPr>
          <p:cNvSpPr>
            <a:spLocks noGrp="1"/>
          </p:cNvSpPr>
          <p:nvPr>
            <p:ph type="title"/>
          </p:nvPr>
        </p:nvSpPr>
        <p:spPr>
          <a:xfrm>
            <a:off x="1589523" y="836712"/>
            <a:ext cx="6335712" cy="508000"/>
          </a:xfrm>
        </p:spPr>
        <p:txBody>
          <a:bodyPr/>
          <a:lstStyle/>
          <a:p>
            <a:r>
              <a:rPr lang="en-US" dirty="0"/>
              <a:t>Positive Psychology Provides the Foundation </a:t>
            </a:r>
          </a:p>
        </p:txBody>
      </p:sp>
      <p:sp>
        <p:nvSpPr>
          <p:cNvPr id="3" name="Content Placeholder 2">
            <a:extLst>
              <a:ext uri="{FF2B5EF4-FFF2-40B4-BE49-F238E27FC236}">
                <a16:creationId xmlns:a16="http://schemas.microsoft.com/office/drawing/2014/main" id="{EDB7CDA0-48F1-434B-AE9F-999EC51A4E40}"/>
              </a:ext>
            </a:extLst>
          </p:cNvPr>
          <p:cNvSpPr>
            <a:spLocks noGrp="1"/>
          </p:cNvSpPr>
          <p:nvPr>
            <p:ph idx="1"/>
          </p:nvPr>
        </p:nvSpPr>
        <p:spPr>
          <a:xfrm>
            <a:off x="1589523" y="2276872"/>
            <a:ext cx="7200900" cy="2880667"/>
          </a:xfrm>
        </p:spPr>
        <p:txBody>
          <a:bodyPr/>
          <a:lstStyle/>
          <a:p>
            <a:r>
              <a:rPr lang="en-US" dirty="0"/>
              <a:t>Interacting with students</a:t>
            </a:r>
          </a:p>
          <a:p>
            <a:r>
              <a:rPr lang="en-US" dirty="0"/>
              <a:t>Providing feedback</a:t>
            </a:r>
          </a:p>
          <a:p>
            <a:r>
              <a:rPr lang="en-US" dirty="0"/>
              <a:t>Helping students understand their personal strengths using the career assessments. </a:t>
            </a:r>
          </a:p>
        </p:txBody>
      </p:sp>
    </p:spTree>
    <p:extLst>
      <p:ext uri="{BB962C8B-B14F-4D97-AF65-F5344CB8AC3E}">
        <p14:creationId xmlns:p14="http://schemas.microsoft.com/office/powerpoint/2010/main" val="1576074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42F39-D133-49E5-8347-B0B96AB39CDA}"/>
              </a:ext>
            </a:extLst>
          </p:cNvPr>
          <p:cNvSpPr>
            <a:spLocks noGrp="1"/>
          </p:cNvSpPr>
          <p:nvPr>
            <p:ph type="title"/>
          </p:nvPr>
        </p:nvSpPr>
        <p:spPr>
          <a:xfrm>
            <a:off x="1907704" y="908720"/>
            <a:ext cx="6335712" cy="508000"/>
          </a:xfrm>
        </p:spPr>
        <p:txBody>
          <a:bodyPr/>
          <a:lstStyle/>
          <a:p>
            <a:r>
              <a:rPr lang="en-US" dirty="0"/>
              <a:t>What is Positive Psychology?</a:t>
            </a:r>
          </a:p>
        </p:txBody>
      </p:sp>
    </p:spTree>
    <p:extLst>
      <p:ext uri="{BB962C8B-B14F-4D97-AF65-F5344CB8AC3E}">
        <p14:creationId xmlns:p14="http://schemas.microsoft.com/office/powerpoint/2010/main" val="2123406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B0AF543-6B33-480E-B9DC-F9C969BAF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6648"/>
            <a:ext cx="9144000" cy="5284640"/>
          </a:xfrm>
          <a:prstGeom prst="rect">
            <a:avLst/>
          </a:prstGeom>
        </p:spPr>
      </p:pic>
      <p:sp>
        <p:nvSpPr>
          <p:cNvPr id="6" name="TextBox 5">
            <a:extLst>
              <a:ext uri="{FF2B5EF4-FFF2-40B4-BE49-F238E27FC236}">
                <a16:creationId xmlns:a16="http://schemas.microsoft.com/office/drawing/2014/main" id="{0C175F1D-A62B-481B-9130-CF3FB7C91207}"/>
              </a:ext>
            </a:extLst>
          </p:cNvPr>
          <p:cNvSpPr txBox="1"/>
          <p:nvPr/>
        </p:nvSpPr>
        <p:spPr>
          <a:xfrm>
            <a:off x="6084168" y="5373216"/>
            <a:ext cx="5112568" cy="369332"/>
          </a:xfrm>
          <a:prstGeom prst="rect">
            <a:avLst/>
          </a:prstGeom>
          <a:noFill/>
        </p:spPr>
        <p:txBody>
          <a:bodyPr wrap="square" rtlCol="0">
            <a:spAutoFit/>
          </a:bodyPr>
          <a:lstStyle/>
          <a:p>
            <a:r>
              <a:rPr lang="en-US" dirty="0"/>
              <a:t>From Dr. </a:t>
            </a:r>
            <a:r>
              <a:rPr lang="en-US" dirty="0" err="1"/>
              <a:t>Shamini</a:t>
            </a:r>
            <a:r>
              <a:rPr lang="en-US" dirty="0"/>
              <a:t> Dias </a:t>
            </a:r>
          </a:p>
        </p:txBody>
      </p:sp>
    </p:spTree>
    <p:extLst>
      <p:ext uri="{BB962C8B-B14F-4D97-AF65-F5344CB8AC3E}">
        <p14:creationId xmlns:p14="http://schemas.microsoft.com/office/powerpoint/2010/main" val="3903380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D9D1-2148-489E-B384-F27DB78366F4}"/>
              </a:ext>
            </a:extLst>
          </p:cNvPr>
          <p:cNvSpPr>
            <a:spLocks noGrp="1"/>
          </p:cNvSpPr>
          <p:nvPr>
            <p:ph type="title"/>
          </p:nvPr>
        </p:nvSpPr>
        <p:spPr/>
        <p:txBody>
          <a:bodyPr/>
          <a:lstStyle/>
          <a:p>
            <a:r>
              <a:rPr lang="en-US" dirty="0"/>
              <a:t>Happiness is a common goal.</a:t>
            </a:r>
          </a:p>
        </p:txBody>
      </p:sp>
      <p:sp>
        <p:nvSpPr>
          <p:cNvPr id="3" name="Content Placeholder 2">
            <a:extLst>
              <a:ext uri="{FF2B5EF4-FFF2-40B4-BE49-F238E27FC236}">
                <a16:creationId xmlns:a16="http://schemas.microsoft.com/office/drawing/2014/main" id="{80D144F4-B6C5-413E-9343-38F7BD550580}"/>
              </a:ext>
            </a:extLst>
          </p:cNvPr>
          <p:cNvSpPr>
            <a:spLocks noGrp="1"/>
          </p:cNvSpPr>
          <p:nvPr>
            <p:ph idx="1"/>
          </p:nvPr>
        </p:nvSpPr>
        <p:spPr/>
        <p:txBody>
          <a:bodyPr/>
          <a:lstStyle/>
          <a:p>
            <a:pPr marL="0" indent="0">
              <a:buNone/>
            </a:pPr>
            <a:r>
              <a:rPr lang="en-US" dirty="0"/>
              <a:t>How does it fit with SMART Goals?</a:t>
            </a:r>
          </a:p>
        </p:txBody>
      </p:sp>
      <p:pic>
        <p:nvPicPr>
          <p:cNvPr id="5" name="Picture 4">
            <a:extLst>
              <a:ext uri="{FF2B5EF4-FFF2-40B4-BE49-F238E27FC236}">
                <a16:creationId xmlns:a16="http://schemas.microsoft.com/office/drawing/2014/main" id="{E535AAEF-3395-459E-AF43-DC8FBB1C8E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2111834"/>
            <a:ext cx="5448820" cy="4746165"/>
          </a:xfrm>
          <a:prstGeom prst="rect">
            <a:avLst/>
          </a:prstGeom>
        </p:spPr>
      </p:pic>
    </p:spTree>
    <p:extLst>
      <p:ext uri="{BB962C8B-B14F-4D97-AF65-F5344CB8AC3E}">
        <p14:creationId xmlns:p14="http://schemas.microsoft.com/office/powerpoint/2010/main" val="169491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CE31-6580-4397-B602-C7B0815BFA11}"/>
              </a:ext>
            </a:extLst>
          </p:cNvPr>
          <p:cNvSpPr>
            <a:spLocks noGrp="1"/>
          </p:cNvSpPr>
          <p:nvPr>
            <p:ph type="title"/>
          </p:nvPr>
        </p:nvSpPr>
        <p:spPr/>
        <p:txBody>
          <a:bodyPr/>
          <a:lstStyle/>
          <a:p>
            <a:r>
              <a:rPr lang="en-US" dirty="0"/>
              <a:t>Happiness is not a goal!</a:t>
            </a:r>
          </a:p>
        </p:txBody>
      </p:sp>
      <p:sp>
        <p:nvSpPr>
          <p:cNvPr id="3" name="Content Placeholder 2">
            <a:extLst>
              <a:ext uri="{FF2B5EF4-FFF2-40B4-BE49-F238E27FC236}">
                <a16:creationId xmlns:a16="http://schemas.microsoft.com/office/drawing/2014/main" id="{576CA217-FC3D-440A-8813-C8762F9FB9F0}"/>
              </a:ext>
            </a:extLst>
          </p:cNvPr>
          <p:cNvSpPr>
            <a:spLocks noGrp="1"/>
          </p:cNvSpPr>
          <p:nvPr>
            <p:ph idx="1"/>
          </p:nvPr>
        </p:nvSpPr>
        <p:spPr/>
        <p:txBody>
          <a:bodyPr/>
          <a:lstStyle/>
          <a:p>
            <a:pPr marL="0" indent="0">
              <a:buNone/>
            </a:pPr>
            <a:r>
              <a:rPr lang="en-US" sz="2400" dirty="0"/>
              <a:t>Achieving our goals is one of the ways to achieve happiness. </a:t>
            </a:r>
          </a:p>
          <a:p>
            <a:pPr marL="0" indent="0">
              <a:buNone/>
            </a:pPr>
            <a:endParaRPr lang="en-US" dirty="0"/>
          </a:p>
          <a:p>
            <a:pPr marL="0" indent="0">
              <a:buNone/>
            </a:pPr>
            <a:endParaRPr lang="en-US" dirty="0"/>
          </a:p>
        </p:txBody>
      </p:sp>
      <p:pic>
        <p:nvPicPr>
          <p:cNvPr id="1026" name="Picture 2" descr="Image result for graphic achieving goals and happiness">
            <a:extLst>
              <a:ext uri="{FF2B5EF4-FFF2-40B4-BE49-F238E27FC236}">
                <a16:creationId xmlns:a16="http://schemas.microsoft.com/office/drawing/2014/main" id="{66EE2C66-6739-4A6D-82E6-1EE41C473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480366"/>
            <a:ext cx="3874878" cy="242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59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BA71-290A-4A5C-8FA8-194477F4591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35981AE-9707-481A-A7FC-5F146D706D69}"/>
              </a:ext>
            </a:extLst>
          </p:cNvPr>
          <p:cNvSpPr>
            <a:spLocks noGrp="1"/>
          </p:cNvSpPr>
          <p:nvPr>
            <p:ph idx="1"/>
          </p:nvPr>
        </p:nvSpPr>
        <p:spPr/>
        <p:txBody>
          <a:bodyPr/>
          <a:lstStyle/>
          <a:p>
            <a:r>
              <a:rPr lang="en-US" dirty="0"/>
              <a:t>Build excitement for the coming semester.</a:t>
            </a:r>
          </a:p>
          <a:p>
            <a:r>
              <a:rPr lang="en-US" dirty="0"/>
              <a:t>Describe some unique features of the textbook. </a:t>
            </a:r>
          </a:p>
          <a:p>
            <a:r>
              <a:rPr lang="en-US" dirty="0"/>
              <a:t>Share some of my key ideas for working with students.</a:t>
            </a:r>
          </a:p>
          <a:p>
            <a:r>
              <a:rPr lang="en-US" dirty="0"/>
              <a:t>List some tips for success. </a:t>
            </a:r>
          </a:p>
          <a:p>
            <a:r>
              <a:rPr lang="en-US" dirty="0"/>
              <a:t>Some practical tasks</a:t>
            </a:r>
          </a:p>
          <a:p>
            <a:pPr lvl="1"/>
            <a:r>
              <a:rPr lang="en-US" dirty="0"/>
              <a:t>Providing feedback on the journal entries</a:t>
            </a:r>
          </a:p>
          <a:p>
            <a:pPr lvl="1"/>
            <a:r>
              <a:rPr lang="en-US" dirty="0"/>
              <a:t>Understanding the assessments</a:t>
            </a:r>
          </a:p>
          <a:p>
            <a:r>
              <a:rPr lang="en-US" dirty="0" err="1"/>
              <a:t>Kau’ionalani</a:t>
            </a:r>
            <a:r>
              <a:rPr lang="en-US" dirty="0"/>
              <a:t> Meade will join us around 10:00</a:t>
            </a:r>
          </a:p>
          <a:p>
            <a:pPr lvl="1"/>
            <a:endParaRPr lang="en-US" dirty="0"/>
          </a:p>
        </p:txBody>
      </p:sp>
    </p:spTree>
    <p:extLst>
      <p:ext uri="{BB962C8B-B14F-4D97-AF65-F5344CB8AC3E}">
        <p14:creationId xmlns:p14="http://schemas.microsoft.com/office/powerpoint/2010/main" val="4286306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5223D-2D5B-4747-93D5-290FA152D838}"/>
              </a:ext>
            </a:extLst>
          </p:cNvPr>
          <p:cNvSpPr>
            <a:spLocks noGrp="1"/>
          </p:cNvSpPr>
          <p:nvPr>
            <p:ph type="title"/>
          </p:nvPr>
        </p:nvSpPr>
        <p:spPr>
          <a:xfrm>
            <a:off x="1691680" y="1269479"/>
            <a:ext cx="6335712" cy="508000"/>
          </a:xfrm>
        </p:spPr>
        <p:txBody>
          <a:bodyPr/>
          <a:lstStyle/>
          <a:p>
            <a:r>
              <a:rPr lang="en-US" dirty="0"/>
              <a:t>True happiness comes from a life of meaning, of doing what is worth doing.</a:t>
            </a:r>
            <a:br>
              <a:rPr lang="en-US" dirty="0"/>
            </a:br>
            <a:r>
              <a:rPr lang="en-US" dirty="0"/>
              <a:t>			-</a:t>
            </a:r>
            <a:r>
              <a:rPr lang="en-US" sz="2400" dirty="0"/>
              <a:t>Aristotle</a:t>
            </a:r>
          </a:p>
        </p:txBody>
      </p:sp>
      <p:sp>
        <p:nvSpPr>
          <p:cNvPr id="3" name="Content Placeholder 2">
            <a:extLst>
              <a:ext uri="{FF2B5EF4-FFF2-40B4-BE49-F238E27FC236}">
                <a16:creationId xmlns:a16="http://schemas.microsoft.com/office/drawing/2014/main" id="{5461AE70-C659-4263-9915-BB0764C4A98D}"/>
              </a:ext>
            </a:extLst>
          </p:cNvPr>
          <p:cNvSpPr>
            <a:spLocks noGrp="1"/>
          </p:cNvSpPr>
          <p:nvPr>
            <p:ph idx="1"/>
          </p:nvPr>
        </p:nvSpPr>
        <p:spPr>
          <a:xfrm>
            <a:off x="2231901" y="2708920"/>
            <a:ext cx="4680198" cy="2879601"/>
          </a:xfrm>
        </p:spPr>
        <p:txBody>
          <a:bodyPr/>
          <a:lstStyle/>
          <a:p>
            <a:endParaRPr lang="en-US" dirty="0"/>
          </a:p>
        </p:txBody>
      </p:sp>
      <p:pic>
        <p:nvPicPr>
          <p:cNvPr id="1028" name="Picture 4" descr="Image result for picture of Aristotle">
            <a:extLst>
              <a:ext uri="{FF2B5EF4-FFF2-40B4-BE49-F238E27FC236}">
                <a16:creationId xmlns:a16="http://schemas.microsoft.com/office/drawing/2014/main" id="{0A9CA28F-1CAD-4A6C-9C30-725C9B821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047" y="3933055"/>
            <a:ext cx="1596177" cy="191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04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7AD7-CF7E-481A-8DAA-45619CEC0E5F}"/>
              </a:ext>
            </a:extLst>
          </p:cNvPr>
          <p:cNvSpPr>
            <a:spLocks noGrp="1"/>
          </p:cNvSpPr>
          <p:nvPr>
            <p:ph type="title"/>
          </p:nvPr>
        </p:nvSpPr>
        <p:spPr>
          <a:xfrm>
            <a:off x="1619250" y="620688"/>
            <a:ext cx="6335712" cy="508000"/>
          </a:xfrm>
        </p:spPr>
        <p:txBody>
          <a:bodyPr/>
          <a:lstStyle/>
          <a:p>
            <a:r>
              <a:rPr lang="en-US" dirty="0"/>
              <a:t>Martin Seligman</a:t>
            </a:r>
            <a:br>
              <a:rPr lang="en-US" dirty="0"/>
            </a:br>
            <a:r>
              <a:rPr lang="en-US" dirty="0"/>
              <a:t>Sonja Lyubomirsky</a:t>
            </a:r>
            <a:br>
              <a:rPr lang="en-US" dirty="0"/>
            </a:br>
            <a:endParaRPr lang="en-US" dirty="0"/>
          </a:p>
        </p:txBody>
      </p:sp>
      <p:sp>
        <p:nvSpPr>
          <p:cNvPr id="3" name="Content Placeholder 2">
            <a:extLst>
              <a:ext uri="{FF2B5EF4-FFF2-40B4-BE49-F238E27FC236}">
                <a16:creationId xmlns:a16="http://schemas.microsoft.com/office/drawing/2014/main" id="{121F216C-0070-41C3-B9BF-32A1023D63FD}"/>
              </a:ext>
            </a:extLst>
          </p:cNvPr>
          <p:cNvSpPr>
            <a:spLocks noGrp="1"/>
          </p:cNvSpPr>
          <p:nvPr>
            <p:ph idx="1"/>
          </p:nvPr>
        </p:nvSpPr>
        <p:spPr/>
        <p:txBody>
          <a:bodyPr/>
          <a:lstStyle/>
          <a:p>
            <a:pPr marL="0" indent="0">
              <a:buNone/>
            </a:pPr>
            <a:r>
              <a:rPr lang="en-US" dirty="0"/>
              <a:t>Positive psychologists who have done research on how to achieve happiness in your life. See the references on the handout.</a:t>
            </a:r>
          </a:p>
        </p:txBody>
      </p:sp>
      <p:pic>
        <p:nvPicPr>
          <p:cNvPr id="5" name="Picture 4">
            <a:extLst>
              <a:ext uri="{FF2B5EF4-FFF2-40B4-BE49-F238E27FC236}">
                <a16:creationId xmlns:a16="http://schemas.microsoft.com/office/drawing/2014/main" id="{BC9DDC5D-6FA4-49C4-9CC3-465BF6AB10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967709" y="3657025"/>
            <a:ext cx="3552396" cy="2664297"/>
          </a:xfrm>
          <a:prstGeom prst="rect">
            <a:avLst/>
          </a:prstGeom>
        </p:spPr>
      </p:pic>
      <p:pic>
        <p:nvPicPr>
          <p:cNvPr id="7" name="Picture 6">
            <a:extLst>
              <a:ext uri="{FF2B5EF4-FFF2-40B4-BE49-F238E27FC236}">
                <a16:creationId xmlns:a16="http://schemas.microsoft.com/office/drawing/2014/main" id="{BFF49127-A3B4-458C-B802-6CFD301B6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85134" y="3677642"/>
            <a:ext cx="3552399" cy="2664299"/>
          </a:xfrm>
          <a:prstGeom prst="rect">
            <a:avLst/>
          </a:prstGeom>
        </p:spPr>
      </p:pic>
    </p:spTree>
    <p:extLst>
      <p:ext uri="{BB962C8B-B14F-4D97-AF65-F5344CB8AC3E}">
        <p14:creationId xmlns:p14="http://schemas.microsoft.com/office/powerpoint/2010/main" val="2548004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FE2B-3622-467A-82F8-37985A026632}"/>
              </a:ext>
            </a:extLst>
          </p:cNvPr>
          <p:cNvSpPr>
            <a:spLocks noGrp="1"/>
          </p:cNvSpPr>
          <p:nvPr>
            <p:ph type="title"/>
          </p:nvPr>
        </p:nvSpPr>
        <p:spPr/>
        <p:txBody>
          <a:bodyPr/>
          <a:lstStyle/>
          <a:p>
            <a:r>
              <a:rPr lang="en-US" dirty="0"/>
              <a:t>Happiness or Hedonism?</a:t>
            </a:r>
          </a:p>
        </p:txBody>
      </p:sp>
      <p:sp>
        <p:nvSpPr>
          <p:cNvPr id="3" name="Content Placeholder 2">
            <a:extLst>
              <a:ext uri="{FF2B5EF4-FFF2-40B4-BE49-F238E27FC236}">
                <a16:creationId xmlns:a16="http://schemas.microsoft.com/office/drawing/2014/main" id="{33DDE17B-322B-4A8E-9CDE-19B1FAE8F32B}"/>
              </a:ext>
            </a:extLst>
          </p:cNvPr>
          <p:cNvSpPr>
            <a:spLocks noGrp="1"/>
          </p:cNvSpPr>
          <p:nvPr>
            <p:ph idx="1"/>
          </p:nvPr>
        </p:nvSpPr>
        <p:spPr/>
        <p:txBody>
          <a:bodyPr/>
          <a:lstStyle/>
          <a:p>
            <a:pPr marL="0" indent="0">
              <a:buNone/>
            </a:pPr>
            <a:r>
              <a:rPr lang="en-US" dirty="0">
                <a:solidFill>
                  <a:schemeClr val="accent2">
                    <a:lumMod val="60000"/>
                    <a:lumOff val="40000"/>
                  </a:schemeClr>
                </a:solidFill>
              </a:rPr>
              <a:t>Hedonist</a:t>
            </a:r>
          </a:p>
          <a:p>
            <a:pPr marL="0" indent="0">
              <a:buNone/>
            </a:pPr>
            <a:r>
              <a:rPr lang="en-US" dirty="0"/>
              <a:t>The hedonist wants as many good moments and as few bad moments as possible.</a:t>
            </a:r>
          </a:p>
          <a:p>
            <a:pPr marL="0" indent="0">
              <a:buNone/>
            </a:pPr>
            <a:endParaRPr lang="en-US" dirty="0"/>
          </a:p>
          <a:p>
            <a:pPr marL="0" indent="0">
              <a:buNone/>
            </a:pPr>
            <a:r>
              <a:rPr lang="en-US" dirty="0"/>
              <a:t>Why doesn’t it work?</a:t>
            </a:r>
          </a:p>
          <a:p>
            <a:pPr marL="0" indent="0">
              <a:buNone/>
            </a:pPr>
            <a:endParaRPr lang="en-US" dirty="0"/>
          </a:p>
          <a:p>
            <a:pPr marL="0" indent="0">
              <a:buNone/>
            </a:pPr>
            <a:r>
              <a:rPr lang="en-US" dirty="0">
                <a:solidFill>
                  <a:schemeClr val="accent2">
                    <a:lumMod val="60000"/>
                    <a:lumOff val="40000"/>
                  </a:schemeClr>
                </a:solidFill>
              </a:rPr>
              <a:t>Hedonistic Adaptation</a:t>
            </a:r>
          </a:p>
          <a:p>
            <a:pPr marL="0" indent="0">
              <a:buNone/>
            </a:pPr>
            <a:r>
              <a:rPr lang="en-US" dirty="0"/>
              <a:t>The more material possessions we have, the greater our expectations, and we no longer appreciate what we have. </a:t>
            </a:r>
          </a:p>
        </p:txBody>
      </p:sp>
    </p:spTree>
    <p:extLst>
      <p:ext uri="{BB962C8B-B14F-4D97-AF65-F5344CB8AC3E}">
        <p14:creationId xmlns:p14="http://schemas.microsoft.com/office/powerpoint/2010/main" val="3751962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D81F-11B3-4531-AABD-C7305A257686}"/>
              </a:ext>
            </a:extLst>
          </p:cNvPr>
          <p:cNvSpPr>
            <a:spLocks noGrp="1"/>
          </p:cNvSpPr>
          <p:nvPr>
            <p:ph type="title"/>
          </p:nvPr>
        </p:nvSpPr>
        <p:spPr/>
        <p:txBody>
          <a:bodyPr/>
          <a:lstStyle/>
          <a:p>
            <a:r>
              <a:rPr lang="en-US" dirty="0"/>
              <a:t>Research on happy people:</a:t>
            </a:r>
          </a:p>
        </p:txBody>
      </p:sp>
      <p:sp>
        <p:nvSpPr>
          <p:cNvPr id="3" name="Content Placeholder 2">
            <a:extLst>
              <a:ext uri="{FF2B5EF4-FFF2-40B4-BE49-F238E27FC236}">
                <a16:creationId xmlns:a16="http://schemas.microsoft.com/office/drawing/2014/main" id="{34429FD8-9C5D-4C8E-9886-C49E02A0840A}"/>
              </a:ext>
            </a:extLst>
          </p:cNvPr>
          <p:cNvSpPr>
            <a:spLocks noGrp="1"/>
          </p:cNvSpPr>
          <p:nvPr>
            <p:ph idx="1"/>
          </p:nvPr>
        </p:nvSpPr>
        <p:spPr/>
        <p:txBody>
          <a:bodyPr/>
          <a:lstStyle/>
          <a:p>
            <a:r>
              <a:rPr lang="en-US" sz="3200" dirty="0"/>
              <a:t>Live longer and have fewer disabilities.</a:t>
            </a:r>
          </a:p>
          <a:p>
            <a:r>
              <a:rPr lang="en-US" sz="3200" dirty="0"/>
              <a:t>Enjoy their jobs more.</a:t>
            </a:r>
          </a:p>
          <a:p>
            <a:r>
              <a:rPr lang="en-US" sz="3200" dirty="0"/>
              <a:t>Have rich and fulfilling social lives.</a:t>
            </a:r>
          </a:p>
          <a:p>
            <a:endParaRPr lang="en-US" dirty="0"/>
          </a:p>
          <a:p>
            <a:endParaRPr lang="en-US" dirty="0"/>
          </a:p>
        </p:txBody>
      </p:sp>
      <p:pic>
        <p:nvPicPr>
          <p:cNvPr id="5" name="Picture 4">
            <a:extLst>
              <a:ext uri="{FF2B5EF4-FFF2-40B4-BE49-F238E27FC236}">
                <a16:creationId xmlns:a16="http://schemas.microsoft.com/office/drawing/2014/main" id="{C7392972-9003-4582-AF47-FC1AF0A5F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615" y="3657534"/>
            <a:ext cx="4780632" cy="3190846"/>
          </a:xfrm>
          <a:prstGeom prst="rect">
            <a:avLst/>
          </a:prstGeom>
        </p:spPr>
      </p:pic>
    </p:spTree>
    <p:extLst>
      <p:ext uri="{BB962C8B-B14F-4D97-AF65-F5344CB8AC3E}">
        <p14:creationId xmlns:p14="http://schemas.microsoft.com/office/powerpoint/2010/main" val="3209241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9741-263D-4132-82D4-23C0FDDA733D}"/>
              </a:ext>
            </a:extLst>
          </p:cNvPr>
          <p:cNvSpPr>
            <a:spLocks noGrp="1"/>
          </p:cNvSpPr>
          <p:nvPr>
            <p:ph type="title"/>
          </p:nvPr>
        </p:nvSpPr>
        <p:spPr>
          <a:xfrm>
            <a:off x="1619483" y="548680"/>
            <a:ext cx="6335712" cy="508000"/>
          </a:xfrm>
        </p:spPr>
        <p:txBody>
          <a:bodyPr/>
          <a:lstStyle/>
          <a:p>
            <a:r>
              <a:rPr lang="en-US" dirty="0"/>
              <a:t>The last chapter has ideas on how to achieve happiness.</a:t>
            </a:r>
            <a:br>
              <a:rPr lang="en-US" dirty="0"/>
            </a:br>
            <a:endParaRPr lang="en-US" dirty="0"/>
          </a:p>
        </p:txBody>
      </p:sp>
      <p:sp>
        <p:nvSpPr>
          <p:cNvPr id="3" name="Content Placeholder 2">
            <a:extLst>
              <a:ext uri="{FF2B5EF4-FFF2-40B4-BE49-F238E27FC236}">
                <a16:creationId xmlns:a16="http://schemas.microsoft.com/office/drawing/2014/main" id="{8B254C94-E3F2-4C84-A900-FBBA796F6F46}"/>
              </a:ext>
            </a:extLst>
          </p:cNvPr>
          <p:cNvSpPr>
            <a:spLocks noGrp="1"/>
          </p:cNvSpPr>
          <p:nvPr>
            <p:ph idx="1"/>
          </p:nvPr>
        </p:nvSpPr>
        <p:spPr>
          <a:xfrm>
            <a:off x="2123728" y="1313384"/>
            <a:ext cx="5544294" cy="5544616"/>
          </a:xfrm>
        </p:spPr>
        <p:txBody>
          <a:bodyPr/>
          <a:lstStyle/>
          <a:p>
            <a:pPr marL="0" indent="0">
              <a:buNone/>
            </a:pPr>
            <a:r>
              <a:rPr lang="en-US" sz="2000" dirty="0"/>
              <a:t>Secrets to happiness: </a:t>
            </a:r>
          </a:p>
          <a:p>
            <a:r>
              <a:rPr lang="en-US" sz="2000" dirty="0"/>
              <a:t>The past does not determine your future. The future is open to possibilities.</a:t>
            </a:r>
          </a:p>
          <a:p>
            <a:r>
              <a:rPr lang="en-US" sz="2000" dirty="0"/>
              <a:t>Be grateful.</a:t>
            </a:r>
          </a:p>
          <a:p>
            <a:r>
              <a:rPr lang="en-US" sz="2000" dirty="0"/>
              <a:t>Forgive and forget.</a:t>
            </a:r>
          </a:p>
          <a:p>
            <a:r>
              <a:rPr lang="en-US" sz="2000" dirty="0"/>
              <a:t>Increase optimism and hope for the future.</a:t>
            </a:r>
          </a:p>
          <a:p>
            <a:r>
              <a:rPr lang="en-US" sz="2000" dirty="0"/>
              <a:t>Engage in activities that make you happy.</a:t>
            </a:r>
          </a:p>
          <a:p>
            <a:r>
              <a:rPr lang="en-US" sz="2000" dirty="0"/>
              <a:t>Take the time to savor the happy times.</a:t>
            </a:r>
          </a:p>
          <a:p>
            <a:r>
              <a:rPr lang="en-US" sz="2000" dirty="0"/>
              <a:t>Take the time to enjoy the present moment.</a:t>
            </a:r>
          </a:p>
          <a:p>
            <a:r>
              <a:rPr lang="en-US" sz="2000" dirty="0"/>
              <a:t>Build more flow into your life. Flow is the state of gratification we feel when totally absorbed in an activity that matches our strengths. </a:t>
            </a:r>
          </a:p>
        </p:txBody>
      </p:sp>
    </p:spTree>
    <p:extLst>
      <p:ext uri="{BB962C8B-B14F-4D97-AF65-F5344CB8AC3E}">
        <p14:creationId xmlns:p14="http://schemas.microsoft.com/office/powerpoint/2010/main" val="2633606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7BDD3-3129-49AA-8CD6-451B487734DA}"/>
              </a:ext>
            </a:extLst>
          </p:cNvPr>
          <p:cNvSpPr>
            <a:spLocks noGrp="1"/>
          </p:cNvSpPr>
          <p:nvPr>
            <p:ph type="title"/>
          </p:nvPr>
        </p:nvSpPr>
        <p:spPr/>
        <p:txBody>
          <a:bodyPr/>
          <a:lstStyle/>
          <a:p>
            <a:r>
              <a:rPr lang="en-US" dirty="0"/>
              <a:t>Optimism is a central theme. </a:t>
            </a:r>
          </a:p>
        </p:txBody>
      </p:sp>
      <p:sp>
        <p:nvSpPr>
          <p:cNvPr id="3" name="Content Placeholder 2">
            <a:extLst>
              <a:ext uri="{FF2B5EF4-FFF2-40B4-BE49-F238E27FC236}">
                <a16:creationId xmlns:a16="http://schemas.microsoft.com/office/drawing/2014/main" id="{4DB3D28E-4714-4B22-954C-53E88CEE1BB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9AC1649-D63E-46B2-BC76-77818FC95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531" y="1440566"/>
            <a:ext cx="5384800" cy="3594100"/>
          </a:xfrm>
          <a:prstGeom prst="rect">
            <a:avLst/>
          </a:prstGeom>
        </p:spPr>
      </p:pic>
    </p:spTree>
    <p:extLst>
      <p:ext uri="{BB962C8B-B14F-4D97-AF65-F5344CB8AC3E}">
        <p14:creationId xmlns:p14="http://schemas.microsoft.com/office/powerpoint/2010/main" val="3202523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2F5A-E78A-4C80-9B3C-3464E7D08118}"/>
              </a:ext>
            </a:extLst>
          </p:cNvPr>
          <p:cNvSpPr>
            <a:spLocks noGrp="1"/>
          </p:cNvSpPr>
          <p:nvPr>
            <p:ph type="title"/>
          </p:nvPr>
        </p:nvSpPr>
        <p:spPr/>
        <p:txBody>
          <a:bodyPr/>
          <a:lstStyle/>
          <a:p>
            <a:r>
              <a:rPr lang="en-US" sz="3200" dirty="0"/>
              <a:t>Cultivate optimism with mindset.</a:t>
            </a:r>
          </a:p>
        </p:txBody>
      </p:sp>
      <p:pic>
        <p:nvPicPr>
          <p:cNvPr id="5" name="Content Placeholder 4">
            <a:extLst>
              <a:ext uri="{FF2B5EF4-FFF2-40B4-BE49-F238E27FC236}">
                <a16:creationId xmlns:a16="http://schemas.microsoft.com/office/drawing/2014/main" id="{0CF1729B-6A84-4905-BDEA-73737F9BC748}"/>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rot="5400000">
            <a:off x="4616450" y="2166938"/>
            <a:ext cx="4527550" cy="3394075"/>
          </a:xfrm>
        </p:spPr>
      </p:pic>
    </p:spTree>
    <p:extLst>
      <p:ext uri="{BB962C8B-B14F-4D97-AF65-F5344CB8AC3E}">
        <p14:creationId xmlns:p14="http://schemas.microsoft.com/office/powerpoint/2010/main" val="1357106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DEE1-099B-496A-908F-EAA01A507381}"/>
              </a:ext>
            </a:extLst>
          </p:cNvPr>
          <p:cNvSpPr>
            <a:spLocks noGrp="1"/>
          </p:cNvSpPr>
          <p:nvPr>
            <p:ph type="title"/>
          </p:nvPr>
        </p:nvSpPr>
        <p:spPr/>
        <p:txBody>
          <a:bodyPr/>
          <a:lstStyle/>
          <a:p>
            <a:r>
              <a:rPr lang="en-US" dirty="0"/>
              <a:t>Positive Thinking and Mindset</a:t>
            </a:r>
          </a:p>
        </p:txBody>
      </p:sp>
      <p:sp>
        <p:nvSpPr>
          <p:cNvPr id="3" name="Text Placeholder 2">
            <a:extLst>
              <a:ext uri="{FF2B5EF4-FFF2-40B4-BE49-F238E27FC236}">
                <a16:creationId xmlns:a16="http://schemas.microsoft.com/office/drawing/2014/main" id="{28F9521B-49D6-4344-8224-94AA649BA45F}"/>
              </a:ext>
            </a:extLst>
          </p:cNvPr>
          <p:cNvSpPr>
            <a:spLocks noGrp="1"/>
          </p:cNvSpPr>
          <p:nvPr>
            <p:ph type="body" idx="1"/>
          </p:nvPr>
        </p:nvSpPr>
        <p:spPr/>
        <p:txBody>
          <a:bodyPr/>
          <a:lstStyle/>
          <a:p>
            <a:r>
              <a:rPr lang="en-US" dirty="0">
                <a:solidFill>
                  <a:srgbClr val="FF0000"/>
                </a:solidFill>
              </a:rPr>
              <a:t>Growth Mindset</a:t>
            </a:r>
          </a:p>
        </p:txBody>
      </p:sp>
      <p:sp>
        <p:nvSpPr>
          <p:cNvPr id="4" name="Content Placeholder 3">
            <a:extLst>
              <a:ext uri="{FF2B5EF4-FFF2-40B4-BE49-F238E27FC236}">
                <a16:creationId xmlns:a16="http://schemas.microsoft.com/office/drawing/2014/main" id="{D2312F90-4D09-4651-B97D-48AFF90E4AD1}"/>
              </a:ext>
            </a:extLst>
          </p:cNvPr>
          <p:cNvSpPr>
            <a:spLocks noGrp="1"/>
          </p:cNvSpPr>
          <p:nvPr>
            <p:ph sz="half" idx="2"/>
          </p:nvPr>
        </p:nvSpPr>
        <p:spPr/>
        <p:txBody>
          <a:bodyPr/>
          <a:lstStyle/>
          <a:p>
            <a:r>
              <a:rPr lang="en-US" sz="2000" dirty="0"/>
              <a:t>Intelligence is increased as you acquire new knowledge.</a:t>
            </a:r>
          </a:p>
          <a:p>
            <a:r>
              <a:rPr lang="en-US" sz="2000" dirty="0"/>
              <a:t>Through practice and effort, skills can be improved.</a:t>
            </a:r>
          </a:p>
          <a:p>
            <a:r>
              <a:rPr lang="en-US" sz="2000" dirty="0"/>
              <a:t>Failure is an opportunity to learn. </a:t>
            </a:r>
          </a:p>
          <a:p>
            <a:endParaRPr lang="en-US" dirty="0"/>
          </a:p>
        </p:txBody>
      </p:sp>
      <p:sp>
        <p:nvSpPr>
          <p:cNvPr id="5" name="Text Placeholder 4">
            <a:extLst>
              <a:ext uri="{FF2B5EF4-FFF2-40B4-BE49-F238E27FC236}">
                <a16:creationId xmlns:a16="http://schemas.microsoft.com/office/drawing/2014/main" id="{377EFA2A-CC11-4251-9DCE-CB61F11BBAA2}"/>
              </a:ext>
            </a:extLst>
          </p:cNvPr>
          <p:cNvSpPr>
            <a:spLocks noGrp="1"/>
          </p:cNvSpPr>
          <p:nvPr>
            <p:ph type="body" sz="quarter" idx="3"/>
          </p:nvPr>
        </p:nvSpPr>
        <p:spPr/>
        <p:txBody>
          <a:bodyPr/>
          <a:lstStyle/>
          <a:p>
            <a:r>
              <a:rPr lang="en-US" dirty="0">
                <a:solidFill>
                  <a:srgbClr val="FF0000"/>
                </a:solidFill>
              </a:rPr>
              <a:t>Fixed Mindset</a:t>
            </a:r>
          </a:p>
        </p:txBody>
      </p:sp>
      <p:sp>
        <p:nvSpPr>
          <p:cNvPr id="6" name="Content Placeholder 5">
            <a:extLst>
              <a:ext uri="{FF2B5EF4-FFF2-40B4-BE49-F238E27FC236}">
                <a16:creationId xmlns:a16="http://schemas.microsoft.com/office/drawing/2014/main" id="{2C457048-5DA6-433A-A37F-3396C85F4D9C}"/>
              </a:ext>
            </a:extLst>
          </p:cNvPr>
          <p:cNvSpPr>
            <a:spLocks noGrp="1"/>
          </p:cNvSpPr>
          <p:nvPr>
            <p:ph sz="quarter" idx="4"/>
          </p:nvPr>
        </p:nvSpPr>
        <p:spPr/>
        <p:txBody>
          <a:bodyPr/>
          <a:lstStyle/>
          <a:p>
            <a:r>
              <a:rPr lang="en-US" sz="2000" dirty="0"/>
              <a:t>Intelligence is fixed at birth.</a:t>
            </a:r>
            <a:br>
              <a:rPr lang="en-US" sz="2000" dirty="0"/>
            </a:br>
            <a:endParaRPr lang="en-US" sz="2000" dirty="0"/>
          </a:p>
          <a:p>
            <a:r>
              <a:rPr lang="en-US" sz="2000" dirty="0"/>
              <a:t>Increased effort does not lead to success.</a:t>
            </a:r>
          </a:p>
          <a:p>
            <a:r>
              <a:rPr lang="en-US" sz="2000" dirty="0"/>
              <a:t>Roadblocks are an excuse to be absent. </a:t>
            </a:r>
          </a:p>
          <a:p>
            <a:endParaRPr lang="en-US" sz="2000" dirty="0"/>
          </a:p>
        </p:txBody>
      </p:sp>
      <p:pic>
        <p:nvPicPr>
          <p:cNvPr id="8" name="Picture 7">
            <a:extLst>
              <a:ext uri="{FF2B5EF4-FFF2-40B4-BE49-F238E27FC236}">
                <a16:creationId xmlns:a16="http://schemas.microsoft.com/office/drawing/2014/main" id="{1B9C5095-90F7-4B4A-BF14-92FC068A0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4286802"/>
            <a:ext cx="3770058" cy="2516335"/>
          </a:xfrm>
          <a:prstGeom prst="rect">
            <a:avLst/>
          </a:prstGeom>
        </p:spPr>
      </p:pic>
    </p:spTree>
    <p:extLst>
      <p:ext uri="{BB962C8B-B14F-4D97-AF65-F5344CB8AC3E}">
        <p14:creationId xmlns:p14="http://schemas.microsoft.com/office/powerpoint/2010/main" val="3608743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4F7C6-877C-4E87-AE5E-0B169E2CBB4B}"/>
              </a:ext>
            </a:extLst>
          </p:cNvPr>
          <p:cNvSpPr>
            <a:spLocks noGrp="1"/>
          </p:cNvSpPr>
          <p:nvPr>
            <p:ph type="title"/>
          </p:nvPr>
        </p:nvSpPr>
        <p:spPr/>
        <p:txBody>
          <a:bodyPr/>
          <a:lstStyle/>
          <a:p>
            <a:r>
              <a:rPr lang="en-US" dirty="0"/>
              <a:t>What Went Well</a:t>
            </a:r>
            <a:br>
              <a:rPr lang="en-US" dirty="0"/>
            </a:br>
            <a:r>
              <a:rPr lang="en-US" dirty="0"/>
              <a:t>Exercise for Students</a:t>
            </a:r>
          </a:p>
        </p:txBody>
      </p:sp>
      <p:sp>
        <p:nvSpPr>
          <p:cNvPr id="3" name="Content Placeholder 2">
            <a:extLst>
              <a:ext uri="{FF2B5EF4-FFF2-40B4-BE49-F238E27FC236}">
                <a16:creationId xmlns:a16="http://schemas.microsoft.com/office/drawing/2014/main" id="{A58A7498-0E11-4686-9D3D-AA7F26FB1B37}"/>
              </a:ext>
            </a:extLst>
          </p:cNvPr>
          <p:cNvSpPr>
            <a:spLocks noGrp="1"/>
          </p:cNvSpPr>
          <p:nvPr>
            <p:ph idx="1"/>
          </p:nvPr>
        </p:nvSpPr>
        <p:spPr/>
        <p:txBody>
          <a:bodyPr/>
          <a:lstStyle/>
          <a:p>
            <a:pPr marL="0" indent="0">
              <a:buNone/>
            </a:pPr>
            <a:r>
              <a:rPr lang="en-US" sz="2400" dirty="0"/>
              <a:t>Have students write down daily 3 good things that happened to them.</a:t>
            </a:r>
          </a:p>
          <a:p>
            <a:pPr marL="0" indent="0">
              <a:buNone/>
            </a:pPr>
            <a:endParaRPr lang="en-US" sz="2400" dirty="0"/>
          </a:p>
          <a:p>
            <a:pPr marL="0" indent="0">
              <a:buNone/>
            </a:pPr>
            <a:r>
              <a:rPr lang="en-US" sz="2400" dirty="0"/>
              <a:t>Write about one of the following:</a:t>
            </a:r>
          </a:p>
          <a:p>
            <a:pPr marL="0" indent="0">
              <a:buNone/>
            </a:pPr>
            <a:endParaRPr lang="en-US" sz="2400" dirty="0"/>
          </a:p>
          <a:p>
            <a:pPr marL="0" indent="0">
              <a:buNone/>
            </a:pPr>
            <a:r>
              <a:rPr lang="en-US" sz="2400" dirty="0"/>
              <a:t>Why did this good thing happen?</a:t>
            </a:r>
          </a:p>
          <a:p>
            <a:pPr marL="0" indent="0">
              <a:buNone/>
            </a:pPr>
            <a:r>
              <a:rPr lang="en-US" sz="2400" dirty="0"/>
              <a:t>What does this mean to you?</a:t>
            </a:r>
          </a:p>
          <a:p>
            <a:pPr marL="0" indent="0">
              <a:buNone/>
            </a:pPr>
            <a:r>
              <a:rPr lang="en-US" sz="2400" dirty="0"/>
              <a:t>How can you have more of this good thing in the future?</a:t>
            </a:r>
          </a:p>
        </p:txBody>
      </p:sp>
    </p:spTree>
    <p:extLst>
      <p:ext uri="{BB962C8B-B14F-4D97-AF65-F5344CB8AC3E}">
        <p14:creationId xmlns:p14="http://schemas.microsoft.com/office/powerpoint/2010/main" val="4247573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5FA3-1AD6-4A30-9CE6-242D5AF7AF4E}"/>
              </a:ext>
            </a:extLst>
          </p:cNvPr>
          <p:cNvSpPr>
            <a:spLocks noGrp="1"/>
          </p:cNvSpPr>
          <p:nvPr>
            <p:ph type="title"/>
          </p:nvPr>
        </p:nvSpPr>
        <p:spPr/>
        <p:txBody>
          <a:bodyPr/>
          <a:lstStyle/>
          <a:p>
            <a:r>
              <a:rPr lang="en-US" dirty="0"/>
              <a:t>Grit is a powerful strategy for coping. </a:t>
            </a:r>
          </a:p>
        </p:txBody>
      </p:sp>
      <p:pic>
        <p:nvPicPr>
          <p:cNvPr id="5" name="Content Placeholder 4">
            <a:extLst>
              <a:ext uri="{FF2B5EF4-FFF2-40B4-BE49-F238E27FC236}">
                <a16:creationId xmlns:a16="http://schemas.microsoft.com/office/drawing/2014/main" id="{D746DEB1-6387-4869-8811-CAD41371CCF3}"/>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rot="5400000">
            <a:off x="4616450" y="2166938"/>
            <a:ext cx="4527550" cy="3394075"/>
          </a:xfrm>
        </p:spPr>
      </p:pic>
      <p:sp>
        <p:nvSpPr>
          <p:cNvPr id="6" name="TextBox 5">
            <a:extLst>
              <a:ext uri="{FF2B5EF4-FFF2-40B4-BE49-F238E27FC236}">
                <a16:creationId xmlns:a16="http://schemas.microsoft.com/office/drawing/2014/main" id="{B42DC248-7FD6-45E8-A4EA-724E6D0F8EC1}"/>
              </a:ext>
            </a:extLst>
          </p:cNvPr>
          <p:cNvSpPr txBox="1"/>
          <p:nvPr/>
        </p:nvSpPr>
        <p:spPr>
          <a:xfrm>
            <a:off x="2411760" y="6237312"/>
            <a:ext cx="5616624" cy="461665"/>
          </a:xfrm>
          <a:prstGeom prst="rect">
            <a:avLst/>
          </a:prstGeom>
          <a:noFill/>
        </p:spPr>
        <p:txBody>
          <a:bodyPr wrap="square" rtlCol="0">
            <a:spAutoFit/>
          </a:bodyPr>
          <a:lstStyle/>
          <a:p>
            <a:r>
              <a:rPr lang="en-US" sz="2400" dirty="0"/>
              <a:t>Grit = Passion and Perseverance</a:t>
            </a:r>
          </a:p>
        </p:txBody>
      </p:sp>
    </p:spTree>
    <p:extLst>
      <p:ext uri="{BB962C8B-B14F-4D97-AF65-F5344CB8AC3E}">
        <p14:creationId xmlns:p14="http://schemas.microsoft.com/office/powerpoint/2010/main" val="331302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1A1A-1423-4100-96F8-1E5545227268}"/>
              </a:ext>
            </a:extLst>
          </p:cNvPr>
          <p:cNvSpPr>
            <a:spLocks noGrp="1"/>
          </p:cNvSpPr>
          <p:nvPr>
            <p:ph type="title"/>
          </p:nvPr>
        </p:nvSpPr>
        <p:spPr/>
        <p:txBody>
          <a:bodyPr/>
          <a:lstStyle/>
          <a:p>
            <a:r>
              <a:rPr lang="en-US" dirty="0"/>
              <a:t>Chapters</a:t>
            </a:r>
          </a:p>
        </p:txBody>
      </p:sp>
      <p:sp>
        <p:nvSpPr>
          <p:cNvPr id="3" name="Content Placeholder 2">
            <a:extLst>
              <a:ext uri="{FF2B5EF4-FFF2-40B4-BE49-F238E27FC236}">
                <a16:creationId xmlns:a16="http://schemas.microsoft.com/office/drawing/2014/main" id="{11C7A553-1E8C-4EB1-848D-313BCA22EA50}"/>
              </a:ext>
            </a:extLst>
          </p:cNvPr>
          <p:cNvSpPr>
            <a:spLocks noGrp="1"/>
          </p:cNvSpPr>
          <p:nvPr>
            <p:ph idx="1"/>
          </p:nvPr>
        </p:nvSpPr>
        <p:spPr/>
        <p:txBody>
          <a:bodyPr/>
          <a:lstStyle/>
          <a:p>
            <a:pPr marL="514350" indent="-514350">
              <a:buAutoNum type="arabicPeriod"/>
            </a:pPr>
            <a:r>
              <a:rPr lang="en-US" dirty="0"/>
              <a:t>Cultural Identity and Success</a:t>
            </a:r>
          </a:p>
          <a:p>
            <a:pPr marL="514350" indent="-514350">
              <a:buAutoNum type="arabicPeriod"/>
            </a:pPr>
            <a:r>
              <a:rPr lang="en-US" dirty="0"/>
              <a:t>Understanding Motivation</a:t>
            </a:r>
          </a:p>
          <a:p>
            <a:pPr marL="514350" indent="-514350">
              <a:buAutoNum type="arabicPeriod"/>
            </a:pPr>
            <a:r>
              <a:rPr lang="en-US" dirty="0"/>
              <a:t>Choosing Your Major</a:t>
            </a:r>
          </a:p>
          <a:p>
            <a:pPr marL="514350" indent="-514350">
              <a:buAutoNum type="arabicPeriod"/>
            </a:pPr>
            <a:r>
              <a:rPr lang="en-US" dirty="0"/>
              <a:t>Managing Time and Money</a:t>
            </a:r>
          </a:p>
          <a:p>
            <a:pPr marL="514350" indent="-514350">
              <a:buAutoNum type="arabicPeriod"/>
            </a:pPr>
            <a:r>
              <a:rPr lang="en-US" dirty="0"/>
              <a:t>Using Brain Science to Improve Memory</a:t>
            </a:r>
          </a:p>
          <a:p>
            <a:pPr marL="514350" indent="-514350">
              <a:buAutoNum type="arabicPeriod"/>
            </a:pPr>
            <a:r>
              <a:rPr lang="en-US" dirty="0"/>
              <a:t>Using Brain Science to Improve Study Skills</a:t>
            </a:r>
          </a:p>
          <a:p>
            <a:pPr marL="514350" indent="-514350">
              <a:buAutoNum type="arabicPeriod"/>
            </a:pPr>
            <a:r>
              <a:rPr lang="en-US" dirty="0"/>
              <a:t>Taking Notes, Writing, and Speaking</a:t>
            </a:r>
          </a:p>
          <a:p>
            <a:pPr marL="514350" indent="-514350">
              <a:buAutoNum type="arabicPeriod"/>
            </a:pPr>
            <a:r>
              <a:rPr lang="en-US" dirty="0"/>
              <a:t>Test Taking</a:t>
            </a:r>
          </a:p>
          <a:p>
            <a:pPr marL="514350" indent="-514350">
              <a:buAutoNum type="arabicPeriod"/>
            </a:pPr>
            <a:r>
              <a:rPr lang="en-US" dirty="0"/>
              <a:t>Thinking Positively about the Future</a:t>
            </a:r>
          </a:p>
        </p:txBody>
      </p:sp>
    </p:spTree>
    <p:extLst>
      <p:ext uri="{BB962C8B-B14F-4D97-AF65-F5344CB8AC3E}">
        <p14:creationId xmlns:p14="http://schemas.microsoft.com/office/powerpoint/2010/main" val="283330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B6AA-D373-4225-8E0C-60B4F68ECE41}"/>
              </a:ext>
            </a:extLst>
          </p:cNvPr>
          <p:cNvSpPr>
            <a:spLocks noGrp="1"/>
          </p:cNvSpPr>
          <p:nvPr>
            <p:ph type="title"/>
          </p:nvPr>
        </p:nvSpPr>
        <p:spPr/>
        <p:txBody>
          <a:bodyPr/>
          <a:lstStyle/>
          <a:p>
            <a:r>
              <a:rPr lang="en-US" dirty="0"/>
              <a:t>Grit: Key Ideas</a:t>
            </a:r>
          </a:p>
        </p:txBody>
      </p:sp>
      <p:sp>
        <p:nvSpPr>
          <p:cNvPr id="3" name="Content Placeholder 2">
            <a:extLst>
              <a:ext uri="{FF2B5EF4-FFF2-40B4-BE49-F238E27FC236}">
                <a16:creationId xmlns:a16="http://schemas.microsoft.com/office/drawing/2014/main" id="{C5D4DB07-0159-42A5-BA96-614C690AFF11}"/>
              </a:ext>
            </a:extLst>
          </p:cNvPr>
          <p:cNvSpPr>
            <a:spLocks noGrp="1"/>
          </p:cNvSpPr>
          <p:nvPr>
            <p:ph idx="1"/>
          </p:nvPr>
        </p:nvSpPr>
        <p:spPr>
          <a:xfrm>
            <a:off x="1835696" y="1772816"/>
            <a:ext cx="6335712" cy="3887713"/>
          </a:xfrm>
        </p:spPr>
        <p:txBody>
          <a:bodyPr/>
          <a:lstStyle/>
          <a:p>
            <a:endParaRPr lang="en-US" dirty="0"/>
          </a:p>
          <a:p>
            <a:r>
              <a:rPr lang="en-US" sz="2000" dirty="0"/>
              <a:t>Those who are gritty keep going after challenges or failure. </a:t>
            </a:r>
          </a:p>
          <a:p>
            <a:r>
              <a:rPr lang="en-US" sz="2000" dirty="0">
                <a:solidFill>
                  <a:srgbClr val="FF0000"/>
                </a:solidFill>
              </a:rPr>
              <a:t>Grit is simply a “never give up” attitude</a:t>
            </a:r>
            <a:r>
              <a:rPr lang="en-US" sz="2000" dirty="0"/>
              <a:t>.</a:t>
            </a:r>
          </a:p>
          <a:p>
            <a:r>
              <a:rPr lang="en-US" sz="2000" dirty="0"/>
              <a:t>What we accomplish may depend more on our </a:t>
            </a:r>
            <a:r>
              <a:rPr lang="en-US" sz="2000" dirty="0">
                <a:solidFill>
                  <a:srgbClr val="FF0000"/>
                </a:solidFill>
              </a:rPr>
              <a:t>passion and perseverance </a:t>
            </a:r>
            <a:r>
              <a:rPr lang="en-US" sz="2000" dirty="0"/>
              <a:t>than our innate talent.</a:t>
            </a:r>
          </a:p>
          <a:p>
            <a:r>
              <a:rPr lang="en-US" sz="2000" dirty="0"/>
              <a:t>Talent is how quickly your skills improve when you invest effort. </a:t>
            </a:r>
          </a:p>
          <a:p>
            <a:r>
              <a:rPr lang="en-US" sz="2000" dirty="0"/>
              <a:t>Without effort, your talent is nothing more than your unmet potential. </a:t>
            </a:r>
          </a:p>
          <a:p>
            <a:r>
              <a:rPr lang="en-US" sz="2000" dirty="0">
                <a:solidFill>
                  <a:srgbClr val="FF0000"/>
                </a:solidFill>
              </a:rPr>
              <a:t>Effortful training </a:t>
            </a:r>
            <a:r>
              <a:rPr lang="en-US" sz="2000" dirty="0"/>
              <a:t>is more important than natural talent. It takes 10,000 hours to become an expert. </a:t>
            </a:r>
          </a:p>
          <a:p>
            <a:r>
              <a:rPr lang="en-US" sz="2000" dirty="0"/>
              <a:t>Those with a growth mindset are grittier. </a:t>
            </a:r>
          </a:p>
        </p:txBody>
      </p:sp>
      <p:pic>
        <p:nvPicPr>
          <p:cNvPr id="4" name="Picture 3">
            <a:extLst>
              <a:ext uri="{FF2B5EF4-FFF2-40B4-BE49-F238E27FC236}">
                <a16:creationId xmlns:a16="http://schemas.microsoft.com/office/drawing/2014/main" id="{70AB6591-C3F0-4CA6-98FA-C56032274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545" y="0"/>
            <a:ext cx="3151455" cy="2133408"/>
          </a:xfrm>
          <a:prstGeom prst="rect">
            <a:avLst/>
          </a:prstGeom>
        </p:spPr>
      </p:pic>
    </p:spTree>
    <p:extLst>
      <p:ext uri="{BB962C8B-B14F-4D97-AF65-F5344CB8AC3E}">
        <p14:creationId xmlns:p14="http://schemas.microsoft.com/office/powerpoint/2010/main" val="755173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BAF4-15EC-4CCD-9A50-0F12ECB2C427}"/>
              </a:ext>
            </a:extLst>
          </p:cNvPr>
          <p:cNvSpPr>
            <a:spLocks noGrp="1"/>
          </p:cNvSpPr>
          <p:nvPr>
            <p:ph type="title"/>
          </p:nvPr>
        </p:nvSpPr>
        <p:spPr>
          <a:xfrm>
            <a:off x="1620838" y="333375"/>
            <a:ext cx="6335712" cy="508000"/>
          </a:xfrm>
        </p:spPr>
        <p:txBody>
          <a:bodyPr wrap="square" anchor="ctr">
            <a:normAutofit/>
          </a:bodyPr>
          <a:lstStyle/>
          <a:p>
            <a:pPr>
              <a:lnSpc>
                <a:spcPct val="90000"/>
              </a:lnSpc>
            </a:pPr>
            <a:r>
              <a:rPr lang="en-US" sz="3000"/>
              <a:t>Increase Flow Activities</a:t>
            </a:r>
          </a:p>
        </p:txBody>
      </p:sp>
      <p:sp>
        <p:nvSpPr>
          <p:cNvPr id="3" name="Content Placeholder 2">
            <a:extLst>
              <a:ext uri="{FF2B5EF4-FFF2-40B4-BE49-F238E27FC236}">
                <a16:creationId xmlns:a16="http://schemas.microsoft.com/office/drawing/2014/main" id="{2E144CCC-3295-4617-84E5-1C1D2F35524E}"/>
              </a:ext>
            </a:extLst>
          </p:cNvPr>
          <p:cNvSpPr>
            <a:spLocks noGrp="1"/>
          </p:cNvSpPr>
          <p:nvPr>
            <p:ph sz="half" idx="1"/>
          </p:nvPr>
        </p:nvSpPr>
        <p:spPr>
          <a:xfrm>
            <a:off x="1619250" y="1268413"/>
            <a:ext cx="3524250" cy="5256212"/>
          </a:xfrm>
        </p:spPr>
        <p:txBody>
          <a:bodyPr wrap="square" anchor="t">
            <a:normAutofit/>
          </a:bodyPr>
          <a:lstStyle/>
          <a:p>
            <a:pPr>
              <a:lnSpc>
                <a:spcPct val="90000"/>
              </a:lnSpc>
            </a:pPr>
            <a:r>
              <a:rPr lang="en-US" sz="2400"/>
              <a:t>Flow is the state of intense absorption and involvement with the present moment.</a:t>
            </a:r>
          </a:p>
          <a:p>
            <a:pPr>
              <a:lnSpc>
                <a:spcPct val="90000"/>
              </a:lnSpc>
            </a:pPr>
            <a:r>
              <a:rPr lang="en-US" sz="2400"/>
              <a:t>Flow is one of the characteristics of the happy life.</a:t>
            </a:r>
          </a:p>
          <a:p>
            <a:pPr>
              <a:lnSpc>
                <a:spcPct val="90000"/>
              </a:lnSpc>
            </a:pPr>
            <a:r>
              <a:rPr lang="en-US" sz="2400"/>
              <a:t>The key to creating flow is to establish a balance between skills and challenges. </a:t>
            </a:r>
          </a:p>
          <a:p>
            <a:pPr>
              <a:lnSpc>
                <a:spcPct val="90000"/>
              </a:lnSpc>
            </a:pPr>
            <a:r>
              <a:rPr lang="en-US" sz="2400"/>
              <a:t>To maintain flow, we must test ourselves in challenging situations. </a:t>
            </a:r>
          </a:p>
        </p:txBody>
      </p:sp>
      <p:pic>
        <p:nvPicPr>
          <p:cNvPr id="6" name="Picture 5" descr="A group of people posing for a photo&#10;&#10;Description automatically generated with medium confidence">
            <a:extLst>
              <a:ext uri="{FF2B5EF4-FFF2-40B4-BE49-F238E27FC236}">
                <a16:creationId xmlns:a16="http://schemas.microsoft.com/office/drawing/2014/main" id="{F6F760E6-533C-458E-B8CC-5BE2EC58B9D6}"/>
              </a:ext>
            </a:extLst>
          </p:cNvPr>
          <p:cNvPicPr>
            <a:picLocks noChangeAspect="1"/>
          </p:cNvPicPr>
          <p:nvPr/>
        </p:nvPicPr>
        <p:blipFill rotWithShape="1">
          <a:blip r:embed="rId2">
            <a:extLst>
              <a:ext uri="{28A0092B-C50C-407E-A947-70E740481C1C}">
                <a14:useLocalDpi xmlns:a14="http://schemas.microsoft.com/office/drawing/2010/main" val="0"/>
              </a:ext>
            </a:extLst>
          </a:blip>
          <a:srcRect l="34367" r="20878" b="-1"/>
          <a:stretch/>
        </p:blipFill>
        <p:spPr>
          <a:xfrm>
            <a:off x="5295900" y="1268413"/>
            <a:ext cx="3524250" cy="5256212"/>
          </a:xfrm>
          <a:prstGeom prst="rect">
            <a:avLst/>
          </a:prstGeom>
          <a:noFill/>
        </p:spPr>
      </p:pic>
    </p:spTree>
    <p:extLst>
      <p:ext uri="{BB962C8B-B14F-4D97-AF65-F5344CB8AC3E}">
        <p14:creationId xmlns:p14="http://schemas.microsoft.com/office/powerpoint/2010/main" val="756609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EB84-FD91-4501-B7A5-31A2A3FE8DE4}"/>
              </a:ext>
            </a:extLst>
          </p:cNvPr>
          <p:cNvSpPr>
            <a:spLocks noGrp="1"/>
          </p:cNvSpPr>
          <p:nvPr>
            <p:ph type="title"/>
          </p:nvPr>
        </p:nvSpPr>
        <p:spPr/>
        <p:txBody>
          <a:bodyPr/>
          <a:lstStyle/>
          <a:p>
            <a:r>
              <a:rPr lang="en-US" dirty="0"/>
              <a:t>Flow and grit are related.</a:t>
            </a:r>
          </a:p>
        </p:txBody>
      </p:sp>
      <p:sp>
        <p:nvSpPr>
          <p:cNvPr id="3" name="Content Placeholder 2">
            <a:extLst>
              <a:ext uri="{FF2B5EF4-FFF2-40B4-BE49-F238E27FC236}">
                <a16:creationId xmlns:a16="http://schemas.microsoft.com/office/drawing/2014/main" id="{7AEA5CDF-04BE-4921-9001-EED83622ABDC}"/>
              </a:ext>
            </a:extLst>
          </p:cNvPr>
          <p:cNvSpPr>
            <a:spLocks noGrp="1"/>
          </p:cNvSpPr>
          <p:nvPr>
            <p:ph idx="1"/>
          </p:nvPr>
        </p:nvSpPr>
        <p:spPr/>
        <p:txBody>
          <a:bodyPr/>
          <a:lstStyle/>
          <a:p>
            <a:pPr marL="0" indent="0">
              <a:buNone/>
            </a:pPr>
            <a:r>
              <a:rPr lang="en-US" dirty="0"/>
              <a:t>To increase grit (passion and perseverance):</a:t>
            </a:r>
          </a:p>
          <a:p>
            <a:pPr marL="457200" indent="-457200">
              <a:buAutoNum type="arabicPeriod"/>
            </a:pPr>
            <a:r>
              <a:rPr lang="en-US" dirty="0"/>
              <a:t>Begin with interest</a:t>
            </a:r>
          </a:p>
          <a:p>
            <a:pPr marL="457200" indent="-457200">
              <a:buAutoNum type="arabicPeriod"/>
            </a:pPr>
            <a:r>
              <a:rPr lang="en-US" dirty="0"/>
              <a:t>Next comes practice. Practice increases interest. </a:t>
            </a:r>
          </a:p>
          <a:p>
            <a:pPr marL="457200" indent="-457200">
              <a:buAutoNum type="arabicPeriod"/>
            </a:pPr>
            <a:r>
              <a:rPr lang="en-US" dirty="0"/>
              <a:t>Then comes purpose. We become passionate when we are convinced that our work matters and has meaning.</a:t>
            </a:r>
          </a:p>
          <a:p>
            <a:pPr marL="457200" indent="-457200">
              <a:buAutoNum type="arabicPeriod"/>
            </a:pPr>
            <a:r>
              <a:rPr lang="en-US" dirty="0"/>
              <a:t>Finally comes hope for a better future. </a:t>
            </a:r>
          </a:p>
        </p:txBody>
      </p:sp>
      <p:pic>
        <p:nvPicPr>
          <p:cNvPr id="5" name="Picture 4">
            <a:extLst>
              <a:ext uri="{FF2B5EF4-FFF2-40B4-BE49-F238E27FC236}">
                <a16:creationId xmlns:a16="http://schemas.microsoft.com/office/drawing/2014/main" id="{1533DA51-5625-4733-B09A-8BBDF88B2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180220"/>
            <a:ext cx="2332464" cy="1749348"/>
          </a:xfrm>
          <a:prstGeom prst="rect">
            <a:avLst/>
          </a:prstGeom>
        </p:spPr>
      </p:pic>
    </p:spTree>
    <p:extLst>
      <p:ext uri="{BB962C8B-B14F-4D97-AF65-F5344CB8AC3E}">
        <p14:creationId xmlns:p14="http://schemas.microsoft.com/office/powerpoint/2010/main" val="590198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D35C-2184-4398-AE98-42623FA6C414}"/>
              </a:ext>
            </a:extLst>
          </p:cNvPr>
          <p:cNvSpPr>
            <a:spLocks noGrp="1"/>
          </p:cNvSpPr>
          <p:nvPr>
            <p:ph type="title"/>
          </p:nvPr>
        </p:nvSpPr>
        <p:spPr>
          <a:xfrm>
            <a:off x="2123728" y="260648"/>
            <a:ext cx="4176464" cy="1143000"/>
          </a:xfrm>
        </p:spPr>
        <p:txBody>
          <a:bodyPr wrap="square" anchor="ctr">
            <a:normAutofit/>
          </a:bodyPr>
          <a:lstStyle/>
          <a:p>
            <a:r>
              <a:rPr lang="en-US" dirty="0"/>
              <a:t>Commit to Your Goals</a:t>
            </a:r>
          </a:p>
        </p:txBody>
      </p:sp>
      <p:pic>
        <p:nvPicPr>
          <p:cNvPr id="5" name="Picture 4">
            <a:extLst>
              <a:ext uri="{FF2B5EF4-FFF2-40B4-BE49-F238E27FC236}">
                <a16:creationId xmlns:a16="http://schemas.microsoft.com/office/drawing/2014/main" id="{A1AE1A0B-62B6-4817-B7D0-C6FB8C1263AA}"/>
              </a:ext>
            </a:extLst>
          </p:cNvPr>
          <p:cNvPicPr>
            <a:picLocks noChangeAspect="1"/>
          </p:cNvPicPr>
          <p:nvPr/>
        </p:nvPicPr>
        <p:blipFill rotWithShape="1">
          <a:blip r:embed="rId2">
            <a:extLst>
              <a:ext uri="{28A0092B-C50C-407E-A947-70E740481C1C}">
                <a14:useLocalDpi xmlns:a14="http://schemas.microsoft.com/office/drawing/2010/main" val="0"/>
              </a:ext>
            </a:extLst>
          </a:blip>
          <a:srcRect l="24716" r="7033" b="1"/>
          <a:stretch/>
        </p:blipFill>
        <p:spPr>
          <a:xfrm>
            <a:off x="251520" y="2174875"/>
            <a:ext cx="4245868" cy="3951288"/>
          </a:xfrm>
          <a:prstGeom prst="rect">
            <a:avLst/>
          </a:prstGeom>
          <a:noFill/>
        </p:spPr>
      </p:pic>
      <p:sp>
        <p:nvSpPr>
          <p:cNvPr id="3" name="Content Placeholder 2">
            <a:extLst>
              <a:ext uri="{FF2B5EF4-FFF2-40B4-BE49-F238E27FC236}">
                <a16:creationId xmlns:a16="http://schemas.microsoft.com/office/drawing/2014/main" id="{11AF3565-E82F-47DD-9A95-7305A0088C94}"/>
              </a:ext>
            </a:extLst>
          </p:cNvPr>
          <p:cNvSpPr>
            <a:spLocks noGrp="1"/>
          </p:cNvSpPr>
          <p:nvPr>
            <p:ph sz="quarter" idx="4"/>
          </p:nvPr>
        </p:nvSpPr>
        <p:spPr>
          <a:xfrm>
            <a:off x="4645025" y="1403648"/>
            <a:ext cx="4041775" cy="4722515"/>
          </a:xfrm>
        </p:spPr>
        <p:txBody>
          <a:bodyPr wrap="square" anchor="t">
            <a:normAutofit/>
          </a:bodyPr>
          <a:lstStyle/>
          <a:p>
            <a:pPr marL="0" indent="0">
              <a:lnSpc>
                <a:spcPct val="90000"/>
              </a:lnSpc>
              <a:buNone/>
            </a:pPr>
            <a:r>
              <a:rPr lang="en-US" sz="2000" dirty="0"/>
              <a:t>“An aim in life is the only fortune worth finding.” </a:t>
            </a:r>
            <a:br>
              <a:rPr lang="en-US" sz="2000" dirty="0"/>
            </a:br>
            <a:r>
              <a:rPr lang="en-US" sz="2000" dirty="0"/>
              <a:t>-Robert Louis Stevenson</a:t>
            </a:r>
          </a:p>
          <a:p>
            <a:pPr marL="0" indent="0">
              <a:lnSpc>
                <a:spcPct val="90000"/>
              </a:lnSpc>
              <a:buNone/>
            </a:pPr>
            <a:r>
              <a:rPr lang="en-US" sz="2000" dirty="0"/>
              <a:t>“Find a happy person and you will find a project.” </a:t>
            </a:r>
            <a:br>
              <a:rPr lang="en-US" sz="2000" dirty="0"/>
            </a:br>
            <a:r>
              <a:rPr lang="en-US" sz="2000" dirty="0"/>
              <a:t>-Sonja Lyubomirsky</a:t>
            </a:r>
          </a:p>
          <a:p>
            <a:pPr marL="0" indent="0">
              <a:lnSpc>
                <a:spcPct val="90000"/>
              </a:lnSpc>
              <a:buNone/>
            </a:pPr>
            <a:endParaRPr lang="en-US" sz="2000" dirty="0"/>
          </a:p>
          <a:p>
            <a:pPr marL="0" indent="0">
              <a:lnSpc>
                <a:spcPct val="90000"/>
              </a:lnSpc>
              <a:buNone/>
            </a:pPr>
            <a:r>
              <a:rPr lang="en-US" sz="2000" dirty="0"/>
              <a:t>Working toward a goal is as important to well-being as it’s attainment. </a:t>
            </a:r>
          </a:p>
          <a:p>
            <a:pPr marL="0" indent="0">
              <a:lnSpc>
                <a:spcPct val="90000"/>
              </a:lnSpc>
              <a:buNone/>
            </a:pPr>
            <a:r>
              <a:rPr lang="en-US" sz="2000" dirty="0"/>
              <a:t>Goals provide structure and meaning to our lives.</a:t>
            </a:r>
          </a:p>
          <a:p>
            <a:pPr marL="0" indent="0">
              <a:lnSpc>
                <a:spcPct val="90000"/>
              </a:lnSpc>
              <a:buNone/>
            </a:pPr>
            <a:r>
              <a:rPr lang="en-US" sz="2000" dirty="0"/>
              <a:t>Goals help us to master our time. </a:t>
            </a:r>
          </a:p>
          <a:p>
            <a:pPr marL="0" indent="0">
              <a:lnSpc>
                <a:spcPct val="90000"/>
              </a:lnSpc>
              <a:buNone/>
            </a:pPr>
            <a:r>
              <a:rPr lang="en-US" sz="2000" dirty="0"/>
              <a:t>Accomplish goals with grit.</a:t>
            </a:r>
          </a:p>
        </p:txBody>
      </p:sp>
    </p:spTree>
    <p:extLst>
      <p:ext uri="{BB962C8B-B14F-4D97-AF65-F5344CB8AC3E}">
        <p14:creationId xmlns:p14="http://schemas.microsoft.com/office/powerpoint/2010/main" val="2742764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A761D-E3E6-4A2E-BF5A-2FA73F5AB4E6}"/>
              </a:ext>
            </a:extLst>
          </p:cNvPr>
          <p:cNvSpPr>
            <a:spLocks noGrp="1"/>
          </p:cNvSpPr>
          <p:nvPr>
            <p:ph type="title"/>
          </p:nvPr>
        </p:nvSpPr>
        <p:spPr/>
        <p:txBody>
          <a:bodyPr/>
          <a:lstStyle/>
          <a:p>
            <a:r>
              <a:rPr lang="en-US" dirty="0"/>
              <a:t>Take Care of Your Body</a:t>
            </a:r>
          </a:p>
        </p:txBody>
      </p:sp>
      <p:sp>
        <p:nvSpPr>
          <p:cNvPr id="3" name="Content Placeholder 2">
            <a:extLst>
              <a:ext uri="{FF2B5EF4-FFF2-40B4-BE49-F238E27FC236}">
                <a16:creationId xmlns:a16="http://schemas.microsoft.com/office/drawing/2014/main" id="{AC37A523-DEFF-4CFD-8C4A-CD9B0C97A0DB}"/>
              </a:ext>
            </a:extLst>
          </p:cNvPr>
          <p:cNvSpPr>
            <a:spLocks noGrp="1"/>
          </p:cNvSpPr>
          <p:nvPr>
            <p:ph idx="1"/>
          </p:nvPr>
        </p:nvSpPr>
        <p:spPr/>
        <p:txBody>
          <a:bodyPr/>
          <a:lstStyle/>
          <a:p>
            <a:r>
              <a:rPr lang="en-US" dirty="0"/>
              <a:t>Exercise increases self-esteem.</a:t>
            </a:r>
          </a:p>
          <a:p>
            <a:r>
              <a:rPr lang="en-US" dirty="0"/>
              <a:t>It provides opportunities for flow.</a:t>
            </a:r>
          </a:p>
          <a:p>
            <a:r>
              <a:rPr lang="en-US" dirty="0"/>
              <a:t>Learn the basics of good nutrition</a:t>
            </a:r>
          </a:p>
        </p:txBody>
      </p:sp>
      <p:pic>
        <p:nvPicPr>
          <p:cNvPr id="5" name="Picture 4">
            <a:extLst>
              <a:ext uri="{FF2B5EF4-FFF2-40B4-BE49-F238E27FC236}">
                <a16:creationId xmlns:a16="http://schemas.microsoft.com/office/drawing/2014/main" id="{EB561315-707C-4EB7-91D3-E219EC774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19" y="3083029"/>
            <a:ext cx="3437497" cy="3759437"/>
          </a:xfrm>
          <a:prstGeom prst="rect">
            <a:avLst/>
          </a:prstGeom>
        </p:spPr>
      </p:pic>
    </p:spTree>
    <p:extLst>
      <p:ext uri="{BB962C8B-B14F-4D97-AF65-F5344CB8AC3E}">
        <p14:creationId xmlns:p14="http://schemas.microsoft.com/office/powerpoint/2010/main" val="750116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61CE-3C12-4C8C-A318-AFA43440B069}"/>
              </a:ext>
            </a:extLst>
          </p:cNvPr>
          <p:cNvSpPr>
            <a:spLocks noGrp="1"/>
          </p:cNvSpPr>
          <p:nvPr>
            <p:ph type="title"/>
          </p:nvPr>
        </p:nvSpPr>
        <p:spPr/>
        <p:txBody>
          <a:bodyPr/>
          <a:lstStyle/>
          <a:p>
            <a:r>
              <a:rPr lang="en-US" dirty="0"/>
              <a:t>Intention Statements</a:t>
            </a:r>
          </a:p>
        </p:txBody>
      </p:sp>
      <p:sp>
        <p:nvSpPr>
          <p:cNvPr id="3" name="Content Placeholder 2">
            <a:extLst>
              <a:ext uri="{FF2B5EF4-FFF2-40B4-BE49-F238E27FC236}">
                <a16:creationId xmlns:a16="http://schemas.microsoft.com/office/drawing/2014/main" id="{34C552F6-6A1B-4502-BFDD-C384BB4EEB5D}"/>
              </a:ext>
            </a:extLst>
          </p:cNvPr>
          <p:cNvSpPr>
            <a:spLocks noGrp="1"/>
          </p:cNvSpPr>
          <p:nvPr>
            <p:ph idx="1"/>
          </p:nvPr>
        </p:nvSpPr>
        <p:spPr/>
        <p:txBody>
          <a:bodyPr/>
          <a:lstStyle/>
          <a:p>
            <a:pPr marL="0" indent="0">
              <a:buNone/>
            </a:pPr>
            <a:r>
              <a:rPr lang="en-US" dirty="0"/>
              <a:t>Make a list of at least five things you can do to improve your happiness.  </a:t>
            </a:r>
          </a:p>
          <a:p>
            <a:pPr marL="0" indent="0">
              <a:buNone/>
            </a:pPr>
            <a:endParaRPr lang="en-US" dirty="0"/>
          </a:p>
          <a:p>
            <a:pPr marL="0" indent="0">
              <a:buNone/>
            </a:pPr>
            <a:r>
              <a:rPr lang="en-US" dirty="0"/>
              <a:t>Make a list of at least five ways you can help your students to improve their happiness. Review the above lists. </a:t>
            </a:r>
          </a:p>
        </p:txBody>
      </p:sp>
      <p:pic>
        <p:nvPicPr>
          <p:cNvPr id="4" name="Picture 3">
            <a:extLst>
              <a:ext uri="{FF2B5EF4-FFF2-40B4-BE49-F238E27FC236}">
                <a16:creationId xmlns:a16="http://schemas.microsoft.com/office/drawing/2014/main" id="{218C50DC-3C0B-46C6-86C0-04B0ECD5E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4653136"/>
            <a:ext cx="3194843" cy="2043814"/>
          </a:xfrm>
          <a:prstGeom prst="rect">
            <a:avLst/>
          </a:prstGeom>
        </p:spPr>
      </p:pic>
    </p:spTree>
    <p:extLst>
      <p:ext uri="{BB962C8B-B14F-4D97-AF65-F5344CB8AC3E}">
        <p14:creationId xmlns:p14="http://schemas.microsoft.com/office/powerpoint/2010/main" val="359025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30C65-9C2D-4796-BEA2-CE119B60A2AC}"/>
              </a:ext>
            </a:extLst>
          </p:cNvPr>
          <p:cNvSpPr>
            <a:spLocks noGrp="1"/>
          </p:cNvSpPr>
          <p:nvPr>
            <p:ph type="title"/>
          </p:nvPr>
        </p:nvSpPr>
        <p:spPr/>
        <p:txBody>
          <a:bodyPr/>
          <a:lstStyle/>
          <a:p>
            <a:r>
              <a:rPr lang="en-US" dirty="0"/>
              <a:t>Tips for Success</a:t>
            </a:r>
          </a:p>
        </p:txBody>
      </p:sp>
      <p:sp>
        <p:nvSpPr>
          <p:cNvPr id="3" name="Content Placeholder 2">
            <a:extLst>
              <a:ext uri="{FF2B5EF4-FFF2-40B4-BE49-F238E27FC236}">
                <a16:creationId xmlns:a16="http://schemas.microsoft.com/office/drawing/2014/main" id="{A3700246-A80D-4B8E-8158-961EB78B1FD5}"/>
              </a:ext>
            </a:extLst>
          </p:cNvPr>
          <p:cNvSpPr>
            <a:spLocks noGrp="1"/>
          </p:cNvSpPr>
          <p:nvPr>
            <p:ph idx="1"/>
          </p:nvPr>
        </p:nvSpPr>
        <p:spPr/>
        <p:txBody>
          <a:bodyPr/>
          <a:lstStyle/>
          <a:p>
            <a:r>
              <a:rPr lang="en-US" dirty="0"/>
              <a:t>Celebrate your culture and values.</a:t>
            </a:r>
          </a:p>
          <a:p>
            <a:r>
              <a:rPr lang="en-US" dirty="0"/>
              <a:t>Your </a:t>
            </a:r>
            <a:r>
              <a:rPr lang="en-US" dirty="0" err="1"/>
              <a:t>ohana</a:t>
            </a:r>
            <a:r>
              <a:rPr lang="en-US" dirty="0"/>
              <a:t> is the source of strength, support, identity, and confidence.</a:t>
            </a:r>
          </a:p>
          <a:p>
            <a:r>
              <a:rPr lang="en-US" dirty="0"/>
              <a:t>Be open to learn about other cultures.</a:t>
            </a:r>
          </a:p>
          <a:p>
            <a:r>
              <a:rPr lang="en-US" dirty="0"/>
              <a:t>Appreciate different perspectives.</a:t>
            </a:r>
          </a:p>
          <a:p>
            <a:r>
              <a:rPr lang="en-US" dirty="0"/>
              <a:t>Learn to network with other people.</a:t>
            </a:r>
          </a:p>
          <a:p>
            <a:r>
              <a:rPr lang="en-US" dirty="0"/>
              <a:t>Be an advocate for </a:t>
            </a:r>
            <a:r>
              <a:rPr lang="en-US" dirty="0" err="1"/>
              <a:t>Malama</a:t>
            </a:r>
            <a:r>
              <a:rPr lang="en-US" dirty="0"/>
              <a:t>, protecting and caring for the earth, to improve the lives and futures of all earth’s inhabitants.</a:t>
            </a:r>
          </a:p>
        </p:txBody>
      </p:sp>
    </p:spTree>
    <p:extLst>
      <p:ext uri="{BB962C8B-B14F-4D97-AF65-F5344CB8AC3E}">
        <p14:creationId xmlns:p14="http://schemas.microsoft.com/office/powerpoint/2010/main" val="131630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80F4-2355-4D06-B07D-AC0F2258DE72}"/>
              </a:ext>
            </a:extLst>
          </p:cNvPr>
          <p:cNvSpPr>
            <a:spLocks noGrp="1"/>
          </p:cNvSpPr>
          <p:nvPr>
            <p:ph type="title"/>
          </p:nvPr>
        </p:nvSpPr>
        <p:spPr/>
        <p:txBody>
          <a:bodyPr/>
          <a:lstStyle/>
          <a:p>
            <a:r>
              <a:rPr lang="en-US" dirty="0"/>
              <a:t>Applying Positive Psychology</a:t>
            </a:r>
          </a:p>
        </p:txBody>
      </p:sp>
      <p:sp>
        <p:nvSpPr>
          <p:cNvPr id="3" name="Content Placeholder 2">
            <a:extLst>
              <a:ext uri="{FF2B5EF4-FFF2-40B4-BE49-F238E27FC236}">
                <a16:creationId xmlns:a16="http://schemas.microsoft.com/office/drawing/2014/main" id="{BA8CE3F0-1177-4F06-9222-8AC87FE11E8C}"/>
              </a:ext>
            </a:extLst>
          </p:cNvPr>
          <p:cNvSpPr>
            <a:spLocks noGrp="1"/>
          </p:cNvSpPr>
          <p:nvPr>
            <p:ph idx="1"/>
          </p:nvPr>
        </p:nvSpPr>
        <p:spPr/>
        <p:txBody>
          <a:bodyPr/>
          <a:lstStyle/>
          <a:p>
            <a:r>
              <a:rPr lang="en-US" dirty="0"/>
              <a:t>Grading the journal entries.</a:t>
            </a:r>
          </a:p>
          <a:p>
            <a:r>
              <a:rPr lang="en-US" dirty="0"/>
              <a:t>Understanding the career assessments. </a:t>
            </a:r>
          </a:p>
        </p:txBody>
      </p:sp>
    </p:spTree>
    <p:extLst>
      <p:ext uri="{BB962C8B-B14F-4D97-AF65-F5344CB8AC3E}">
        <p14:creationId xmlns:p14="http://schemas.microsoft.com/office/powerpoint/2010/main" val="169493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45C2-EDAA-4823-BD68-A947D78A228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CBC96B7-FB41-48D0-B31A-BDA83AA6CCB1}"/>
              </a:ext>
            </a:extLst>
          </p:cNvPr>
          <p:cNvSpPr>
            <a:spLocks noGrp="1"/>
          </p:cNvSpPr>
          <p:nvPr>
            <p:ph idx="1"/>
          </p:nvPr>
        </p:nvSpPr>
        <p:spPr/>
        <p:txBody>
          <a:bodyPr/>
          <a:lstStyle/>
          <a:p>
            <a:pPr marL="0" indent="0">
              <a:buNone/>
            </a:pPr>
            <a:r>
              <a:rPr lang="en-US" dirty="0">
                <a:solidFill>
                  <a:schemeClr val="tx1">
                    <a:lumMod val="50000"/>
                  </a:schemeClr>
                </a:solidFill>
                <a:hlinkClick r:id="rId2">
                  <a:extLst>
                    <a:ext uri="{A12FA001-AC4F-418D-AE19-62706E023703}">
                      <ahyp:hlinkClr xmlns:ahyp="http://schemas.microsoft.com/office/drawing/2018/hyperlinkcolor" val="tx"/>
                    </a:ext>
                  </a:extLst>
                </a:hlinkClick>
              </a:rPr>
              <a:t>www.collegesuccess1.com</a:t>
            </a:r>
            <a:r>
              <a:rPr lang="en-US" dirty="0">
                <a:solidFill>
                  <a:schemeClr val="tx1">
                    <a:lumMod val="50000"/>
                  </a:schemeClr>
                </a:solidFill>
              </a:rPr>
              <a:t> </a:t>
            </a:r>
          </a:p>
          <a:p>
            <a:endParaRPr lang="en-US" dirty="0">
              <a:solidFill>
                <a:schemeClr val="tx1">
                  <a:lumMod val="50000"/>
                </a:schemeClr>
              </a:solidFill>
            </a:endParaRPr>
          </a:p>
          <a:p>
            <a:pPr marL="0" indent="0">
              <a:buNone/>
            </a:pPr>
            <a:r>
              <a:rPr lang="en-US" dirty="0"/>
              <a:t>Training Notes</a:t>
            </a:r>
          </a:p>
          <a:p>
            <a:pPr marL="0" indent="0">
              <a:buNone/>
            </a:pPr>
            <a:endParaRPr lang="en-US" dirty="0"/>
          </a:p>
          <a:p>
            <a:pPr marL="0" indent="0">
              <a:buNone/>
            </a:pPr>
            <a:r>
              <a:rPr lang="en-US" dirty="0"/>
              <a:t>Instructor Manual</a:t>
            </a:r>
          </a:p>
          <a:p>
            <a:r>
              <a:rPr lang="en-US" dirty="0"/>
              <a:t>Exercises</a:t>
            </a:r>
          </a:p>
          <a:p>
            <a:r>
              <a:rPr lang="en-US" dirty="0"/>
              <a:t>Handouts</a:t>
            </a:r>
          </a:p>
          <a:p>
            <a:pPr marL="0" indent="0">
              <a:buNone/>
            </a:pPr>
            <a:r>
              <a:rPr lang="en-US" dirty="0"/>
              <a:t>PowerPoint</a:t>
            </a:r>
          </a:p>
          <a:p>
            <a:pPr marL="0" indent="0">
              <a:buNone/>
            </a:pPr>
            <a:r>
              <a:rPr lang="en-US" dirty="0"/>
              <a:t>Video Suggestions </a:t>
            </a:r>
          </a:p>
          <a:p>
            <a:pPr marL="0" indent="0">
              <a:buNone/>
            </a:pPr>
            <a:endParaRPr lang="en-US" dirty="0"/>
          </a:p>
        </p:txBody>
      </p:sp>
    </p:spTree>
    <p:extLst>
      <p:ext uri="{BB962C8B-B14F-4D97-AF65-F5344CB8AC3E}">
        <p14:creationId xmlns:p14="http://schemas.microsoft.com/office/powerpoint/2010/main" val="23726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A5A783-4FF1-4875-A9EA-5F429DDE53C9}"/>
              </a:ext>
            </a:extLst>
          </p:cNvPr>
          <p:cNvSpPr>
            <a:spLocks noGrp="1"/>
          </p:cNvSpPr>
          <p:nvPr>
            <p:ph type="title"/>
          </p:nvPr>
        </p:nvSpPr>
        <p:spPr>
          <a:xfrm>
            <a:off x="5292080" y="404664"/>
            <a:ext cx="3672408" cy="2736304"/>
          </a:xfrm>
        </p:spPr>
        <p:txBody>
          <a:bodyPr/>
          <a:lstStyle/>
          <a:p>
            <a:pPr algn="ctr"/>
            <a:r>
              <a:rPr lang="en-US" dirty="0"/>
              <a:t>Cultural Content</a:t>
            </a:r>
            <a:br>
              <a:rPr lang="en-US" dirty="0"/>
            </a:br>
            <a:r>
              <a:rPr lang="en-US" dirty="0"/>
              <a:t>for</a:t>
            </a:r>
            <a:br>
              <a:rPr lang="en-US" dirty="0"/>
            </a:br>
            <a:r>
              <a:rPr lang="en-US" dirty="0"/>
              <a:t>Hawai’i </a:t>
            </a:r>
            <a:br>
              <a:rPr lang="en-US" dirty="0"/>
            </a:br>
            <a:r>
              <a:rPr lang="en-US" dirty="0"/>
              <a:t>and the </a:t>
            </a:r>
            <a:br>
              <a:rPr lang="en-US" dirty="0"/>
            </a:br>
            <a:r>
              <a:rPr lang="en-US" dirty="0"/>
              <a:t>Pacific Islands</a:t>
            </a:r>
          </a:p>
        </p:txBody>
      </p:sp>
      <p:sp>
        <p:nvSpPr>
          <p:cNvPr id="9" name="TextBox 8">
            <a:extLst>
              <a:ext uri="{FF2B5EF4-FFF2-40B4-BE49-F238E27FC236}">
                <a16:creationId xmlns:a16="http://schemas.microsoft.com/office/drawing/2014/main" id="{C75521EE-D7D2-449C-BD0A-63539DDE4BA0}"/>
              </a:ext>
            </a:extLst>
          </p:cNvPr>
          <p:cNvSpPr txBox="1"/>
          <p:nvPr/>
        </p:nvSpPr>
        <p:spPr>
          <a:xfrm>
            <a:off x="5724128" y="3645024"/>
            <a:ext cx="3240360" cy="2308324"/>
          </a:xfrm>
          <a:prstGeom prst="rect">
            <a:avLst/>
          </a:prstGeom>
          <a:noFill/>
        </p:spPr>
        <p:txBody>
          <a:bodyPr wrap="square" rtlCol="0">
            <a:spAutoFit/>
          </a:bodyPr>
          <a:lstStyle/>
          <a:p>
            <a:r>
              <a:rPr lang="en-US" dirty="0"/>
              <a:t>While the text is designed for Native students, all student who live in Hawai’i and the Pacific Islands can benefit from increasing knowledge and appreciation of the culture of the people where they live. </a:t>
            </a:r>
          </a:p>
        </p:txBody>
      </p:sp>
      <p:pic>
        <p:nvPicPr>
          <p:cNvPr id="3" name="Picture 2" descr="Photo of the cover of Hawai'i and Pacific Islands College and Career Success">
            <a:extLst>
              <a:ext uri="{FF2B5EF4-FFF2-40B4-BE49-F238E27FC236}">
                <a16:creationId xmlns:a16="http://schemas.microsoft.com/office/drawing/2014/main" id="{5B2AE8CA-C093-4389-9235-0F2793AE78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03" y="0"/>
            <a:ext cx="5194345" cy="6858000"/>
          </a:xfrm>
          <a:prstGeom prst="rect">
            <a:avLst/>
          </a:prstGeom>
        </p:spPr>
      </p:pic>
    </p:spTree>
    <p:extLst>
      <p:ext uri="{BB962C8B-B14F-4D97-AF65-F5344CB8AC3E}">
        <p14:creationId xmlns:p14="http://schemas.microsoft.com/office/powerpoint/2010/main" val="12629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6EB28-EC1C-4F1E-AD8D-0AD3A2ED11BF}"/>
              </a:ext>
            </a:extLst>
          </p:cNvPr>
          <p:cNvSpPr>
            <a:spLocks noGrp="1"/>
          </p:cNvSpPr>
          <p:nvPr>
            <p:ph type="title"/>
          </p:nvPr>
        </p:nvSpPr>
        <p:spPr/>
        <p:txBody>
          <a:bodyPr/>
          <a:lstStyle/>
          <a:p>
            <a:r>
              <a:rPr lang="en-US" dirty="0"/>
              <a:t>Taking Pride in Your Culture</a:t>
            </a:r>
          </a:p>
        </p:txBody>
      </p:sp>
      <p:sp>
        <p:nvSpPr>
          <p:cNvPr id="3" name="Content Placeholder 2">
            <a:extLst>
              <a:ext uri="{FF2B5EF4-FFF2-40B4-BE49-F238E27FC236}">
                <a16:creationId xmlns:a16="http://schemas.microsoft.com/office/drawing/2014/main" id="{8B94E371-8BCA-4180-AA38-69D54C7CE1FC}"/>
              </a:ext>
            </a:extLst>
          </p:cNvPr>
          <p:cNvSpPr>
            <a:spLocks noGrp="1"/>
          </p:cNvSpPr>
          <p:nvPr>
            <p:ph idx="1"/>
          </p:nvPr>
        </p:nvSpPr>
        <p:spPr/>
        <p:txBody>
          <a:bodyPr/>
          <a:lstStyle/>
          <a:p>
            <a:pPr marL="0" indent="0">
              <a:buNone/>
            </a:pPr>
            <a:r>
              <a:rPr lang="en-US" dirty="0"/>
              <a:t>This textbook is based on the premise that students are more successful if they take pride in themselves and their culture.</a:t>
            </a:r>
          </a:p>
          <a:p>
            <a:pPr marL="0" indent="0">
              <a:buNone/>
            </a:pPr>
            <a:endParaRPr lang="en-US" dirty="0"/>
          </a:p>
          <a:p>
            <a:pPr marL="0" indent="0">
              <a:buNone/>
            </a:pPr>
            <a:r>
              <a:rPr lang="en-US" dirty="0"/>
              <a:t>Having pride in yourself is the foundation for good self-esteem and the foundation for good mental health and success in life.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904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977E-2026-48B2-B180-2D2F248CA284}"/>
              </a:ext>
            </a:extLst>
          </p:cNvPr>
          <p:cNvSpPr>
            <a:spLocks noGrp="1"/>
          </p:cNvSpPr>
          <p:nvPr>
            <p:ph type="title"/>
          </p:nvPr>
        </p:nvSpPr>
        <p:spPr/>
        <p:txBody>
          <a:bodyPr/>
          <a:lstStyle/>
          <a:p>
            <a:r>
              <a:rPr lang="en-US" dirty="0"/>
              <a:t>Success in Education </a:t>
            </a:r>
          </a:p>
        </p:txBody>
      </p:sp>
      <p:sp>
        <p:nvSpPr>
          <p:cNvPr id="3" name="Content Placeholder 2">
            <a:extLst>
              <a:ext uri="{FF2B5EF4-FFF2-40B4-BE49-F238E27FC236}">
                <a16:creationId xmlns:a16="http://schemas.microsoft.com/office/drawing/2014/main" id="{BB8738B7-8C5E-4F8B-ACBB-C2D27D7C2029}"/>
              </a:ext>
            </a:extLst>
          </p:cNvPr>
          <p:cNvSpPr>
            <a:spLocks noGrp="1"/>
          </p:cNvSpPr>
          <p:nvPr>
            <p:ph idx="1"/>
          </p:nvPr>
        </p:nvSpPr>
        <p:spPr/>
        <p:txBody>
          <a:bodyPr/>
          <a:lstStyle/>
          <a:p>
            <a:pPr marL="0" indent="0">
              <a:buNone/>
            </a:pPr>
            <a:r>
              <a:rPr lang="en-US" dirty="0">
                <a:solidFill>
                  <a:schemeClr val="accent6">
                    <a:lumMod val="75000"/>
                  </a:schemeClr>
                </a:solidFill>
              </a:rPr>
              <a:t>Taking pride in your culture is important because it serves as a foundation for learning.</a:t>
            </a:r>
            <a:r>
              <a:rPr lang="en-US" dirty="0"/>
              <a:t> </a:t>
            </a:r>
          </a:p>
          <a:p>
            <a:pPr marL="0" indent="0">
              <a:buNone/>
            </a:pPr>
            <a:r>
              <a:rPr lang="en-US" dirty="0"/>
              <a:t>You are more likely to be successful if you approach learning with an understanding of your self which includes a sense of belonging to your family and an understanding and appreciation of your culture. </a:t>
            </a:r>
          </a:p>
        </p:txBody>
      </p:sp>
    </p:spTree>
    <p:extLst>
      <p:ext uri="{BB962C8B-B14F-4D97-AF65-F5344CB8AC3E}">
        <p14:creationId xmlns:p14="http://schemas.microsoft.com/office/powerpoint/2010/main" val="34687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4264-00A7-4777-98B5-627D50F7E014}"/>
              </a:ext>
            </a:extLst>
          </p:cNvPr>
          <p:cNvSpPr>
            <a:spLocks noGrp="1"/>
          </p:cNvSpPr>
          <p:nvPr>
            <p:ph type="title"/>
          </p:nvPr>
        </p:nvSpPr>
        <p:spPr/>
        <p:txBody>
          <a:bodyPr/>
          <a:lstStyle/>
          <a:p>
            <a:r>
              <a:rPr lang="en-US" dirty="0"/>
              <a:t>Hawaiian Values</a:t>
            </a:r>
          </a:p>
        </p:txBody>
      </p:sp>
      <p:sp>
        <p:nvSpPr>
          <p:cNvPr id="3" name="Content Placeholder 2">
            <a:extLst>
              <a:ext uri="{FF2B5EF4-FFF2-40B4-BE49-F238E27FC236}">
                <a16:creationId xmlns:a16="http://schemas.microsoft.com/office/drawing/2014/main" id="{64995A6C-AC34-4D99-941D-8A5B821CADD0}"/>
              </a:ext>
            </a:extLst>
          </p:cNvPr>
          <p:cNvSpPr>
            <a:spLocks noGrp="1"/>
          </p:cNvSpPr>
          <p:nvPr>
            <p:ph idx="1"/>
          </p:nvPr>
        </p:nvSpPr>
        <p:spPr/>
        <p:txBody>
          <a:bodyPr/>
          <a:lstStyle/>
          <a:p>
            <a:r>
              <a:rPr lang="en-US" dirty="0"/>
              <a:t>Values are passed down throughout the generations.</a:t>
            </a:r>
          </a:p>
          <a:p>
            <a:r>
              <a:rPr lang="en-US" dirty="0"/>
              <a:t>Aloha is the root of all other values that lead to success in life.</a:t>
            </a:r>
          </a:p>
          <a:p>
            <a:r>
              <a:rPr lang="en-US" dirty="0"/>
              <a:t>Aloha can be used to be successful in college and careers.</a:t>
            </a:r>
          </a:p>
        </p:txBody>
      </p:sp>
      <p:pic>
        <p:nvPicPr>
          <p:cNvPr id="1028" name="Picture 4" descr="Image result for image for aloha">
            <a:extLst>
              <a:ext uri="{FF2B5EF4-FFF2-40B4-BE49-F238E27FC236}">
                <a16:creationId xmlns:a16="http://schemas.microsoft.com/office/drawing/2014/main" id="{D6B66BAE-746C-4F92-9C88-4F100CC570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9724" y="4077072"/>
            <a:ext cx="4139952" cy="206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92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851A7-1A8B-4561-B034-79BEC325603F}"/>
              </a:ext>
            </a:extLst>
          </p:cNvPr>
          <p:cNvSpPr>
            <a:spLocks noGrp="1"/>
          </p:cNvSpPr>
          <p:nvPr>
            <p:ph type="title" idx="4294967295"/>
          </p:nvPr>
        </p:nvSpPr>
        <p:spPr bwMode="auto">
          <a:xfrm>
            <a:off x="1943100" y="1579563"/>
            <a:ext cx="7200900" cy="525621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To have aloha is to know how to treat others with love and to show respect. It begins with loving yourself and spreading this love to others.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Hawaiians have aloha for the: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Land: ‘</a:t>
            </a:r>
            <a:r>
              <a:rPr kumimoji="0" lang="en-US" sz="2800" b="0" i="0" u="none" strike="noStrike" kern="0" cap="none" spc="0" normalizeH="0" baseline="0" noProof="0" dirty="0" err="1">
                <a:ln>
                  <a:noFill/>
                </a:ln>
                <a:solidFill>
                  <a:schemeClr val="tx1"/>
                </a:solidFill>
                <a:effectLst/>
                <a:uLnTx/>
                <a:uFillTx/>
                <a:latin typeface="+mn-lt"/>
                <a:ea typeface="+mn-ea"/>
                <a:cs typeface="+mn-cs"/>
              </a:rPr>
              <a:t>aina</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Family: ‘</a:t>
            </a:r>
            <a:r>
              <a:rPr kumimoji="0" lang="en-US" sz="2800" b="0" i="0" u="none" strike="noStrike" kern="0" cap="none" spc="0" normalizeH="0" baseline="0" noProof="0" dirty="0" err="1">
                <a:ln>
                  <a:noFill/>
                </a:ln>
                <a:solidFill>
                  <a:schemeClr val="tx1"/>
                </a:solidFill>
                <a:effectLst/>
                <a:uLnTx/>
                <a:uFillTx/>
                <a:latin typeface="+mn-lt"/>
                <a:ea typeface="+mn-ea"/>
                <a:cs typeface="+mn-cs"/>
              </a:rPr>
              <a:t>ohana</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People: kanaka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Culture: </a:t>
            </a:r>
            <a:r>
              <a:rPr kumimoji="0" lang="en-US" sz="2800" b="0" i="0" u="none" strike="noStrike" kern="0" cap="none" spc="0" normalizeH="0" baseline="0" noProof="0" dirty="0" err="1">
                <a:ln>
                  <a:noFill/>
                </a:ln>
                <a:solidFill>
                  <a:schemeClr val="tx1"/>
                </a:solidFill>
                <a:effectLst/>
                <a:uLnTx/>
                <a:uFillTx/>
                <a:latin typeface="+mn-lt"/>
                <a:ea typeface="+mn-ea"/>
                <a:cs typeface="+mn-cs"/>
              </a:rPr>
              <a:t>mo’omeheu</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pic>
        <p:nvPicPr>
          <p:cNvPr id="2050" name="Picture 2" descr="Image result for image for aloha">
            <a:extLst>
              <a:ext uri="{FF2B5EF4-FFF2-40B4-BE49-F238E27FC236}">
                <a16:creationId xmlns:a16="http://schemas.microsoft.com/office/drawing/2014/main" id="{59FEBA3A-8875-4061-AC80-4F7D57514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27705"/>
            <a:ext cx="3511561" cy="15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700086"/>
      </p:ext>
    </p:extLst>
  </p:cSld>
  <p:clrMapOvr>
    <a:masterClrMapping/>
  </p:clrMapOvr>
</p:sld>
</file>

<file path=ppt/theme/theme1.xml><?xml version="1.0" encoding="utf-8"?>
<a:theme xmlns:a="http://schemas.openxmlformats.org/drawingml/2006/main" name="template">
  <a:themeElements>
    <a:clrScheme name="template 9">
      <a:dk1>
        <a:srgbClr val="4D4D4D"/>
      </a:dk1>
      <a:lt1>
        <a:srgbClr val="FFFFFF"/>
      </a:lt1>
      <a:dk2>
        <a:srgbClr val="4D4D4D"/>
      </a:dk2>
      <a:lt2>
        <a:srgbClr val="042688"/>
      </a:lt2>
      <a:accent1>
        <a:srgbClr val="09ABE5"/>
      </a:accent1>
      <a:accent2>
        <a:srgbClr val="25B728"/>
      </a:accent2>
      <a:accent3>
        <a:srgbClr val="FFFFFF"/>
      </a:accent3>
      <a:accent4>
        <a:srgbClr val="404040"/>
      </a:accent4>
      <a:accent5>
        <a:srgbClr val="AAD2F0"/>
      </a:accent5>
      <a:accent6>
        <a:srgbClr val="20A623"/>
      </a:accent6>
      <a:hlink>
        <a:srgbClr val="C2A360"/>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3399"/>
        </a:lt2>
        <a:accent1>
          <a:srgbClr val="6699FF"/>
        </a:accent1>
        <a:accent2>
          <a:srgbClr val="3399FF"/>
        </a:accent2>
        <a:accent3>
          <a:srgbClr val="FFFFFF"/>
        </a:accent3>
        <a:accent4>
          <a:srgbClr val="404040"/>
        </a:accent4>
        <a:accent5>
          <a:srgbClr val="B8CAFF"/>
        </a:accent5>
        <a:accent6>
          <a:srgbClr val="2D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6699FF"/>
        </a:accent1>
        <a:accent2>
          <a:srgbClr val="3399FF"/>
        </a:accent2>
        <a:accent3>
          <a:srgbClr val="FFFFFF"/>
        </a:accent3>
        <a:accent4>
          <a:srgbClr val="404040"/>
        </a:accent4>
        <a:accent5>
          <a:srgbClr val="B8CAFF"/>
        </a:accent5>
        <a:accent6>
          <a:srgbClr val="2D8AE7"/>
        </a:accent6>
        <a:hlink>
          <a:srgbClr val="3333CC"/>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12D8D"/>
        </a:lt2>
        <a:accent1>
          <a:srgbClr val="4160A8"/>
        </a:accent1>
        <a:accent2>
          <a:srgbClr val="2C3DBA"/>
        </a:accent2>
        <a:accent3>
          <a:srgbClr val="FFFFFF"/>
        </a:accent3>
        <a:accent4>
          <a:srgbClr val="404040"/>
        </a:accent4>
        <a:accent5>
          <a:srgbClr val="B0B6D1"/>
        </a:accent5>
        <a:accent6>
          <a:srgbClr val="2736A8"/>
        </a:accent6>
        <a:hlink>
          <a:srgbClr val="5979B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54793"/>
        </a:lt2>
        <a:accent1>
          <a:srgbClr val="41659A"/>
        </a:accent1>
        <a:accent2>
          <a:srgbClr val="668ABE"/>
        </a:accent2>
        <a:accent3>
          <a:srgbClr val="FFFFFF"/>
        </a:accent3>
        <a:accent4>
          <a:srgbClr val="404040"/>
        </a:accent4>
        <a:accent5>
          <a:srgbClr val="B0B8CA"/>
        </a:accent5>
        <a:accent6>
          <a:srgbClr val="5C7DAC"/>
        </a:accent6>
        <a:hlink>
          <a:srgbClr val="5979BF"/>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385E80"/>
        </a:lt2>
        <a:accent1>
          <a:srgbClr val="406C9C"/>
        </a:accent1>
        <a:accent2>
          <a:srgbClr val="6796BD"/>
        </a:accent2>
        <a:accent3>
          <a:srgbClr val="FFFFFF"/>
        </a:accent3>
        <a:accent4>
          <a:srgbClr val="404040"/>
        </a:accent4>
        <a:accent5>
          <a:srgbClr val="AFBACB"/>
        </a:accent5>
        <a:accent6>
          <a:srgbClr val="5D87AB"/>
        </a:accent6>
        <a:hlink>
          <a:srgbClr val="6484B4"/>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1A499C"/>
        </a:lt2>
        <a:accent1>
          <a:srgbClr val="4083CA"/>
        </a:accent1>
        <a:accent2>
          <a:srgbClr val="6796BD"/>
        </a:accent2>
        <a:accent3>
          <a:srgbClr val="FFFFFF"/>
        </a:accent3>
        <a:accent4>
          <a:srgbClr val="404040"/>
        </a:accent4>
        <a:accent5>
          <a:srgbClr val="AFC1E1"/>
        </a:accent5>
        <a:accent6>
          <a:srgbClr val="5D87AB"/>
        </a:accent6>
        <a:hlink>
          <a:srgbClr val="4B96D0"/>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1A499C"/>
        </a:lt2>
        <a:accent1>
          <a:srgbClr val="4083CA"/>
        </a:accent1>
        <a:accent2>
          <a:srgbClr val="E6C13A"/>
        </a:accent2>
        <a:accent3>
          <a:srgbClr val="FFFFFF"/>
        </a:accent3>
        <a:accent4>
          <a:srgbClr val="404040"/>
        </a:accent4>
        <a:accent5>
          <a:srgbClr val="AFC1E1"/>
        </a:accent5>
        <a:accent6>
          <a:srgbClr val="D0AF34"/>
        </a:accent6>
        <a:hlink>
          <a:srgbClr val="4B96D0"/>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042688"/>
        </a:lt2>
        <a:accent1>
          <a:srgbClr val="09ABE5"/>
        </a:accent1>
        <a:accent2>
          <a:srgbClr val="25B728"/>
        </a:accent2>
        <a:accent3>
          <a:srgbClr val="FFFFFF"/>
        </a:accent3>
        <a:accent4>
          <a:srgbClr val="404040"/>
        </a:accent4>
        <a:accent5>
          <a:srgbClr val="AAD2F0"/>
        </a:accent5>
        <a:accent6>
          <a:srgbClr val="20A623"/>
        </a:accent6>
        <a:hlink>
          <a:srgbClr val="C2A36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1555</TotalTime>
  <Words>1324</Words>
  <Application>Microsoft Office PowerPoint</Application>
  <PresentationFormat>On-screen Show (4:3)</PresentationFormat>
  <Paragraphs>167</Paragraphs>
  <Slides>37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Futura LT Book</vt:lpstr>
      <vt:lpstr>Tahoma</vt:lpstr>
      <vt:lpstr>Wingdings</vt:lpstr>
      <vt:lpstr>template</vt:lpstr>
      <vt:lpstr>Custom Design</vt:lpstr>
      <vt:lpstr>Hawaii and Pacific Islands College and Career Success</vt:lpstr>
      <vt:lpstr>Agenda</vt:lpstr>
      <vt:lpstr>Chapters</vt:lpstr>
      <vt:lpstr>Resources</vt:lpstr>
      <vt:lpstr>Cultural Content for Hawai’i  and the  Pacific Islands</vt:lpstr>
      <vt:lpstr>Taking Pride in Your Culture</vt:lpstr>
      <vt:lpstr>Success in Education </vt:lpstr>
      <vt:lpstr>Hawaiian Values</vt:lpstr>
      <vt:lpstr>To have aloha is to know how to treat others with love and to show respect. It begins with loving yourself and spreading this love to others. Hawaiians have aloha for the: Land: ‘aina Family: ‘ohana People: kanaka Culture: mo’omeheu</vt:lpstr>
      <vt:lpstr>Revival of Pride in Hawaiian and Pacific Island Culture: The Hokule’a</vt:lpstr>
      <vt:lpstr>The Hokule’a</vt:lpstr>
      <vt:lpstr>Appreciating Island Cultures: The Story of the Kahuli Shells</vt:lpstr>
      <vt:lpstr>Help students understand their reason for attending college. What is your reason for attending college?</vt:lpstr>
      <vt:lpstr>Career Emphasis</vt:lpstr>
      <vt:lpstr>Positive Psychology Provides the Foundation </vt:lpstr>
      <vt:lpstr>What is Positive Psychology?</vt:lpstr>
      <vt:lpstr>PowerPoint Presentation</vt:lpstr>
      <vt:lpstr>Happiness is a common goal.</vt:lpstr>
      <vt:lpstr>Happiness is not a goal!</vt:lpstr>
      <vt:lpstr>True happiness comes from a life of meaning, of doing what is worth doing.    -Aristotle</vt:lpstr>
      <vt:lpstr>Martin Seligman Sonja Lyubomirsky </vt:lpstr>
      <vt:lpstr>Happiness or Hedonism?</vt:lpstr>
      <vt:lpstr>Research on happy people:</vt:lpstr>
      <vt:lpstr>The last chapter has ideas on how to achieve happiness. </vt:lpstr>
      <vt:lpstr>Optimism is a central theme. </vt:lpstr>
      <vt:lpstr>Cultivate optimism with mindset.</vt:lpstr>
      <vt:lpstr>Positive Thinking and Mindset</vt:lpstr>
      <vt:lpstr>What Went Well Exercise for Students</vt:lpstr>
      <vt:lpstr>Grit is a powerful strategy for coping. </vt:lpstr>
      <vt:lpstr>Grit: Key Ideas</vt:lpstr>
      <vt:lpstr>Increase Flow Activities</vt:lpstr>
      <vt:lpstr>Flow and grit are related.</vt:lpstr>
      <vt:lpstr>Commit to Your Goals</vt:lpstr>
      <vt:lpstr>Take Care of Your Body</vt:lpstr>
      <vt:lpstr>Intention Statements</vt:lpstr>
      <vt:lpstr>Tips for Success</vt:lpstr>
      <vt:lpstr>Applying Positive Psychology</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Marsha Fralick</cp:lastModifiedBy>
  <cp:revision>35</cp:revision>
  <dcterms:created xsi:type="dcterms:W3CDTF">2006-06-13T13:38:55Z</dcterms:created>
  <dcterms:modified xsi:type="dcterms:W3CDTF">2021-08-18T17:42:24Z</dcterms:modified>
</cp:coreProperties>
</file>