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376" r:id="rId3"/>
    <p:sldId id="371" r:id="rId4"/>
    <p:sldId id="374" r:id="rId5"/>
    <p:sldId id="373" r:id="rId6"/>
    <p:sldId id="372" r:id="rId7"/>
    <p:sldId id="375" r:id="rId8"/>
    <p:sldId id="357" r:id="rId9"/>
    <p:sldId id="358" r:id="rId10"/>
    <p:sldId id="260" r:id="rId11"/>
    <p:sldId id="261" r:id="rId12"/>
    <p:sldId id="346" r:id="rId13"/>
    <p:sldId id="262" r:id="rId14"/>
    <p:sldId id="258" r:id="rId15"/>
    <p:sldId id="345" r:id="rId16"/>
    <p:sldId id="263" r:id="rId17"/>
    <p:sldId id="265" r:id="rId18"/>
    <p:sldId id="349"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370" r:id="rId36"/>
    <p:sldId id="353" r:id="rId37"/>
    <p:sldId id="354" r:id="rId38"/>
    <p:sldId id="355" r:id="rId39"/>
    <p:sldId id="356" r:id="rId40"/>
    <p:sldId id="283" r:id="rId41"/>
    <p:sldId id="284" r:id="rId42"/>
    <p:sldId id="285" r:id="rId43"/>
    <p:sldId id="286" r:id="rId44"/>
    <p:sldId id="287" r:id="rId45"/>
    <p:sldId id="288" r:id="rId46"/>
    <p:sldId id="289" r:id="rId47"/>
    <p:sldId id="348" r:id="rId48"/>
    <p:sldId id="291" r:id="rId49"/>
    <p:sldId id="364" r:id="rId50"/>
    <p:sldId id="365" r:id="rId51"/>
    <p:sldId id="366" r:id="rId52"/>
    <p:sldId id="367" r:id="rId53"/>
    <p:sldId id="368" r:id="rId54"/>
    <p:sldId id="292" r:id="rId55"/>
    <p:sldId id="293" r:id="rId56"/>
    <p:sldId id="294"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61" r:id="rId73"/>
    <p:sldId id="347" r:id="rId74"/>
    <p:sldId id="314" r:id="rId75"/>
    <p:sldId id="369" r:id="rId76"/>
    <p:sldId id="351" r:id="rId77"/>
    <p:sldId id="352" r:id="rId78"/>
    <p:sldId id="295" r:id="rId79"/>
    <p:sldId id="317" r:id="rId80"/>
    <p:sldId id="363" r:id="rId81"/>
    <p:sldId id="328" r:id="rId82"/>
    <p:sldId id="329" r:id="rId83"/>
    <p:sldId id="330" r:id="rId84"/>
    <p:sldId id="331" r:id="rId85"/>
    <p:sldId id="332" r:id="rId86"/>
    <p:sldId id="333" r:id="rId87"/>
    <p:sldId id="334" r:id="rId88"/>
    <p:sldId id="335" r:id="rId89"/>
    <p:sldId id="336" r:id="rId90"/>
    <p:sldId id="337" r:id="rId91"/>
    <p:sldId id="338" r:id="rId92"/>
    <p:sldId id="342" r:id="rId93"/>
    <p:sldId id="341" r:id="rId94"/>
    <p:sldId id="343" r:id="rId95"/>
    <p:sldId id="339" r:id="rId96"/>
    <p:sldId id="340" r:id="rId97"/>
    <p:sldId id="377" r:id="rId9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EDA01-80BE-48D9-B569-B079DCEA68BC}" v="173" dt="2021-07-08T20:10:57.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80" autoAdjust="0"/>
    <p:restoredTop sz="94595" autoAdjust="0"/>
  </p:normalViewPr>
  <p:slideViewPr>
    <p:cSldViewPr>
      <p:cViewPr varScale="1">
        <p:scale>
          <a:sx n="108" d="100"/>
          <a:sy n="108" d="100"/>
        </p:scale>
        <p:origin x="13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9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14</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73</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405227" y="5943600"/>
            <a:ext cx="7986712" cy="504825"/>
          </a:xfrm>
          <a:noFill/>
        </p:spPr>
        <p:txBody>
          <a:bodyPr/>
          <a:lstStyle/>
          <a:p>
            <a:r>
              <a:rPr lang="en-US" altLang="en-US" dirty="0">
                <a:latin typeface="Tahoma" charset="0"/>
              </a:rPr>
              <a:t>The Moon Will Smile at Your Courage: 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405227" y="5257800"/>
            <a:ext cx="3132137" cy="274638"/>
          </a:xfrm>
        </p:spPr>
        <p:txBody>
          <a:bodyPr/>
          <a:lstStyle/>
          <a:p>
            <a:pPr>
              <a:lnSpc>
                <a:spcPct val="90000"/>
              </a:lnSpc>
            </a:pPr>
            <a:r>
              <a:rPr lang="en-US" altLang="en-US" dirty="0"/>
              <a:t>Chapter 4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descr="Graphic showing a puppet being controlled by strings. "/>
          <p:cNvGraphicFramePr>
            <a:graphicFrameLocks noChangeAspect="1"/>
          </p:cNvGraphicFramePr>
          <p:nvPr>
            <p:extLst>
              <p:ext uri="{D42A27DB-BD31-4B8C-83A1-F6EECF244321}">
                <p14:modId xmlns:p14="http://schemas.microsoft.com/office/powerpoint/2010/main" val="3266327883"/>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name="Clip" r:id="rId2" imgW="2293545" imgH="3333184" progId="MS_ClipArt_Gallery.2">
                  <p:embed/>
                </p:oleObj>
              </mc:Choice>
              <mc:Fallback>
                <p:oleObj name="Clip" r:id="rId2" imgW="2293545" imgH="3333184" progId="MS_ClipArt_Gallery.2">
                  <p:embed/>
                  <p:pic>
                    <p:nvPicPr>
                      <p:cNvPr id="4100" name="Object 1028" descr="Graphic showing a puppet being controlled by strin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descr="Graphic showing a balance beam with a clock on one side on money on the other side.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descr="Graphic showing two people looking down a road. "/>
          <p:cNvGraphicFramePr>
            <a:graphicFrameLocks noChangeAspect="1"/>
          </p:cNvGraphicFramePr>
          <p:nvPr>
            <p:extLst>
              <p:ext uri="{D42A27DB-BD31-4B8C-83A1-F6EECF244321}">
                <p14:modId xmlns:p14="http://schemas.microsoft.com/office/powerpoint/2010/main" val="4168378670"/>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6147" name="Object 2048" descr="Graphic showing two people looking down a ro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descr="Goal setting is specific, measurable, achievable, realistic, and time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descr="Graphic showing a clock with wings. Time flies. "/>
          <p:cNvGraphicFramePr>
            <a:graphicFrameLocks noChangeAspect="1"/>
          </p:cNvGraphicFramePr>
          <p:nvPr>
            <p:extLst>
              <p:ext uri="{D42A27DB-BD31-4B8C-83A1-F6EECF244321}">
                <p14:modId xmlns:p14="http://schemas.microsoft.com/office/powerpoint/2010/main" val="2955279627"/>
              </p:ext>
            </p:extLst>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name="Clip" r:id="rId2" imgW="1821485" imgH="1485900" progId="MS_ClipArt_Gallery.2">
                  <p:embed/>
                </p:oleObj>
              </mc:Choice>
              <mc:Fallback>
                <p:oleObj name="Clip" r:id="rId2" imgW="1821485" imgH="1485900" progId="MS_ClipArt_Gallery.2">
                  <p:embed/>
                  <p:pic>
                    <p:nvPicPr>
                      <p:cNvPr id="7171" name="Object 2048" descr="Graphic showing a clock with wings. Time fl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9719516"/>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9219"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E714-3FB4-4248-927A-7755024256C2}"/>
              </a:ext>
            </a:extLst>
          </p:cNvPr>
          <p:cNvSpPr>
            <a:spLocks noGrp="1"/>
          </p:cNvSpPr>
          <p:nvPr>
            <p:ph type="title"/>
          </p:nvPr>
        </p:nvSpPr>
        <p:spPr>
          <a:xfrm>
            <a:off x="395288" y="260350"/>
            <a:ext cx="6048375" cy="508000"/>
          </a:xfrm>
        </p:spPr>
        <p:txBody>
          <a:bodyPr wrap="square" anchor="ctr">
            <a:normAutofit/>
          </a:bodyPr>
          <a:lstStyle/>
          <a:p>
            <a:pPr>
              <a:lnSpc>
                <a:spcPct val="90000"/>
              </a:lnSpc>
            </a:pPr>
            <a:r>
              <a:rPr lang="en-US" sz="3000"/>
              <a:t>Living in Harmony</a:t>
            </a:r>
          </a:p>
        </p:txBody>
      </p:sp>
      <p:pic>
        <p:nvPicPr>
          <p:cNvPr id="7" name="Picture 6" descr="North Fork Trail Sedona, AZ">
            <a:extLst>
              <a:ext uri="{FF2B5EF4-FFF2-40B4-BE49-F238E27FC236}">
                <a16:creationId xmlns:a16="http://schemas.microsoft.com/office/drawing/2014/main" id="{88C4E900-722E-4E60-8A95-81553118E7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886" b="3"/>
          <a:stretch/>
        </p:blipFill>
        <p:spPr>
          <a:xfrm>
            <a:off x="395288" y="908050"/>
            <a:ext cx="3198812" cy="4895850"/>
          </a:xfrm>
          <a:prstGeom prst="rect">
            <a:avLst/>
          </a:prstGeom>
          <a:noFill/>
        </p:spPr>
      </p:pic>
      <p:sp>
        <p:nvSpPr>
          <p:cNvPr id="3" name="Content Placeholder 2">
            <a:extLst>
              <a:ext uri="{FF2B5EF4-FFF2-40B4-BE49-F238E27FC236}">
                <a16:creationId xmlns:a16="http://schemas.microsoft.com/office/drawing/2014/main" id="{8375DA45-8532-4304-BB0C-37AC0FA1D374}"/>
              </a:ext>
            </a:extLst>
          </p:cNvPr>
          <p:cNvSpPr>
            <a:spLocks noGrp="1"/>
          </p:cNvSpPr>
          <p:nvPr>
            <p:ph sz="half" idx="2"/>
          </p:nvPr>
        </p:nvSpPr>
        <p:spPr>
          <a:xfrm>
            <a:off x="3746500" y="908050"/>
            <a:ext cx="3200400" cy="4895850"/>
          </a:xfrm>
        </p:spPr>
        <p:txBody>
          <a:bodyPr wrap="square" anchor="t">
            <a:normAutofit/>
          </a:bodyPr>
          <a:lstStyle/>
          <a:p>
            <a:pPr marL="0" indent="0">
              <a:lnSpc>
                <a:spcPct val="90000"/>
              </a:lnSpc>
              <a:buNone/>
            </a:pPr>
            <a:r>
              <a:rPr lang="en-US" sz="2400"/>
              <a:t>Native peoples know that it is important to live in harmony with the earth and the universe. Building an awareness of new skills and the changes you are encountering will help you to remember that you are part of the universe, and your community will grow with you. </a:t>
            </a:r>
          </a:p>
        </p:txBody>
      </p:sp>
    </p:spTree>
    <p:extLst>
      <p:ext uri="{BB962C8B-B14F-4D97-AF65-F5344CB8AC3E}">
        <p14:creationId xmlns:p14="http://schemas.microsoft.com/office/powerpoint/2010/main" val="498523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descr="Picture of a hand writing"/>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descr="Picture of a hand writing"/>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785513"/>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name="Clip" r:id="rId2" imgW="1812341" imgH="1812341" progId="MS_ClipArt_Gallery.2">
                  <p:embed/>
                </p:oleObj>
              </mc:Choice>
              <mc:Fallback>
                <p:oleObj name="Clip" r:id="rId2" imgW="1812341" imgH="1812341" progId="MS_ClipArt_Gallery.2">
                  <p:embed/>
                  <p:pic>
                    <p:nvPicPr>
                      <p:cNvPr id="18435"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Photo of a red Mustang convert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descr="Action"/>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152327"/>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name="Clip" r:id="rId2" imgW="1701698" imgH="1682496" progId="MS_ClipArt_Gallery.2">
                  <p:embed/>
                </p:oleObj>
              </mc:Choice>
              <mc:Fallback>
                <p:oleObj name="Clip" r:id="rId2" imgW="1701698" imgH="1682496" progId="MS_ClipArt_Gallery.2">
                  <p:embed/>
                  <p:pic>
                    <p:nvPicPr>
                      <p:cNvPr id="21508"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3C5C-921D-4B69-8FBD-7D1148921459}"/>
              </a:ext>
            </a:extLst>
          </p:cNvPr>
          <p:cNvSpPr>
            <a:spLocks noGrp="1"/>
          </p:cNvSpPr>
          <p:nvPr>
            <p:ph type="title"/>
          </p:nvPr>
        </p:nvSpPr>
        <p:spPr>
          <a:xfrm>
            <a:off x="457200" y="274638"/>
            <a:ext cx="8229600" cy="1143000"/>
          </a:xfrm>
        </p:spPr>
        <p:txBody>
          <a:bodyPr wrap="square" anchor="ctr">
            <a:normAutofit/>
          </a:bodyPr>
          <a:lstStyle/>
          <a:p>
            <a:r>
              <a:rPr lang="en-US"/>
              <a:t>The Native Concept of Time</a:t>
            </a:r>
          </a:p>
        </p:txBody>
      </p:sp>
      <p:sp>
        <p:nvSpPr>
          <p:cNvPr id="71" name="Content Placeholder 2">
            <a:extLst>
              <a:ext uri="{FF2B5EF4-FFF2-40B4-BE49-F238E27FC236}">
                <a16:creationId xmlns:a16="http://schemas.microsoft.com/office/drawing/2014/main" id="{249BDD90-21B5-4716-AF2A-7E7AD04C4AFF}"/>
              </a:ext>
            </a:extLst>
          </p:cNvPr>
          <p:cNvSpPr>
            <a:spLocks noGrp="1"/>
          </p:cNvSpPr>
          <p:nvPr>
            <p:ph sz="half" idx="2"/>
          </p:nvPr>
        </p:nvSpPr>
        <p:spPr>
          <a:xfrm>
            <a:off x="339155" y="1405431"/>
            <a:ext cx="4040188" cy="3951288"/>
          </a:xfrm>
        </p:spPr>
        <p:txBody>
          <a:bodyPr wrap="square" anchor="t">
            <a:normAutofit/>
          </a:bodyPr>
          <a:lstStyle/>
          <a:p>
            <a:r>
              <a:rPr lang="en-US" dirty="0"/>
              <a:t>The Native concept of time is described as circular.</a:t>
            </a:r>
          </a:p>
          <a:p>
            <a:r>
              <a:rPr lang="en-US" dirty="0"/>
              <a:t>Circular time describes the natural world, including the seasons and the cyclical passing of the moon and sun.</a:t>
            </a:r>
          </a:p>
        </p:txBody>
      </p:sp>
      <p:pic>
        <p:nvPicPr>
          <p:cNvPr id="4" name="Picture 3" descr="Petroglyth showing a spiral which represents the Native American concept of time. &#10;© stellamc/Shutterstock.com">
            <a:extLst>
              <a:ext uri="{FF2B5EF4-FFF2-40B4-BE49-F238E27FC236}">
                <a16:creationId xmlns:a16="http://schemas.microsoft.com/office/drawing/2014/main" id="{2E9FC78F-B232-4BBD-929A-980CF6D18A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6094" b="-2"/>
          <a:stretch/>
        </p:blipFill>
        <p:spPr>
          <a:xfrm>
            <a:off x="4512184" y="1393224"/>
            <a:ext cx="4041775" cy="3951288"/>
          </a:xfrm>
          <a:prstGeom prst="rect">
            <a:avLst/>
          </a:prstGeom>
          <a:noFill/>
        </p:spPr>
      </p:pic>
    </p:spTree>
    <p:extLst>
      <p:ext uri="{BB962C8B-B14F-4D97-AF65-F5344CB8AC3E}">
        <p14:creationId xmlns:p14="http://schemas.microsoft.com/office/powerpoint/2010/main" val="3062312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descr="Make time for what matt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descr="A Priority"/>
          <p:cNvPicPr>
            <a:picLocks noChangeAspect="1"/>
          </p:cNvPicPr>
          <p:nvPr/>
        </p:nvPicPr>
        <p:blipFill>
          <a:blip r:embed="rId2"/>
          <a:stretch>
            <a:fillRect/>
          </a:stretch>
        </p:blipFill>
        <p:spPr>
          <a:xfrm>
            <a:off x="1540176" y="1423438"/>
            <a:ext cx="909940" cy="938762"/>
          </a:xfrm>
          <a:prstGeom prst="rect">
            <a:avLst/>
          </a:prstGeom>
        </p:spPr>
      </p:pic>
      <p:pic>
        <p:nvPicPr>
          <p:cNvPr id="8" name="Picture 7" descr="B Priority"/>
          <p:cNvPicPr>
            <a:picLocks noChangeAspect="1"/>
          </p:cNvPicPr>
          <p:nvPr/>
        </p:nvPicPr>
        <p:blipFill>
          <a:blip r:embed="rId3"/>
          <a:stretch>
            <a:fillRect/>
          </a:stretch>
        </p:blipFill>
        <p:spPr>
          <a:xfrm>
            <a:off x="1745223" y="2911475"/>
            <a:ext cx="645336" cy="876052"/>
          </a:xfrm>
          <a:prstGeom prst="rect">
            <a:avLst/>
          </a:prstGeom>
        </p:spPr>
      </p:pic>
      <p:pic>
        <p:nvPicPr>
          <p:cNvPr id="9" name="Picture 8" descr="C Priority"/>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3B74-9129-4BE9-95B4-74944A877887}"/>
              </a:ext>
            </a:extLst>
          </p:cNvPr>
          <p:cNvSpPr>
            <a:spLocks noGrp="1"/>
          </p:cNvSpPr>
          <p:nvPr>
            <p:ph type="title"/>
          </p:nvPr>
        </p:nvSpPr>
        <p:spPr>
          <a:xfrm>
            <a:off x="457200" y="274638"/>
            <a:ext cx="8229600" cy="1143000"/>
          </a:xfrm>
        </p:spPr>
        <p:txBody>
          <a:bodyPr wrap="square" anchor="ctr">
            <a:normAutofit/>
          </a:bodyPr>
          <a:lstStyle/>
          <a:p>
            <a:r>
              <a:rPr lang="en-US" dirty="0"/>
              <a:t>Technology Addiction?</a:t>
            </a:r>
          </a:p>
        </p:txBody>
      </p:sp>
      <p:pic>
        <p:nvPicPr>
          <p:cNvPr id="7" name="Content Placeholder 6" descr="A group of people using their cell phones. &#10;&#10;">
            <a:extLst>
              <a:ext uri="{FF2B5EF4-FFF2-40B4-BE49-F238E27FC236}">
                <a16:creationId xmlns:a16="http://schemas.microsoft.com/office/drawing/2014/main" id="{DBFC351E-A53E-402F-8B62-4645921C4B5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245" r="34155" b="-2"/>
          <a:stretch/>
        </p:blipFill>
        <p:spPr>
          <a:xfrm>
            <a:off x="531812" y="1552129"/>
            <a:ext cx="4040188" cy="3951288"/>
          </a:xfrm>
          <a:noFill/>
        </p:spPr>
      </p:pic>
      <p:sp>
        <p:nvSpPr>
          <p:cNvPr id="16" name="Content Placeholder 5">
            <a:extLst>
              <a:ext uri="{FF2B5EF4-FFF2-40B4-BE49-F238E27FC236}">
                <a16:creationId xmlns:a16="http://schemas.microsoft.com/office/drawing/2014/main" id="{16A68107-A39B-4873-BAB0-716E20383DFF}"/>
              </a:ext>
            </a:extLst>
          </p:cNvPr>
          <p:cNvSpPr>
            <a:spLocks noGrp="1"/>
          </p:cNvSpPr>
          <p:nvPr>
            <p:ph sz="quarter" idx="4"/>
          </p:nvPr>
        </p:nvSpPr>
        <p:spPr>
          <a:xfrm>
            <a:off x="4645025" y="1535113"/>
            <a:ext cx="4041775" cy="4591050"/>
          </a:xfrm>
        </p:spPr>
        <p:txBody>
          <a:bodyPr/>
          <a:lstStyle/>
          <a:p>
            <a:r>
              <a:rPr lang="en-US" dirty="0"/>
              <a:t>How much time do you spend on it?</a:t>
            </a:r>
          </a:p>
          <a:p>
            <a:r>
              <a:rPr lang="en-US" dirty="0"/>
              <a:t>Does technology interfere with accomplishing your lifetime goals? </a:t>
            </a:r>
          </a:p>
          <a:p>
            <a:r>
              <a:rPr lang="en-US" dirty="0"/>
              <a:t>Use technology as a reward for accomplishing your priorities. </a:t>
            </a:r>
          </a:p>
        </p:txBody>
      </p:sp>
    </p:spTree>
    <p:extLst>
      <p:ext uri="{BB962C8B-B14F-4D97-AF65-F5344CB8AC3E}">
        <p14:creationId xmlns:p14="http://schemas.microsoft.com/office/powerpoint/2010/main" val="414733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Photo of a lark and an ow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Photo of a person having difficulty waking up when the alarm goes of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Photo of an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2D54-8D4B-478B-A879-5111EDB22663}"/>
              </a:ext>
            </a:extLst>
          </p:cNvPr>
          <p:cNvSpPr>
            <a:spLocks noGrp="1"/>
          </p:cNvSpPr>
          <p:nvPr>
            <p:ph type="title"/>
          </p:nvPr>
        </p:nvSpPr>
        <p:spPr/>
        <p:txBody>
          <a:bodyPr/>
          <a:lstStyle/>
          <a:p>
            <a:r>
              <a:rPr lang="en-US" dirty="0"/>
              <a:t>Native Poet Sondra Ball</a:t>
            </a:r>
          </a:p>
        </p:txBody>
      </p:sp>
      <p:sp>
        <p:nvSpPr>
          <p:cNvPr id="3" name="Content Placeholder 2">
            <a:extLst>
              <a:ext uri="{FF2B5EF4-FFF2-40B4-BE49-F238E27FC236}">
                <a16:creationId xmlns:a16="http://schemas.microsoft.com/office/drawing/2014/main" id="{D89A9BEA-5A2D-453C-84D0-F1CCEAF8F92F}"/>
              </a:ext>
            </a:extLst>
          </p:cNvPr>
          <p:cNvSpPr>
            <a:spLocks noGrp="1"/>
          </p:cNvSpPr>
          <p:nvPr>
            <p:ph idx="1"/>
          </p:nvPr>
        </p:nvSpPr>
        <p:spPr>
          <a:xfrm>
            <a:off x="395288" y="908050"/>
            <a:ext cx="6551612" cy="3740150"/>
          </a:xfrm>
        </p:spPr>
        <p:txBody>
          <a:bodyPr/>
          <a:lstStyle/>
          <a:p>
            <a:pPr marL="0" indent="0">
              <a:buNone/>
            </a:pPr>
            <a:r>
              <a:rPr lang="en-US" dirty="0"/>
              <a:t>“More and more, I am convinced that Indian time is just ‘human time.’ Humans were not meant to keep exact times. We were meant to live within the confines of seasons, light and dark, and our own body’s rhythms, which are not the same from day to day or from year to year.”</a:t>
            </a:r>
          </a:p>
        </p:txBody>
      </p:sp>
    </p:spTree>
    <p:extLst>
      <p:ext uri="{BB962C8B-B14F-4D97-AF65-F5344CB8AC3E}">
        <p14:creationId xmlns:p14="http://schemas.microsoft.com/office/powerpoint/2010/main" val="3206109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descr="Graphic of student studying."/>
          <p:cNvGraphicFramePr>
            <a:graphicFrameLocks noChangeAspect="1"/>
          </p:cNvGraphicFramePr>
          <p:nvPr>
            <p:extLst>
              <p:ext uri="{D42A27DB-BD31-4B8C-83A1-F6EECF244321}">
                <p14:modId xmlns:p14="http://schemas.microsoft.com/office/powerpoint/2010/main" val="3179507797"/>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name="Clip" r:id="rId2" imgW="1810512" imgH="1156716" progId="MS_ClipArt_Gallery.2">
                  <p:embed/>
                </p:oleObj>
              </mc:Choice>
              <mc:Fallback>
                <p:oleObj name="Clip" r:id="rId2" imgW="1810512" imgH="1156716" progId="MS_ClipArt_Gallery.2">
                  <p:embed/>
                  <p:pic>
                    <p:nvPicPr>
                      <p:cNvPr id="28677" name="Object 5" descr="Graphic of 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715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descr="Graphic showing a very tired student. "/>
          <p:cNvGraphicFramePr>
            <a:graphicFrameLocks noChangeAspect="1"/>
          </p:cNvGraphicFramePr>
          <p:nvPr>
            <p:extLst>
              <p:ext uri="{D42A27DB-BD31-4B8C-83A1-F6EECF244321}">
                <p14:modId xmlns:p14="http://schemas.microsoft.com/office/powerpoint/2010/main" val="1881713612"/>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name="Clip" r:id="rId2" imgW="403225" imgH="392430" progId="MS_ClipArt_Gallery.2">
                  <p:embed/>
                </p:oleObj>
              </mc:Choice>
              <mc:Fallback>
                <p:oleObj name="Clip" r:id="rId2" imgW="403225" imgH="392430" progId="MS_ClipArt_Gallery.2">
                  <p:embed/>
                  <p:pic>
                    <p:nvPicPr>
                      <p:cNvPr id="30725" name="Object 2048" descr="Graphic showing a very tired stud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descr="Photo of a planner for making a schedu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a daily schedule showing the times on one side and spaces for activities on the other side. "/>
          <p:cNvPicPr>
            <a:picLocks noChangeAspect="1"/>
          </p:cNvPicPr>
          <p:nvPr/>
        </p:nvPicPr>
        <p:blipFill>
          <a:blip r:embed="rId2"/>
          <a:stretch>
            <a:fillRect/>
          </a:stretch>
        </p:blipFill>
        <p:spPr>
          <a:xfrm>
            <a:off x="3352800" y="541912"/>
            <a:ext cx="3544223" cy="4891028"/>
          </a:xfrm>
          <a:prstGeom prst="rect">
            <a:avLst/>
          </a:prstGeom>
        </p:spPr>
      </p:pic>
      <p:sp>
        <p:nvSpPr>
          <p:cNvPr id="2" name="Title 1">
            <a:extLst>
              <a:ext uri="{FF2B5EF4-FFF2-40B4-BE49-F238E27FC236}">
                <a16:creationId xmlns:a16="http://schemas.microsoft.com/office/drawing/2014/main" id="{338D60A9-5064-4C89-960D-31AB04A1D954}"/>
              </a:ext>
            </a:extLst>
          </p:cNvPr>
          <p:cNvSpPr>
            <a:spLocks noGrp="1"/>
          </p:cNvSpPr>
          <p:nvPr>
            <p:ph type="title" idx="4294967295"/>
          </p:nvPr>
        </p:nvSpPr>
        <p:spPr/>
        <p:txBody>
          <a:bodyPr/>
          <a:lstStyle/>
          <a:p>
            <a:r>
              <a:rPr lang="en-US" dirty="0"/>
              <a:t>Daily Schedule</a:t>
            </a:r>
          </a:p>
        </p:txBody>
      </p:sp>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B69D-5C4A-428D-BF28-10C1DF991CEB}"/>
              </a:ext>
            </a:extLst>
          </p:cNvPr>
          <p:cNvSpPr>
            <a:spLocks noGrp="1"/>
          </p:cNvSpPr>
          <p:nvPr>
            <p:ph type="title"/>
          </p:nvPr>
        </p:nvSpPr>
        <p:spPr>
          <a:xfrm>
            <a:off x="395288" y="260350"/>
            <a:ext cx="6048375" cy="508000"/>
          </a:xfrm>
        </p:spPr>
        <p:txBody>
          <a:bodyPr wrap="square" anchor="ctr">
            <a:normAutofit/>
          </a:bodyPr>
          <a:lstStyle/>
          <a:p>
            <a:pPr>
              <a:lnSpc>
                <a:spcPct val="90000"/>
              </a:lnSpc>
            </a:pPr>
            <a:r>
              <a:rPr lang="en-US" sz="3000"/>
              <a:t>Right Action</a:t>
            </a:r>
          </a:p>
        </p:txBody>
      </p:sp>
      <p:pic>
        <p:nvPicPr>
          <p:cNvPr id="5" name="Content Placeholder 4" descr="North Fork Trail, Sedona, AZ">
            <a:extLst>
              <a:ext uri="{FF2B5EF4-FFF2-40B4-BE49-F238E27FC236}">
                <a16:creationId xmlns:a16="http://schemas.microsoft.com/office/drawing/2014/main" id="{AB15D0A4-4FCB-4654-BF0D-D384A671D0A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288" y="1223434"/>
            <a:ext cx="3198812" cy="4265082"/>
          </a:xfrm>
        </p:spPr>
      </p:pic>
      <p:sp>
        <p:nvSpPr>
          <p:cNvPr id="3" name="Content Placeholder 2">
            <a:extLst>
              <a:ext uri="{FF2B5EF4-FFF2-40B4-BE49-F238E27FC236}">
                <a16:creationId xmlns:a16="http://schemas.microsoft.com/office/drawing/2014/main" id="{8119FB26-35D5-4320-A400-D191853B1D78}"/>
              </a:ext>
            </a:extLst>
          </p:cNvPr>
          <p:cNvSpPr>
            <a:spLocks noGrp="1"/>
          </p:cNvSpPr>
          <p:nvPr>
            <p:ph sz="half" idx="2"/>
          </p:nvPr>
        </p:nvSpPr>
        <p:spPr>
          <a:xfrm>
            <a:off x="3746500" y="908050"/>
            <a:ext cx="3200400" cy="4895850"/>
          </a:xfrm>
        </p:spPr>
        <p:txBody>
          <a:bodyPr wrap="square" anchor="t">
            <a:normAutofit/>
          </a:bodyPr>
          <a:lstStyle/>
          <a:p>
            <a:pPr marL="0" indent="0">
              <a:lnSpc>
                <a:spcPct val="90000"/>
              </a:lnSpc>
              <a:buNone/>
            </a:pPr>
            <a:r>
              <a:rPr lang="en-US" sz="2600"/>
              <a:t>Because the events of the past have an influence on the present and future, the idea of circular time includes the obligation to care for the land and the natural environment. </a:t>
            </a:r>
          </a:p>
          <a:p>
            <a:pPr marL="0" indent="0">
              <a:lnSpc>
                <a:spcPct val="90000"/>
              </a:lnSpc>
              <a:buNone/>
            </a:pPr>
            <a:endParaRPr lang="en-US" sz="2600"/>
          </a:p>
          <a:p>
            <a:pPr marL="0" indent="0">
              <a:lnSpc>
                <a:spcPct val="90000"/>
              </a:lnSpc>
              <a:buNone/>
            </a:pPr>
            <a:r>
              <a:rPr lang="en-US" sz="2600"/>
              <a:t>Present behavior will affect the future. </a:t>
            </a:r>
          </a:p>
        </p:txBody>
      </p:sp>
    </p:spTree>
    <p:extLst>
      <p:ext uri="{BB962C8B-B14F-4D97-AF65-F5344CB8AC3E}">
        <p14:creationId xmlns:p14="http://schemas.microsoft.com/office/powerpoint/2010/main" val="2360814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Graphic of a weekly schedule with the days of the week across the top and spaces for activities under each day. "/>
          <p:cNvPicPr>
            <a:picLocks noChangeAspect="1"/>
          </p:cNvPicPr>
          <p:nvPr/>
        </p:nvPicPr>
        <p:blipFill>
          <a:blip r:embed="rId2"/>
          <a:stretch>
            <a:fillRect/>
          </a:stretch>
        </p:blipFill>
        <p:spPr>
          <a:xfrm>
            <a:off x="1752600" y="998322"/>
            <a:ext cx="5809884" cy="444596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6629400" y="599807"/>
            <a:ext cx="1028968" cy="369332"/>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2AF676E9-451C-42FB-B8FE-E8C610C17CBA}"/>
              </a:ext>
            </a:extLst>
          </p:cNvPr>
          <p:cNvSpPr>
            <a:spLocks noGrp="1"/>
          </p:cNvSpPr>
          <p:nvPr>
            <p:ph type="title"/>
          </p:nvPr>
        </p:nvSpPr>
        <p:spPr/>
        <p:txBody>
          <a:bodyPr/>
          <a:lstStyle/>
          <a:p>
            <a:r>
              <a:rPr lang="en-US" dirty="0"/>
              <a:t>Weekly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C183D7F6-B498-43B3-948B-1728B52AA6E4}">
                <adec:decorative xmlns:adec="http://schemas.microsoft.com/office/drawing/2017/decorative" val="1"/>
              </a:ext>
            </a:extLst>
          </p:cNvPr>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pic>
        <p:nvPicPr>
          <p:cNvPr id="407554" name="Picture 2" descr="Monthly calendar">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990600"/>
            <a:ext cx="6110288" cy="503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D4330F-BA3C-414C-A2F1-4E485F6CDA84}"/>
              </a:ext>
            </a:extLst>
          </p:cNvPr>
          <p:cNvSpPr>
            <a:spLocks noGrp="1"/>
          </p:cNvSpPr>
          <p:nvPr>
            <p:ph type="title" idx="4294967295"/>
          </p:nvPr>
        </p:nvSpPr>
        <p:spPr/>
        <p:txBody>
          <a:bodyPr/>
          <a:lstStyle/>
          <a:p>
            <a:r>
              <a:rPr lang="en-US" dirty="0"/>
              <a:t>Monthly Schedule</a:t>
            </a:r>
          </a:p>
        </p:txBody>
      </p:sp>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mester calendar with all the months in the semester. "/>
          <p:cNvPicPr>
            <a:picLocks noChangeAspect="1"/>
          </p:cNvPicPr>
          <p:nvPr/>
        </p:nvPicPr>
        <p:blipFill>
          <a:blip r:embed="rId2"/>
          <a:stretch>
            <a:fillRect/>
          </a:stretch>
        </p:blipFill>
        <p:spPr>
          <a:xfrm>
            <a:off x="992194" y="1085240"/>
            <a:ext cx="3822440" cy="2958283"/>
          </a:xfrm>
          <a:prstGeom prst="rect">
            <a:avLst/>
          </a:prstGeom>
        </p:spPr>
      </p:pic>
      <p:pic>
        <p:nvPicPr>
          <p:cNvPr id="3" name="Picture 2" descr="Semester calendar"/>
          <p:cNvPicPr>
            <a:picLocks noChangeAspect="1"/>
          </p:cNvPicPr>
          <p:nvPr/>
        </p:nvPicPr>
        <p:blipFill>
          <a:blip r:embed="rId2"/>
          <a:stretch>
            <a:fillRect/>
          </a:stretch>
        </p:blipFill>
        <p:spPr>
          <a:xfrm>
            <a:off x="4814635" y="2203528"/>
            <a:ext cx="3831673" cy="2965428"/>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a:extLst>
              <a:ext uri="{C183D7F6-B498-43B3-948B-1728B52AA6E4}">
                <adec:decorative xmlns:adec="http://schemas.microsoft.com/office/drawing/2017/decorative" val="1"/>
              </a:ext>
            </a:extLst>
          </p:cNvPr>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a:extLst>
              <a:ext uri="{C183D7F6-B498-43B3-948B-1728B52AA6E4}">
                <adec:decorative xmlns:adec="http://schemas.microsoft.com/office/drawing/2017/decorative" val="1"/>
              </a:ext>
            </a:extLst>
          </p:cNvPr>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a:extLst>
              <a:ext uri="{C183D7F6-B498-43B3-948B-1728B52AA6E4}">
                <adec:decorative xmlns:adec="http://schemas.microsoft.com/office/drawing/2017/decorative" val="1"/>
              </a:ext>
            </a:extLst>
          </p:cNvPr>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96629E33-B970-493B-835F-C95FEE48F532}"/>
              </a:ext>
            </a:extLst>
          </p:cNvPr>
          <p:cNvSpPr>
            <a:spLocks noGrp="1"/>
          </p:cNvSpPr>
          <p:nvPr>
            <p:ph type="title" idx="4294967295"/>
          </p:nvPr>
        </p:nvSpPr>
        <p:spPr/>
        <p:txBody>
          <a:bodyPr/>
          <a:lstStyle/>
          <a:p>
            <a:r>
              <a:rPr lang="en-US" dirty="0"/>
              <a:t>Semester Calendar</a:t>
            </a:r>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arly schedule showing all the months and days with spaces for writing in important activities. "/>
          <p:cNvPicPr>
            <a:picLocks noChangeAspect="1"/>
          </p:cNvPicPr>
          <p:nvPr/>
        </p:nvPicPr>
        <p:blipFill>
          <a:blip r:embed="rId2"/>
          <a:stretch>
            <a:fillRect/>
          </a:stretch>
        </p:blipFill>
        <p:spPr>
          <a:xfrm>
            <a:off x="1513679" y="1401489"/>
            <a:ext cx="5544993" cy="3964915"/>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a:extLst>
              <a:ext uri="{C183D7F6-B498-43B3-948B-1728B52AA6E4}">
                <adec:decorative xmlns:adec="http://schemas.microsoft.com/office/drawing/2017/decorative" val="1"/>
              </a:ext>
            </a:extLst>
          </p:cNvPr>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C8E4FF7-8AFC-4DAF-935E-EFEC738BC7CA}"/>
              </a:ext>
            </a:extLst>
          </p:cNvPr>
          <p:cNvSpPr>
            <a:spLocks noGrp="1"/>
          </p:cNvSpPr>
          <p:nvPr>
            <p:ph type="title" idx="4294967295"/>
          </p:nvPr>
        </p:nvSpPr>
        <p:spPr>
          <a:xfrm>
            <a:off x="457200" y="727791"/>
            <a:ext cx="6048375" cy="508000"/>
          </a:xfrm>
        </p:spPr>
        <p:txBody>
          <a:bodyPr/>
          <a:lstStyle/>
          <a:p>
            <a:r>
              <a:rPr lang="en-US" dirty="0"/>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90562"/>
              </p:ext>
            </p:extLst>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name="Clip" r:id="rId2" imgW="4475430" imgH="3468986" progId="MS_ClipArt_Gallery.2">
                  <p:embed/>
                </p:oleObj>
              </mc:Choice>
              <mc:Fallback>
                <p:oleObj name="Clip" r:id="rId2" imgW="4475430" imgH="3468986" progId="MS_ClipArt_Gallery.2">
                  <p:embed/>
                  <p:pic>
                    <p:nvPicPr>
                      <p:cNvPr id="3891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descr="Graphic of a magician pulling a rabbit out of a hat. "/>
          <p:cNvGraphicFramePr>
            <a:graphicFrameLocks noChangeAspect="1"/>
          </p:cNvGraphicFramePr>
          <p:nvPr>
            <p:extLst>
              <p:ext uri="{D42A27DB-BD31-4B8C-83A1-F6EECF244321}">
                <p14:modId xmlns:p14="http://schemas.microsoft.com/office/powerpoint/2010/main" val="1605270497"/>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name="Clip" r:id="rId2" imgW="2984626" imgH="3413156" progId="MS_ClipArt_Gallery.2">
                  <p:embed/>
                </p:oleObj>
              </mc:Choice>
              <mc:Fallback>
                <p:oleObj name="Clip" r:id="rId2" imgW="2984626" imgH="3413156" progId="MS_ClipArt_Gallery.2">
                  <p:embed/>
                  <p:pic>
                    <p:nvPicPr>
                      <p:cNvPr id="41987" name="Object 3" descr="Graphic of a magician pulling a rabbit out of a ha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descr="Graphic of one small piece of the puzzle going into place. "/>
          <p:cNvGraphicFramePr>
            <a:graphicFrameLocks noChangeAspect="1"/>
          </p:cNvGraphicFramePr>
          <p:nvPr>
            <p:extLst>
              <p:ext uri="{D42A27DB-BD31-4B8C-83A1-F6EECF244321}">
                <p14:modId xmlns:p14="http://schemas.microsoft.com/office/powerpoint/2010/main" val="1382153935"/>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name="Clip" r:id="rId2" imgW="1674891" imgH="2026467" progId="MS_ClipArt_Gallery.2">
                  <p:embed/>
                </p:oleObj>
              </mc:Choice>
              <mc:Fallback>
                <p:oleObj name="Clip" r:id="rId2" imgW="1674891" imgH="2026467" progId="MS_ClipArt_Gallery.2">
                  <p:embed/>
                  <p:pic>
                    <p:nvPicPr>
                      <p:cNvPr id="43011" name="Object 3" descr="Graphic of one small piece of the puzzle going into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descr="Graphic of a woman climbing a stairs"/>
          <p:cNvGraphicFramePr>
            <a:graphicFrameLocks noChangeAspect="1"/>
          </p:cNvGraphicFramePr>
          <p:nvPr>
            <p:extLst>
              <p:ext uri="{D42A27DB-BD31-4B8C-83A1-F6EECF244321}">
                <p14:modId xmlns:p14="http://schemas.microsoft.com/office/powerpoint/2010/main" val="986851604"/>
              </p:ext>
            </p:extLst>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name="Clip" r:id="rId2" imgW="1190549" imgH="1815084" progId="MS_ClipArt_Gallery.2">
                  <p:embed/>
                </p:oleObj>
              </mc:Choice>
              <mc:Fallback>
                <p:oleObj name="Clip" r:id="rId2" imgW="1190549" imgH="1815084" progId="MS_ClipArt_Gallery.2">
                  <p:embed/>
                  <p:pic>
                    <p:nvPicPr>
                      <p:cNvPr id="44035" name="Object 3" descr="Graphic of a woman climbing a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942D-71A9-4FA0-BC35-541928AFB1A5}"/>
              </a:ext>
            </a:extLst>
          </p:cNvPr>
          <p:cNvSpPr>
            <a:spLocks noGrp="1"/>
          </p:cNvSpPr>
          <p:nvPr>
            <p:ph type="title"/>
          </p:nvPr>
        </p:nvSpPr>
        <p:spPr>
          <a:xfrm>
            <a:off x="395288" y="260350"/>
            <a:ext cx="8394267" cy="508000"/>
          </a:xfrm>
        </p:spPr>
        <p:txBody>
          <a:bodyPr wrap="square" anchor="ctr">
            <a:normAutofit/>
          </a:bodyPr>
          <a:lstStyle/>
          <a:p>
            <a:pPr>
              <a:lnSpc>
                <a:spcPct val="90000"/>
              </a:lnSpc>
            </a:pPr>
            <a:r>
              <a:rPr lang="en-US" sz="3000" dirty="0"/>
              <a:t>Western Concept of Time: The Arrow of Time</a:t>
            </a:r>
          </a:p>
        </p:txBody>
      </p:sp>
      <p:sp>
        <p:nvSpPr>
          <p:cNvPr id="3" name="Content Placeholder 2">
            <a:extLst>
              <a:ext uri="{FF2B5EF4-FFF2-40B4-BE49-F238E27FC236}">
                <a16:creationId xmlns:a16="http://schemas.microsoft.com/office/drawing/2014/main" id="{AF65DFC5-DF16-4243-8072-08C6D1AF959E}"/>
              </a:ext>
            </a:extLst>
          </p:cNvPr>
          <p:cNvSpPr>
            <a:spLocks noGrp="1"/>
          </p:cNvSpPr>
          <p:nvPr>
            <p:ph sz="half" idx="1"/>
          </p:nvPr>
        </p:nvSpPr>
        <p:spPr>
          <a:xfrm>
            <a:off x="382036" y="1368425"/>
            <a:ext cx="3198812" cy="4121150"/>
          </a:xfrm>
        </p:spPr>
        <p:txBody>
          <a:bodyPr wrap="square" anchor="t">
            <a:normAutofit/>
          </a:bodyPr>
          <a:lstStyle/>
          <a:p>
            <a:pPr marL="0" indent="0">
              <a:buNone/>
            </a:pPr>
            <a:r>
              <a:rPr lang="en-US" dirty="0"/>
              <a:t>It is linear and sequential, like an arrow approaching a target.</a:t>
            </a:r>
          </a:p>
          <a:p>
            <a:pPr marL="0" indent="0">
              <a:buNone/>
            </a:pPr>
            <a:endParaRPr lang="en-US" dirty="0"/>
          </a:p>
          <a:p>
            <a:pPr marL="0" indent="0">
              <a:buNone/>
            </a:pPr>
            <a:r>
              <a:rPr lang="en-US" dirty="0"/>
              <a:t>It is orderly, sequential, and chronological. </a:t>
            </a:r>
          </a:p>
        </p:txBody>
      </p:sp>
      <p:pic>
        <p:nvPicPr>
          <p:cNvPr id="5" name="Graphic 4" descr="Bullseye with solid fill">
            <a:extLst>
              <a:ext uri="{FF2B5EF4-FFF2-40B4-BE49-F238E27FC236}">
                <a16:creationId xmlns:a16="http://schemas.microsoft.com/office/drawing/2014/main" id="{94BE16B5-73EF-4FAC-B0DB-E961970959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6200" y="1038224"/>
            <a:ext cx="2349502" cy="2349502"/>
          </a:xfrm>
          <a:prstGeom prst="rect">
            <a:avLst/>
          </a:prstGeom>
        </p:spPr>
      </p:pic>
      <p:sp>
        <p:nvSpPr>
          <p:cNvPr id="6" name="TextBox 5">
            <a:extLst>
              <a:ext uri="{FF2B5EF4-FFF2-40B4-BE49-F238E27FC236}">
                <a16:creationId xmlns:a16="http://schemas.microsoft.com/office/drawing/2014/main" id="{8AA25794-2024-416D-943C-41C8967A52B7}"/>
              </a:ext>
            </a:extLst>
          </p:cNvPr>
          <p:cNvSpPr txBox="1"/>
          <p:nvPr/>
        </p:nvSpPr>
        <p:spPr>
          <a:xfrm>
            <a:off x="4095173" y="3657600"/>
            <a:ext cx="3912755" cy="954107"/>
          </a:xfrm>
          <a:prstGeom prst="rect">
            <a:avLst/>
          </a:prstGeom>
          <a:noFill/>
        </p:spPr>
        <p:txBody>
          <a:bodyPr wrap="square" rtlCol="0">
            <a:spAutoFit/>
          </a:bodyPr>
          <a:lstStyle/>
          <a:p>
            <a:r>
              <a:rPr lang="en-US" sz="2800" dirty="0"/>
              <a:t>It is being on time and meeting deadlines</a:t>
            </a:r>
          </a:p>
        </p:txBody>
      </p:sp>
    </p:spTree>
    <p:extLst>
      <p:ext uri="{BB962C8B-B14F-4D97-AF65-F5344CB8AC3E}">
        <p14:creationId xmlns:p14="http://schemas.microsoft.com/office/powerpoint/2010/main" val="3350858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a:xfrm>
            <a:off x="383451" y="1905000"/>
            <a:ext cx="6551612" cy="1377950"/>
          </a:xfrm>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a:xfrm>
            <a:off x="395288" y="1416050"/>
            <a:ext cx="6551612" cy="2901950"/>
          </a:xfrm>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descr="Graphic of a pia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467"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descr="Graphic of a person relaxing at the beach"/>
          <p:cNvGraphicFramePr>
            <a:graphicFrameLocks noChangeAspect="1"/>
          </p:cNvGraphicFramePr>
          <p:nvPr>
            <p:extLst>
              <p:ext uri="{D42A27DB-BD31-4B8C-83A1-F6EECF244321}">
                <p14:modId xmlns:p14="http://schemas.microsoft.com/office/powerpoint/2010/main" val="3765859759"/>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name="Clip" r:id="rId2" imgW="1965046" imgH="1674266" progId="MS_ClipArt_Gallery.2">
                  <p:embed/>
                </p:oleObj>
              </mc:Choice>
              <mc:Fallback>
                <p:oleObj name="Clip" r:id="rId2" imgW="1965046" imgH="1674266" progId="MS_ClipArt_Gallery.2">
                  <p:embed/>
                  <p:pic>
                    <p:nvPicPr>
                      <p:cNvPr id="48131" name="Object 3" descr="Graphic of a person relaxing at the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Photo showing two chairs on the beach with a nice view of the oce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descr="Photo of student studying in the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a:extLst>
              <a:ext uri="{C183D7F6-B498-43B3-948B-1728B52AA6E4}">
                <adec:decorative xmlns:adec="http://schemas.microsoft.com/office/drawing/2017/decorative" val="1"/>
              </a:ext>
            </a:extLst>
          </p:cNvPr>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descr="Photo of a person trying to steal a clo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205C-A390-49E4-B69B-71A863A31144}"/>
              </a:ext>
            </a:extLst>
          </p:cNvPr>
          <p:cNvSpPr>
            <a:spLocks noGrp="1"/>
          </p:cNvSpPr>
          <p:nvPr>
            <p:ph type="title"/>
          </p:nvPr>
        </p:nvSpPr>
        <p:spPr>
          <a:xfrm>
            <a:off x="395288" y="609600"/>
            <a:ext cx="7072312" cy="508000"/>
          </a:xfrm>
        </p:spPr>
        <p:txBody>
          <a:bodyPr/>
          <a:lstStyle/>
          <a:p>
            <a:r>
              <a:rPr lang="en-US" dirty="0"/>
              <a:t>Balancing Native and Western Time: Learn to Walk in Both Worlds</a:t>
            </a:r>
          </a:p>
        </p:txBody>
      </p:sp>
      <p:sp>
        <p:nvSpPr>
          <p:cNvPr id="3" name="Content Placeholder 2">
            <a:extLst>
              <a:ext uri="{FF2B5EF4-FFF2-40B4-BE49-F238E27FC236}">
                <a16:creationId xmlns:a16="http://schemas.microsoft.com/office/drawing/2014/main" id="{0697F7B5-D91C-435F-BA96-A49B11F621D0}"/>
              </a:ext>
            </a:extLst>
          </p:cNvPr>
          <p:cNvSpPr>
            <a:spLocks noGrp="1"/>
          </p:cNvSpPr>
          <p:nvPr>
            <p:ph idx="1"/>
          </p:nvPr>
        </p:nvSpPr>
        <p:spPr>
          <a:xfrm>
            <a:off x="395288" y="1939925"/>
            <a:ext cx="6551612" cy="2978150"/>
          </a:xfrm>
        </p:spPr>
        <p:txBody>
          <a:bodyPr/>
          <a:lstStyle/>
          <a:p>
            <a:pPr>
              <a:buFont typeface="Wingdings" panose="05000000000000000000" pitchFamily="2" charset="2"/>
              <a:buChar char="Ø"/>
            </a:pPr>
            <a:r>
              <a:rPr lang="en-US" dirty="0"/>
              <a:t>Important for success in schools, colleges, and workplaces. </a:t>
            </a:r>
          </a:p>
          <a:p>
            <a:pPr marL="0" indent="0">
              <a:buNone/>
            </a:pPr>
            <a:endParaRPr lang="en-US" dirty="0"/>
          </a:p>
          <a:p>
            <a:pPr>
              <a:buFont typeface="Wingdings" panose="05000000000000000000" pitchFamily="2" charset="2"/>
              <a:buChar char="Ø"/>
            </a:pPr>
            <a:r>
              <a:rPr lang="en-US" dirty="0"/>
              <a:t>Learn different approaches to time as defined by home, work, or college. </a:t>
            </a:r>
          </a:p>
        </p:txBody>
      </p:sp>
    </p:spTree>
    <p:extLst>
      <p:ext uri="{BB962C8B-B14F-4D97-AF65-F5344CB8AC3E}">
        <p14:creationId xmlns:p14="http://schemas.microsoft.com/office/powerpoint/2010/main" val="4046595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descr="Should I do it now or la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Photo of overwhelmed student with too much work to d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Photo of student who has procrastinated and now has too much work to d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descr="No time like the pres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descr="Graphic that has the word &quot;Motivation&quot; with a carrot attach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C183D7F6-B498-43B3-948B-1728B52AA6E4}">
                <adec:decorative xmlns:adec="http://schemas.microsoft.com/office/drawing/2017/decorative" val="1"/>
              </a:ext>
            </a:extLst>
          </p:cNvPr>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
        <p:nvSpPr>
          <p:cNvPr id="5" name="Title 4">
            <a:extLst>
              <a:ext uri="{FF2B5EF4-FFF2-40B4-BE49-F238E27FC236}">
                <a16:creationId xmlns:a16="http://schemas.microsoft.com/office/drawing/2014/main" id="{0BD2BEB8-90D0-4A70-926D-361685BD8284}"/>
              </a:ext>
            </a:extLst>
          </p:cNvPr>
          <p:cNvSpPr>
            <a:spLocks noGrp="1"/>
          </p:cNvSpPr>
          <p:nvPr>
            <p:ph type="title" idx="4294967295"/>
          </p:nvPr>
        </p:nvSpPr>
        <p:spPr/>
        <p:txBody>
          <a:bodyPr/>
          <a:lstStyle/>
          <a:p>
            <a:r>
              <a:rPr lang="en-US" dirty="0"/>
              <a:t>Avoiding Procrastination</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title" idx="4294967295"/>
          </p:nvPr>
        </p:nvSpPr>
        <p:spPr bwMode="auto">
          <a:xfrm>
            <a:off x="990600" y="5638800"/>
            <a:ext cx="64008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bg2"/>
                </a:solidFill>
                <a:effectLst/>
                <a:uLnTx/>
                <a:uFillTx/>
                <a:latin typeface="+mn-lt"/>
                <a:ea typeface="+mn-ea"/>
                <a:cs typeface="+mn-cs"/>
              </a:rPr>
              <a:t>Managing Your Money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descr="Graphic showing money falling from the sk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descr="Road sign with &quot;Money&quot; and &quot;Savings&quot;"/>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A wad of money with a belt around it symbolizing a tight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descr="The word &quot;Budget&quot; with a belt around it signifying a tight bud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1491299"/>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name="Clip" r:id="rId2" imgW="801014" imgH="900684" progId="MS_ClipArt_Gallery.2">
                  <p:embed/>
                </p:oleObj>
              </mc:Choice>
              <mc:Fallback>
                <p:oleObj name="Clip" r:id="rId2" imgW="801014" imgH="90068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1404618"/>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name="Clip" r:id="rId2" imgW="989965" imgH="801370" progId="MS_ClipArt_Gallery.2">
                  <p:embed/>
                </p:oleObj>
              </mc:Choice>
              <mc:Fallback>
                <p:oleObj name="Clip" r:id="rId2" imgW="989965" imgH="801370" progId="MS_ClipArt_Gallery.2">
                  <p:embed/>
                  <p:pic>
                    <p:nvPicPr>
                      <p:cNvPr id="76803"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142906"/>
              </p:ext>
            </p:extLst>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name="Clip" r:id="rId2" imgW="4582562" imgH="3140044" progId="MS_ClipArt_Gallery.2">
                  <p:embed/>
                </p:oleObj>
              </mc:Choice>
              <mc:Fallback>
                <p:oleObj name="Clip" r:id="rId2" imgW="4582562" imgH="3140044" progId="MS_ClipArt_Gallery.2">
                  <p:embed/>
                  <p:pic>
                    <p:nvPicPr>
                      <p:cNvPr id="7782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4817772"/>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name="Clip" r:id="rId2" imgW="4579545" imgH="4434689" progId="MS_ClipArt_Gallery.2">
                  <p:embed/>
                </p:oleObj>
              </mc:Choice>
              <mc:Fallback>
                <p:oleObj name="Clip" r:id="rId2" imgW="4579545" imgH="4434689" progId="MS_ClipArt_Gallery.2">
                  <p:embed/>
                  <p:pic>
                    <p:nvPicPr>
                      <p:cNvPr id="78852"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descr="Photo showing stacks of money and a scholarship applica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3894695"/>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1924"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descr="This is a graphic showing an alarm clock with the word &quot;Time&quot; in the middle. "/>
          <p:cNvGraphicFramePr>
            <a:graphicFrameLocks noChangeAspect="1"/>
          </p:cNvGraphicFramePr>
          <p:nvPr>
            <p:extLst>
              <p:ext uri="{D42A27DB-BD31-4B8C-83A1-F6EECF244321}">
                <p14:modId xmlns:p14="http://schemas.microsoft.com/office/powerpoint/2010/main" val="10565206"/>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r:id="rId2" imgW="2875984" imgH="3464459" progId="Unknown">
                  <p:embed/>
                </p:oleObj>
              </mc:Choice>
              <mc:Fallback>
                <p:oleObj r:id="rId2" imgW="2875984" imgH="3464459" progId="Unknown">
                  <p:embed/>
                  <p:pic>
                    <p:nvPicPr>
                      <p:cNvPr id="4098" name="Object 2" descr="This is a graphic showing an alarm clock with the word &quot;Time&quot; in the midd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descr="Time"/>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
        <p:nvSpPr>
          <p:cNvPr id="2" name="Title 1">
            <a:extLst>
              <a:ext uri="{FF2B5EF4-FFF2-40B4-BE49-F238E27FC236}">
                <a16:creationId xmlns:a16="http://schemas.microsoft.com/office/drawing/2014/main" id="{B3A19CD3-24D0-44AC-ABCB-8AB387A48EC7}"/>
              </a:ext>
            </a:extLst>
          </p:cNvPr>
          <p:cNvSpPr>
            <a:spLocks noGrp="1"/>
          </p:cNvSpPr>
          <p:nvPr>
            <p:ph type="title"/>
          </p:nvPr>
        </p:nvSpPr>
        <p:spPr/>
        <p:txBody>
          <a:bodyPr/>
          <a:lstStyle/>
          <a:p>
            <a:r>
              <a:rPr lang="en-US"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4119614"/>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294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193416"/>
              </p:ext>
            </p:extLst>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name="Clip" r:id="rId2" imgW="3190875" imgH="1743075" progId="MS_ClipArt_Gallery.2">
                  <p:embed/>
                </p:oleObj>
              </mc:Choice>
              <mc:Fallback>
                <p:oleObj name="Clip" r:id="rId2" imgW="3190875" imgH="1743075" progId="MS_ClipArt_Gallery.2">
                  <p:embed/>
                  <p:pic>
                    <p:nvPicPr>
                      <p:cNvPr id="8806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Woman asking the question, Should I spend or sa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889662"/>
            <a:ext cx="6048375" cy="508000"/>
          </a:xfrm>
        </p:spPr>
        <p:txBody>
          <a:bodyPr/>
          <a:lstStyle/>
          <a:p>
            <a:pPr>
              <a:defRPr/>
            </a:pPr>
            <a:r>
              <a:rPr lang="en-US" dirty="0"/>
              <a:t>Keys to Success:</a:t>
            </a:r>
            <a:br>
              <a:rPr lang="en-US" dirty="0"/>
            </a:br>
            <a:r>
              <a:rPr lang="en-US" dirty="0"/>
              <a:t>Do What Is Important First</a:t>
            </a:r>
          </a:p>
        </p:txBody>
      </p:sp>
      <p:graphicFrame>
        <p:nvGraphicFramePr>
          <p:cNvPr id="8499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1435754"/>
              </p:ext>
            </p:extLst>
          </p:nvPr>
        </p:nvGraphicFramePr>
        <p:xfrm>
          <a:off x="2971800" y="2362200"/>
          <a:ext cx="3021013" cy="30781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499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D6AC-7F0C-468F-9BDE-0545E235E5C8}"/>
              </a:ext>
            </a:extLst>
          </p:cNvPr>
          <p:cNvSpPr>
            <a:spLocks noGrp="1"/>
          </p:cNvSpPr>
          <p:nvPr>
            <p:ph type="title"/>
          </p:nvPr>
        </p:nvSpPr>
        <p:spPr>
          <a:xfrm>
            <a:off x="395288" y="260350"/>
            <a:ext cx="6048375" cy="508000"/>
          </a:xfrm>
        </p:spPr>
        <p:txBody>
          <a:bodyPr wrap="square" anchor="ctr">
            <a:normAutofit/>
          </a:bodyPr>
          <a:lstStyle/>
          <a:p>
            <a:pPr>
              <a:lnSpc>
                <a:spcPct val="90000"/>
              </a:lnSpc>
            </a:pPr>
            <a:r>
              <a:rPr lang="en-US" sz="3000"/>
              <a:t>Stories from the Elders</a:t>
            </a:r>
          </a:p>
        </p:txBody>
      </p:sp>
      <p:sp>
        <p:nvSpPr>
          <p:cNvPr id="3" name="Content Placeholder 2">
            <a:extLst>
              <a:ext uri="{FF2B5EF4-FFF2-40B4-BE49-F238E27FC236}">
                <a16:creationId xmlns:a16="http://schemas.microsoft.com/office/drawing/2014/main" id="{1F4B196C-973A-4E09-A4B1-A9F4B5EA1142}"/>
              </a:ext>
            </a:extLst>
          </p:cNvPr>
          <p:cNvSpPr>
            <a:spLocks noGrp="1"/>
          </p:cNvSpPr>
          <p:nvPr>
            <p:ph sz="half" idx="2"/>
          </p:nvPr>
        </p:nvSpPr>
        <p:spPr>
          <a:xfrm>
            <a:off x="3746500" y="908050"/>
            <a:ext cx="3200400" cy="4895850"/>
          </a:xfrm>
        </p:spPr>
        <p:txBody>
          <a:bodyPr wrap="square" anchor="t">
            <a:normAutofit/>
          </a:bodyPr>
          <a:lstStyle/>
          <a:p>
            <a:pPr marL="0" indent="0">
              <a:buNone/>
            </a:pPr>
            <a:r>
              <a:rPr lang="en-US"/>
              <a:t>How the Navajo Learned to Weave</a:t>
            </a:r>
          </a:p>
          <a:p>
            <a:pPr marL="0" indent="0">
              <a:buNone/>
            </a:pPr>
            <a:endParaRPr lang="en-US"/>
          </a:p>
          <a:p>
            <a:pPr marL="0" indent="0">
              <a:buNone/>
            </a:pPr>
            <a:r>
              <a:rPr lang="en-US"/>
              <a:t>What lessons can you learn from this story?</a:t>
            </a:r>
          </a:p>
        </p:txBody>
      </p:sp>
      <p:pic>
        <p:nvPicPr>
          <p:cNvPr id="2050" name="Picture 2" descr="Photo of a Navajo rug">
            <a:extLst>
              <a:ext uri="{FF2B5EF4-FFF2-40B4-BE49-F238E27FC236}">
                <a16:creationId xmlns:a16="http://schemas.microsoft.com/office/drawing/2014/main" id="{5407312B-54D8-42E1-8446-3629AAD6C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9862"/>
            <a:ext cx="3359649"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42947"/>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304</TotalTime>
  <Words>1980</Words>
  <Application>Microsoft Office PowerPoint</Application>
  <PresentationFormat>On-screen Show (4:3)</PresentationFormat>
  <Paragraphs>309</Paragraphs>
  <Slides>97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8" baseType="lpstr">
      <vt:lpstr>Arial</vt:lpstr>
      <vt:lpstr>Arial Black</vt:lpstr>
      <vt:lpstr>Arial Rounded MT Bold</vt:lpstr>
      <vt:lpstr>Century Gothic</vt:lpstr>
      <vt:lpstr>Impact</vt:lpstr>
      <vt:lpstr>Tahoma</vt:lpstr>
      <vt:lpstr>Times New Roman</vt:lpstr>
      <vt:lpstr>Wingdings</vt:lpstr>
      <vt:lpstr>template</vt:lpstr>
      <vt:lpstr>Unknown</vt:lpstr>
      <vt:lpstr>Clip</vt:lpstr>
      <vt:lpstr>The Moon Will Smile at Your Courage: Managing Time and Money</vt:lpstr>
      <vt:lpstr>Living in Harmony</vt:lpstr>
      <vt:lpstr>The Native Concept of Time</vt:lpstr>
      <vt:lpstr>Native Poet Sondra Ball</vt:lpstr>
      <vt:lpstr>Right Action</vt:lpstr>
      <vt:lpstr>Western Concept of Time: The Arrow of Time</vt:lpstr>
      <vt:lpstr>Balancing Native and Western Time: Learn to Walk in Both Worlds</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Time</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Technology Addiction?</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Daily Schedule</vt:lpstr>
      <vt:lpstr>Weekly Schedule</vt:lpstr>
      <vt:lpstr>Monthly Schedule</vt:lpstr>
      <vt:lpstr>Semester Calendar</vt:lpstr>
      <vt:lpstr>Yearly Schedule</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Avoiding Procrastination</vt:lpstr>
      <vt:lpstr>Avoiding Procrastination</vt:lpstr>
      <vt:lpstr>Avoiding Procrastination</vt:lpstr>
      <vt:lpstr>Managing Your Money</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lpstr>Stories from the Elders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28</cp:revision>
  <dcterms:created xsi:type="dcterms:W3CDTF">2013-11-20T23:58:02Z</dcterms:created>
  <dcterms:modified xsi:type="dcterms:W3CDTF">2021-07-08T20:24:03Z</dcterms:modified>
</cp:coreProperties>
</file>