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0"/>
  </p:notesMasterIdLst>
  <p:handoutMasterIdLst>
    <p:handoutMasterId r:id="rId31"/>
  </p:handoutMasterIdLst>
  <p:sldIdLst>
    <p:sldId id="256" r:id="rId3"/>
    <p:sldId id="260" r:id="rId4"/>
    <p:sldId id="280" r:id="rId5"/>
    <p:sldId id="281" r:id="rId6"/>
    <p:sldId id="261" r:id="rId7"/>
    <p:sldId id="262" r:id="rId8"/>
    <p:sldId id="264" r:id="rId9"/>
    <p:sldId id="263" r:id="rId10"/>
    <p:sldId id="265" r:id="rId11"/>
    <p:sldId id="266" r:id="rId12"/>
    <p:sldId id="267" r:id="rId13"/>
    <p:sldId id="268" r:id="rId14"/>
    <p:sldId id="269" r:id="rId15"/>
    <p:sldId id="279" r:id="rId16"/>
    <p:sldId id="270" r:id="rId17"/>
    <p:sldId id="271" r:id="rId18"/>
    <p:sldId id="272" r:id="rId19"/>
    <p:sldId id="273" r:id="rId20"/>
    <p:sldId id="274" r:id="rId21"/>
    <p:sldId id="275" r:id="rId22"/>
    <p:sldId id="276" r:id="rId23"/>
    <p:sldId id="277" r:id="rId24"/>
    <p:sldId id="282" r:id="rId25"/>
    <p:sldId id="283" r:id="rId26"/>
    <p:sldId id="284" r:id="rId27"/>
    <p:sldId id="285" r:id="rId28"/>
    <p:sldId id="278" r:id="rId29"/>
  </p:sldIdLst>
  <p:sldSz cx="9144000" cy="6858000" type="screen4x3"/>
  <p:notesSz cx="6858000" cy="9144000"/>
  <p:defaultTextStyle>
    <a:defPPr>
      <a:defRPr lang="ru-RU"/>
    </a:defPPr>
    <a:lvl1pPr algn="l" rtl="0" fontAlgn="base">
      <a:spcBef>
        <a:spcPct val="0"/>
      </a:spcBef>
      <a:spcAft>
        <a:spcPct val="0"/>
      </a:spcAft>
      <a:defRPr sz="3200" b="1" kern="1200">
        <a:solidFill>
          <a:srgbClr val="DA3C06"/>
        </a:solidFill>
        <a:latin typeface="Futura LT Heavy" pitchFamily="50" charset="0"/>
        <a:ea typeface="굴림" charset="-127"/>
        <a:cs typeface="+mn-cs"/>
      </a:defRPr>
    </a:lvl1pPr>
    <a:lvl2pPr marL="457200" algn="l" rtl="0" fontAlgn="base">
      <a:spcBef>
        <a:spcPct val="0"/>
      </a:spcBef>
      <a:spcAft>
        <a:spcPct val="0"/>
      </a:spcAft>
      <a:defRPr sz="3200" b="1" kern="1200">
        <a:solidFill>
          <a:srgbClr val="DA3C06"/>
        </a:solidFill>
        <a:latin typeface="Futura LT Heavy" pitchFamily="50" charset="0"/>
        <a:ea typeface="굴림" charset="-127"/>
        <a:cs typeface="+mn-cs"/>
      </a:defRPr>
    </a:lvl2pPr>
    <a:lvl3pPr marL="914400" algn="l" rtl="0" fontAlgn="base">
      <a:spcBef>
        <a:spcPct val="0"/>
      </a:spcBef>
      <a:spcAft>
        <a:spcPct val="0"/>
      </a:spcAft>
      <a:defRPr sz="3200" b="1" kern="1200">
        <a:solidFill>
          <a:srgbClr val="DA3C06"/>
        </a:solidFill>
        <a:latin typeface="Futura LT Heavy" pitchFamily="50" charset="0"/>
        <a:ea typeface="굴림" charset="-127"/>
        <a:cs typeface="+mn-cs"/>
      </a:defRPr>
    </a:lvl3pPr>
    <a:lvl4pPr marL="1371600" algn="l" rtl="0" fontAlgn="base">
      <a:spcBef>
        <a:spcPct val="0"/>
      </a:spcBef>
      <a:spcAft>
        <a:spcPct val="0"/>
      </a:spcAft>
      <a:defRPr sz="3200" b="1" kern="1200">
        <a:solidFill>
          <a:srgbClr val="DA3C06"/>
        </a:solidFill>
        <a:latin typeface="Futura LT Heavy" pitchFamily="50" charset="0"/>
        <a:ea typeface="굴림" charset="-127"/>
        <a:cs typeface="+mn-cs"/>
      </a:defRPr>
    </a:lvl4pPr>
    <a:lvl5pPr marL="1828800" algn="l" rtl="0" fontAlgn="base">
      <a:spcBef>
        <a:spcPct val="0"/>
      </a:spcBef>
      <a:spcAft>
        <a:spcPct val="0"/>
      </a:spcAft>
      <a:defRPr sz="3200" b="1" kern="1200">
        <a:solidFill>
          <a:srgbClr val="DA3C06"/>
        </a:solidFill>
        <a:latin typeface="Futura LT Heavy" pitchFamily="50" charset="0"/>
        <a:ea typeface="굴림" charset="-127"/>
        <a:cs typeface="+mn-cs"/>
      </a:defRPr>
    </a:lvl5pPr>
    <a:lvl6pPr marL="2286000" algn="l" defTabSz="914400" rtl="0" eaLnBrk="1" latinLnBrk="0" hangingPunct="1">
      <a:defRPr sz="3200" b="1" kern="1200">
        <a:solidFill>
          <a:srgbClr val="DA3C06"/>
        </a:solidFill>
        <a:latin typeface="Futura LT Heavy" pitchFamily="50" charset="0"/>
        <a:ea typeface="굴림" charset="-127"/>
        <a:cs typeface="+mn-cs"/>
      </a:defRPr>
    </a:lvl6pPr>
    <a:lvl7pPr marL="2743200" algn="l" defTabSz="914400" rtl="0" eaLnBrk="1" latinLnBrk="0" hangingPunct="1">
      <a:defRPr sz="3200" b="1" kern="1200">
        <a:solidFill>
          <a:srgbClr val="DA3C06"/>
        </a:solidFill>
        <a:latin typeface="Futura LT Heavy" pitchFamily="50" charset="0"/>
        <a:ea typeface="굴림" charset="-127"/>
        <a:cs typeface="+mn-cs"/>
      </a:defRPr>
    </a:lvl7pPr>
    <a:lvl8pPr marL="3200400" algn="l" defTabSz="914400" rtl="0" eaLnBrk="1" latinLnBrk="0" hangingPunct="1">
      <a:defRPr sz="3200" b="1" kern="1200">
        <a:solidFill>
          <a:srgbClr val="DA3C06"/>
        </a:solidFill>
        <a:latin typeface="Futura LT Heavy" pitchFamily="50" charset="0"/>
        <a:ea typeface="굴림" charset="-127"/>
        <a:cs typeface="+mn-cs"/>
      </a:defRPr>
    </a:lvl8pPr>
    <a:lvl9pPr marL="3657600" algn="l" defTabSz="914400" rtl="0" eaLnBrk="1" latinLnBrk="0" hangingPunct="1">
      <a:defRPr sz="3200" b="1" kern="1200">
        <a:solidFill>
          <a:srgbClr val="DA3C06"/>
        </a:solidFill>
        <a:latin typeface="Futura LT Heavy" pitchFamily="50"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82B"/>
    <a:srgbClr val="C75806"/>
    <a:srgbClr val="000000"/>
    <a:srgbClr val="00499F"/>
    <a:srgbClr val="0CC1E0"/>
    <a:srgbClr val="1C1C1C"/>
    <a:srgbClr val="6666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5EC72-EDFB-4DDE-B91E-F2CFA70FBF80}" v="844" dt="2021-07-03T18:01:54.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9894"/>
    </p:cViewPr>
  </p:outlineViewPr>
  <p:notesTextViewPr>
    <p:cViewPr>
      <p:scale>
        <a:sx n="100" d="100"/>
        <a:sy n="100" d="100"/>
      </p:scale>
      <p:origin x="0" y="0"/>
    </p:cViewPr>
  </p:notesTextViewPr>
  <p:sorterViewPr>
    <p:cViewPr>
      <p:scale>
        <a:sx n="100" d="100"/>
        <a:sy n="100" d="100"/>
      </p:scale>
      <p:origin x="0" y="-1890"/>
    </p:cViewPr>
  </p:sorter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73F25-8849-4335-810C-C0EC465E0B5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5698FF-ECCA-4496-99FA-645E3E4781BF}">
      <dgm:prSet/>
      <dgm:spPr/>
      <dgm:t>
        <a:bodyPr/>
        <a:lstStyle/>
        <a:p>
          <a:r>
            <a:rPr lang="en-US"/>
            <a:t>Most Native peoples believe that there is a spirit essence in all things that we do and in all things in nature.</a:t>
          </a:r>
        </a:p>
      </dgm:t>
    </dgm:pt>
    <dgm:pt modelId="{8DD40556-6CA7-4459-8FF9-8B796BA03DE2}" type="parTrans" cxnId="{C507FEEA-582C-416E-88A5-2598C1CAE6DD}">
      <dgm:prSet/>
      <dgm:spPr/>
      <dgm:t>
        <a:bodyPr/>
        <a:lstStyle/>
        <a:p>
          <a:endParaRPr lang="en-US"/>
        </a:p>
      </dgm:t>
    </dgm:pt>
    <dgm:pt modelId="{C203C58C-788C-4A4D-B9F7-63EAC7A6840A}" type="sibTrans" cxnId="{C507FEEA-582C-416E-88A5-2598C1CAE6DD}">
      <dgm:prSet/>
      <dgm:spPr/>
      <dgm:t>
        <a:bodyPr/>
        <a:lstStyle/>
        <a:p>
          <a:endParaRPr lang="en-US"/>
        </a:p>
      </dgm:t>
    </dgm:pt>
    <dgm:pt modelId="{F58BD7F4-B874-48D4-92BA-BF918A446215}">
      <dgm:prSet/>
      <dgm:spPr/>
      <dgm:t>
        <a:bodyPr/>
        <a:lstStyle/>
        <a:p>
          <a:r>
            <a:rPr lang="en-US"/>
            <a:t>Remembering your spirit essence will help you to connect to your past and your present. </a:t>
          </a:r>
        </a:p>
      </dgm:t>
    </dgm:pt>
    <dgm:pt modelId="{6153FC45-DEFA-442B-9C64-7B751F03EEA0}" type="parTrans" cxnId="{DD154DE9-F9F8-47B4-A1CC-17530EC4478E}">
      <dgm:prSet/>
      <dgm:spPr/>
      <dgm:t>
        <a:bodyPr/>
        <a:lstStyle/>
        <a:p>
          <a:endParaRPr lang="en-US"/>
        </a:p>
      </dgm:t>
    </dgm:pt>
    <dgm:pt modelId="{73B11BD3-878F-48FA-8BAB-5D188CCBBBAE}" type="sibTrans" cxnId="{DD154DE9-F9F8-47B4-A1CC-17530EC4478E}">
      <dgm:prSet/>
      <dgm:spPr/>
      <dgm:t>
        <a:bodyPr/>
        <a:lstStyle/>
        <a:p>
          <a:endParaRPr lang="en-US"/>
        </a:p>
      </dgm:t>
    </dgm:pt>
    <dgm:pt modelId="{D26CEE95-30D0-4297-8E51-E2D2A664D93E}">
      <dgm:prSet/>
      <dgm:spPr/>
      <dgm:t>
        <a:bodyPr/>
        <a:lstStyle/>
        <a:p>
          <a:r>
            <a:rPr lang="en-US"/>
            <a:t>This focus will allow you to honor your family and community while also honoring your college education. </a:t>
          </a:r>
        </a:p>
      </dgm:t>
    </dgm:pt>
    <dgm:pt modelId="{6BAC4279-BE6F-4581-90A8-899AFF5D8C37}" type="parTrans" cxnId="{2DBF4D52-C118-4A27-9712-3A1FE5033F9F}">
      <dgm:prSet/>
      <dgm:spPr/>
      <dgm:t>
        <a:bodyPr/>
        <a:lstStyle/>
        <a:p>
          <a:endParaRPr lang="en-US"/>
        </a:p>
      </dgm:t>
    </dgm:pt>
    <dgm:pt modelId="{3B7B72AD-B441-4B20-99A4-4AADD690E2C9}" type="sibTrans" cxnId="{2DBF4D52-C118-4A27-9712-3A1FE5033F9F}">
      <dgm:prSet/>
      <dgm:spPr/>
      <dgm:t>
        <a:bodyPr/>
        <a:lstStyle/>
        <a:p>
          <a:endParaRPr lang="en-US"/>
        </a:p>
      </dgm:t>
    </dgm:pt>
    <dgm:pt modelId="{7F5FC6AE-8FD6-4B02-AEE8-AA35450DCD0F}" type="pres">
      <dgm:prSet presAssocID="{B9473F25-8849-4335-810C-C0EC465E0B53}" presName="vert0" presStyleCnt="0">
        <dgm:presLayoutVars>
          <dgm:dir/>
          <dgm:animOne val="branch"/>
          <dgm:animLvl val="lvl"/>
        </dgm:presLayoutVars>
      </dgm:prSet>
      <dgm:spPr/>
    </dgm:pt>
    <dgm:pt modelId="{C0FB18D0-3066-4F99-86CC-DC5D878CE0EC}" type="pres">
      <dgm:prSet presAssocID="{C55698FF-ECCA-4496-99FA-645E3E4781BF}" presName="thickLine" presStyleLbl="alignNode1" presStyleIdx="0" presStyleCnt="3"/>
      <dgm:spPr/>
    </dgm:pt>
    <dgm:pt modelId="{5F226271-DF18-48C0-A903-25142014BA39}" type="pres">
      <dgm:prSet presAssocID="{C55698FF-ECCA-4496-99FA-645E3E4781BF}" presName="horz1" presStyleCnt="0"/>
      <dgm:spPr/>
    </dgm:pt>
    <dgm:pt modelId="{BF50DE12-011B-4335-B826-6F513D742547}" type="pres">
      <dgm:prSet presAssocID="{C55698FF-ECCA-4496-99FA-645E3E4781BF}" presName="tx1" presStyleLbl="revTx" presStyleIdx="0" presStyleCnt="3"/>
      <dgm:spPr/>
    </dgm:pt>
    <dgm:pt modelId="{47434E90-CEE3-4C0D-8BCA-BFCE54952304}" type="pres">
      <dgm:prSet presAssocID="{C55698FF-ECCA-4496-99FA-645E3E4781BF}" presName="vert1" presStyleCnt="0"/>
      <dgm:spPr/>
    </dgm:pt>
    <dgm:pt modelId="{0B384490-C510-4B85-9805-19EA11CFE8E0}" type="pres">
      <dgm:prSet presAssocID="{F58BD7F4-B874-48D4-92BA-BF918A446215}" presName="thickLine" presStyleLbl="alignNode1" presStyleIdx="1" presStyleCnt="3"/>
      <dgm:spPr/>
    </dgm:pt>
    <dgm:pt modelId="{5A0C9294-5AA1-4C29-A25F-3413DC2FF278}" type="pres">
      <dgm:prSet presAssocID="{F58BD7F4-B874-48D4-92BA-BF918A446215}" presName="horz1" presStyleCnt="0"/>
      <dgm:spPr/>
    </dgm:pt>
    <dgm:pt modelId="{5AA21E39-1B53-496B-8A31-88E5D982F1F0}" type="pres">
      <dgm:prSet presAssocID="{F58BD7F4-B874-48D4-92BA-BF918A446215}" presName="tx1" presStyleLbl="revTx" presStyleIdx="1" presStyleCnt="3"/>
      <dgm:spPr/>
    </dgm:pt>
    <dgm:pt modelId="{97FD2713-8805-4FBF-8288-B229804704E6}" type="pres">
      <dgm:prSet presAssocID="{F58BD7F4-B874-48D4-92BA-BF918A446215}" presName="vert1" presStyleCnt="0"/>
      <dgm:spPr/>
    </dgm:pt>
    <dgm:pt modelId="{CF0377A6-6E84-4B89-82D0-BA8619A8AEF7}" type="pres">
      <dgm:prSet presAssocID="{D26CEE95-30D0-4297-8E51-E2D2A664D93E}" presName="thickLine" presStyleLbl="alignNode1" presStyleIdx="2" presStyleCnt="3"/>
      <dgm:spPr/>
    </dgm:pt>
    <dgm:pt modelId="{65E617E1-2F84-4A84-9586-C7C99956D62F}" type="pres">
      <dgm:prSet presAssocID="{D26CEE95-30D0-4297-8E51-E2D2A664D93E}" presName="horz1" presStyleCnt="0"/>
      <dgm:spPr/>
    </dgm:pt>
    <dgm:pt modelId="{5AB476B7-4D9B-4F0A-AAC4-4DF4D4E0E057}" type="pres">
      <dgm:prSet presAssocID="{D26CEE95-30D0-4297-8E51-E2D2A664D93E}" presName="tx1" presStyleLbl="revTx" presStyleIdx="2" presStyleCnt="3"/>
      <dgm:spPr/>
    </dgm:pt>
    <dgm:pt modelId="{C2BA9453-FB54-4B52-A9B5-239FB7BF76FB}" type="pres">
      <dgm:prSet presAssocID="{D26CEE95-30D0-4297-8E51-E2D2A664D93E}" presName="vert1" presStyleCnt="0"/>
      <dgm:spPr/>
    </dgm:pt>
  </dgm:ptLst>
  <dgm:cxnLst>
    <dgm:cxn modelId="{4ED5CD01-3ADF-40B4-8636-B557A7DE8FCC}" type="presOf" srcId="{B9473F25-8849-4335-810C-C0EC465E0B53}" destId="{7F5FC6AE-8FD6-4B02-AEE8-AA35450DCD0F}" srcOrd="0" destOrd="0" presId="urn:microsoft.com/office/officeart/2008/layout/LinedList"/>
    <dgm:cxn modelId="{0C56C42B-7D4A-4822-9AAD-41E0681051D7}" type="presOf" srcId="{F58BD7F4-B874-48D4-92BA-BF918A446215}" destId="{5AA21E39-1B53-496B-8A31-88E5D982F1F0}" srcOrd="0" destOrd="0" presId="urn:microsoft.com/office/officeart/2008/layout/LinedList"/>
    <dgm:cxn modelId="{2DBF4D52-C118-4A27-9712-3A1FE5033F9F}" srcId="{B9473F25-8849-4335-810C-C0EC465E0B53}" destId="{D26CEE95-30D0-4297-8E51-E2D2A664D93E}" srcOrd="2" destOrd="0" parTransId="{6BAC4279-BE6F-4581-90A8-899AFF5D8C37}" sibTransId="{3B7B72AD-B441-4B20-99A4-4AADD690E2C9}"/>
    <dgm:cxn modelId="{850DB5DC-948D-4C2E-A8DA-F6CBCA25B418}" type="presOf" srcId="{C55698FF-ECCA-4496-99FA-645E3E4781BF}" destId="{BF50DE12-011B-4335-B826-6F513D742547}" srcOrd="0" destOrd="0" presId="urn:microsoft.com/office/officeart/2008/layout/LinedList"/>
    <dgm:cxn modelId="{DD154DE9-F9F8-47B4-A1CC-17530EC4478E}" srcId="{B9473F25-8849-4335-810C-C0EC465E0B53}" destId="{F58BD7F4-B874-48D4-92BA-BF918A446215}" srcOrd="1" destOrd="0" parTransId="{6153FC45-DEFA-442B-9C64-7B751F03EEA0}" sibTransId="{73B11BD3-878F-48FA-8BAB-5D188CCBBBAE}"/>
    <dgm:cxn modelId="{C507FEEA-582C-416E-88A5-2598C1CAE6DD}" srcId="{B9473F25-8849-4335-810C-C0EC465E0B53}" destId="{C55698FF-ECCA-4496-99FA-645E3E4781BF}" srcOrd="0" destOrd="0" parTransId="{8DD40556-6CA7-4459-8FF9-8B796BA03DE2}" sibTransId="{C203C58C-788C-4A4D-B9F7-63EAC7A6840A}"/>
    <dgm:cxn modelId="{C398D3F4-632C-4993-8196-B025DD39BA9D}" type="presOf" srcId="{D26CEE95-30D0-4297-8E51-E2D2A664D93E}" destId="{5AB476B7-4D9B-4F0A-AAC4-4DF4D4E0E057}" srcOrd="0" destOrd="0" presId="urn:microsoft.com/office/officeart/2008/layout/LinedList"/>
    <dgm:cxn modelId="{499E26F3-9AC9-451C-86CE-0E3F3215DA19}" type="presParOf" srcId="{7F5FC6AE-8FD6-4B02-AEE8-AA35450DCD0F}" destId="{C0FB18D0-3066-4F99-86CC-DC5D878CE0EC}" srcOrd="0" destOrd="0" presId="urn:microsoft.com/office/officeart/2008/layout/LinedList"/>
    <dgm:cxn modelId="{AEAAD90D-E6D1-40DA-A7FB-00700814CD56}" type="presParOf" srcId="{7F5FC6AE-8FD6-4B02-AEE8-AA35450DCD0F}" destId="{5F226271-DF18-48C0-A903-25142014BA39}" srcOrd="1" destOrd="0" presId="urn:microsoft.com/office/officeart/2008/layout/LinedList"/>
    <dgm:cxn modelId="{B9EA92D2-6B7E-4ADE-9308-F2317901760A}" type="presParOf" srcId="{5F226271-DF18-48C0-A903-25142014BA39}" destId="{BF50DE12-011B-4335-B826-6F513D742547}" srcOrd="0" destOrd="0" presId="urn:microsoft.com/office/officeart/2008/layout/LinedList"/>
    <dgm:cxn modelId="{E917AE44-EF35-43AD-B4B5-AEC0A6DCD7D7}" type="presParOf" srcId="{5F226271-DF18-48C0-A903-25142014BA39}" destId="{47434E90-CEE3-4C0D-8BCA-BFCE54952304}" srcOrd="1" destOrd="0" presId="urn:microsoft.com/office/officeart/2008/layout/LinedList"/>
    <dgm:cxn modelId="{E6E3D3B9-A0B0-4392-AFB0-FFD926E5AF19}" type="presParOf" srcId="{7F5FC6AE-8FD6-4B02-AEE8-AA35450DCD0F}" destId="{0B384490-C510-4B85-9805-19EA11CFE8E0}" srcOrd="2" destOrd="0" presId="urn:microsoft.com/office/officeart/2008/layout/LinedList"/>
    <dgm:cxn modelId="{0958E0C7-EFFC-445A-96C3-15C2DDAE3837}" type="presParOf" srcId="{7F5FC6AE-8FD6-4B02-AEE8-AA35450DCD0F}" destId="{5A0C9294-5AA1-4C29-A25F-3413DC2FF278}" srcOrd="3" destOrd="0" presId="urn:microsoft.com/office/officeart/2008/layout/LinedList"/>
    <dgm:cxn modelId="{CCCAA6E7-6F6C-40FD-A741-40A7645EA79F}" type="presParOf" srcId="{5A0C9294-5AA1-4C29-A25F-3413DC2FF278}" destId="{5AA21E39-1B53-496B-8A31-88E5D982F1F0}" srcOrd="0" destOrd="0" presId="urn:microsoft.com/office/officeart/2008/layout/LinedList"/>
    <dgm:cxn modelId="{27D62D79-3732-44B4-906C-409E00ADF6EB}" type="presParOf" srcId="{5A0C9294-5AA1-4C29-A25F-3413DC2FF278}" destId="{97FD2713-8805-4FBF-8288-B229804704E6}" srcOrd="1" destOrd="0" presId="urn:microsoft.com/office/officeart/2008/layout/LinedList"/>
    <dgm:cxn modelId="{002DED0A-B119-4FC3-972D-C90562E29683}" type="presParOf" srcId="{7F5FC6AE-8FD6-4B02-AEE8-AA35450DCD0F}" destId="{CF0377A6-6E84-4B89-82D0-BA8619A8AEF7}" srcOrd="4" destOrd="0" presId="urn:microsoft.com/office/officeart/2008/layout/LinedList"/>
    <dgm:cxn modelId="{5C6D5357-A18E-4689-B3B3-A3710C7E5A3D}" type="presParOf" srcId="{7F5FC6AE-8FD6-4B02-AEE8-AA35450DCD0F}" destId="{65E617E1-2F84-4A84-9586-C7C99956D62F}" srcOrd="5" destOrd="0" presId="urn:microsoft.com/office/officeart/2008/layout/LinedList"/>
    <dgm:cxn modelId="{B11DD221-D607-460F-9C96-91C68B7A95C1}" type="presParOf" srcId="{65E617E1-2F84-4A84-9586-C7C99956D62F}" destId="{5AB476B7-4D9B-4F0A-AAC4-4DF4D4E0E057}" srcOrd="0" destOrd="0" presId="urn:microsoft.com/office/officeart/2008/layout/LinedList"/>
    <dgm:cxn modelId="{17BA1AA3-A044-4194-9F8F-C8C130559F7B}" type="presParOf" srcId="{65E617E1-2F84-4A84-9586-C7C99956D62F}" destId="{C2BA9453-FB54-4B52-A9B5-239FB7BF76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1DEAA-0816-47CB-83DD-33367DD6BAA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454FEF9-6388-4AB9-B427-741E42A5B40A}">
      <dgm:prSet/>
      <dgm:spPr/>
      <dgm:t>
        <a:bodyPr/>
        <a:lstStyle/>
        <a:p>
          <a:r>
            <a:rPr lang="en-US"/>
            <a:t>Good health has four components:</a:t>
          </a:r>
        </a:p>
      </dgm:t>
    </dgm:pt>
    <dgm:pt modelId="{09137179-20F4-4D3C-AA18-DD2423CCCA7C}" type="parTrans" cxnId="{AEA68D30-1B11-4090-80E4-C35F00AE5321}">
      <dgm:prSet/>
      <dgm:spPr/>
      <dgm:t>
        <a:bodyPr/>
        <a:lstStyle/>
        <a:p>
          <a:endParaRPr lang="en-US"/>
        </a:p>
      </dgm:t>
    </dgm:pt>
    <dgm:pt modelId="{C4B59E05-64C5-4BF3-A1E0-485DD1706009}" type="sibTrans" cxnId="{AEA68D30-1B11-4090-80E4-C35F00AE5321}">
      <dgm:prSet/>
      <dgm:spPr/>
      <dgm:t>
        <a:bodyPr/>
        <a:lstStyle/>
        <a:p>
          <a:endParaRPr lang="en-US"/>
        </a:p>
      </dgm:t>
    </dgm:pt>
    <dgm:pt modelId="{E34D12E1-4304-4962-A79B-C622E82466B3}">
      <dgm:prSet/>
      <dgm:spPr/>
      <dgm:t>
        <a:bodyPr/>
        <a:lstStyle/>
        <a:p>
          <a:r>
            <a:rPr lang="en-US"/>
            <a:t>Spiritual</a:t>
          </a:r>
        </a:p>
      </dgm:t>
    </dgm:pt>
    <dgm:pt modelId="{507687BF-C14D-482D-9A67-ED22C6ED87AA}" type="parTrans" cxnId="{33C0E014-4D18-4995-A193-6527B482D12D}">
      <dgm:prSet/>
      <dgm:spPr/>
      <dgm:t>
        <a:bodyPr/>
        <a:lstStyle/>
        <a:p>
          <a:endParaRPr lang="en-US"/>
        </a:p>
      </dgm:t>
    </dgm:pt>
    <dgm:pt modelId="{A0FBF115-32C3-46D7-A8B4-17620A5A578D}" type="sibTrans" cxnId="{33C0E014-4D18-4995-A193-6527B482D12D}">
      <dgm:prSet/>
      <dgm:spPr/>
      <dgm:t>
        <a:bodyPr/>
        <a:lstStyle/>
        <a:p>
          <a:endParaRPr lang="en-US"/>
        </a:p>
      </dgm:t>
    </dgm:pt>
    <dgm:pt modelId="{2278B9C8-945A-4895-86E7-70E177340CD7}">
      <dgm:prSet/>
      <dgm:spPr/>
      <dgm:t>
        <a:bodyPr/>
        <a:lstStyle/>
        <a:p>
          <a:r>
            <a:rPr lang="en-US"/>
            <a:t>Emotional</a:t>
          </a:r>
        </a:p>
      </dgm:t>
    </dgm:pt>
    <dgm:pt modelId="{E2DA375F-E07B-46F6-865F-96A7806CEE4F}" type="parTrans" cxnId="{E0DDE4CD-E27E-4F75-8EB4-68E2258EE40E}">
      <dgm:prSet/>
      <dgm:spPr/>
      <dgm:t>
        <a:bodyPr/>
        <a:lstStyle/>
        <a:p>
          <a:endParaRPr lang="en-US"/>
        </a:p>
      </dgm:t>
    </dgm:pt>
    <dgm:pt modelId="{37AF0E18-C2FE-4D52-8548-931DA9032B49}" type="sibTrans" cxnId="{E0DDE4CD-E27E-4F75-8EB4-68E2258EE40E}">
      <dgm:prSet/>
      <dgm:spPr/>
      <dgm:t>
        <a:bodyPr/>
        <a:lstStyle/>
        <a:p>
          <a:endParaRPr lang="en-US"/>
        </a:p>
      </dgm:t>
    </dgm:pt>
    <dgm:pt modelId="{56EACC8E-7C4E-4E7D-9AAB-5522DC71BC61}">
      <dgm:prSet/>
      <dgm:spPr/>
      <dgm:t>
        <a:bodyPr/>
        <a:lstStyle/>
        <a:p>
          <a:r>
            <a:rPr lang="en-US"/>
            <a:t>Physical</a:t>
          </a:r>
        </a:p>
      </dgm:t>
    </dgm:pt>
    <dgm:pt modelId="{4D7DEE75-114C-42CF-ADA9-DB3329D094DE}" type="parTrans" cxnId="{DE4FA9FA-721B-44F4-BB83-4479170E3C8B}">
      <dgm:prSet/>
      <dgm:spPr/>
      <dgm:t>
        <a:bodyPr/>
        <a:lstStyle/>
        <a:p>
          <a:endParaRPr lang="en-US"/>
        </a:p>
      </dgm:t>
    </dgm:pt>
    <dgm:pt modelId="{956E0763-39F8-41B4-AA4C-A4E84C77FF51}" type="sibTrans" cxnId="{DE4FA9FA-721B-44F4-BB83-4479170E3C8B}">
      <dgm:prSet/>
      <dgm:spPr/>
      <dgm:t>
        <a:bodyPr/>
        <a:lstStyle/>
        <a:p>
          <a:endParaRPr lang="en-US"/>
        </a:p>
      </dgm:t>
    </dgm:pt>
    <dgm:pt modelId="{22A62813-8F21-49A5-B996-A2E7032953AE}">
      <dgm:prSet/>
      <dgm:spPr/>
      <dgm:t>
        <a:bodyPr/>
        <a:lstStyle/>
        <a:p>
          <a:r>
            <a:rPr lang="en-US"/>
            <a:t>Mental</a:t>
          </a:r>
        </a:p>
      </dgm:t>
    </dgm:pt>
    <dgm:pt modelId="{1B8EAFFE-89E4-46D8-A0D1-4ACB4B9195FB}" type="parTrans" cxnId="{F8FDCBD0-22AC-4A17-AEE6-F4F7B1333509}">
      <dgm:prSet/>
      <dgm:spPr/>
      <dgm:t>
        <a:bodyPr/>
        <a:lstStyle/>
        <a:p>
          <a:endParaRPr lang="en-US"/>
        </a:p>
      </dgm:t>
    </dgm:pt>
    <dgm:pt modelId="{9B979451-9AD7-4D8D-A04F-BEC4F5E51FA7}" type="sibTrans" cxnId="{F8FDCBD0-22AC-4A17-AEE6-F4F7B1333509}">
      <dgm:prSet/>
      <dgm:spPr/>
      <dgm:t>
        <a:bodyPr/>
        <a:lstStyle/>
        <a:p>
          <a:endParaRPr lang="en-US"/>
        </a:p>
      </dgm:t>
    </dgm:pt>
    <dgm:pt modelId="{CB950EA0-12A5-483D-ADC6-B76226F22932}" type="pres">
      <dgm:prSet presAssocID="{3B11DEAA-0816-47CB-83DD-33367DD6BAAE}" presName="vert0" presStyleCnt="0">
        <dgm:presLayoutVars>
          <dgm:dir/>
          <dgm:animOne val="branch"/>
          <dgm:animLvl val="lvl"/>
        </dgm:presLayoutVars>
      </dgm:prSet>
      <dgm:spPr/>
    </dgm:pt>
    <dgm:pt modelId="{B732670B-5CDA-43A4-B020-9CB3EBD416D6}" type="pres">
      <dgm:prSet presAssocID="{9454FEF9-6388-4AB9-B427-741E42A5B40A}" presName="thickLine" presStyleLbl="alignNode1" presStyleIdx="0" presStyleCnt="5"/>
      <dgm:spPr/>
    </dgm:pt>
    <dgm:pt modelId="{ED8852C9-893F-423E-90C0-ED8A4E9872B7}" type="pres">
      <dgm:prSet presAssocID="{9454FEF9-6388-4AB9-B427-741E42A5B40A}" presName="horz1" presStyleCnt="0"/>
      <dgm:spPr/>
    </dgm:pt>
    <dgm:pt modelId="{A2EE7DEE-A3E4-482A-861F-4C20650E2496}" type="pres">
      <dgm:prSet presAssocID="{9454FEF9-6388-4AB9-B427-741E42A5B40A}" presName="tx1" presStyleLbl="revTx" presStyleIdx="0" presStyleCnt="5"/>
      <dgm:spPr/>
    </dgm:pt>
    <dgm:pt modelId="{B0CAEAEB-24D3-4708-93FD-0F0C0723B302}" type="pres">
      <dgm:prSet presAssocID="{9454FEF9-6388-4AB9-B427-741E42A5B40A}" presName="vert1" presStyleCnt="0"/>
      <dgm:spPr/>
    </dgm:pt>
    <dgm:pt modelId="{2A4A773E-46F4-42B5-8DB4-80FBDE8B431B}" type="pres">
      <dgm:prSet presAssocID="{E34D12E1-4304-4962-A79B-C622E82466B3}" presName="thickLine" presStyleLbl="alignNode1" presStyleIdx="1" presStyleCnt="5"/>
      <dgm:spPr/>
    </dgm:pt>
    <dgm:pt modelId="{2CE6F5B5-4538-45FE-B7AB-C4BB8162EF84}" type="pres">
      <dgm:prSet presAssocID="{E34D12E1-4304-4962-A79B-C622E82466B3}" presName="horz1" presStyleCnt="0"/>
      <dgm:spPr/>
    </dgm:pt>
    <dgm:pt modelId="{919AE0CC-283C-427D-AAD1-1ABD94A60A83}" type="pres">
      <dgm:prSet presAssocID="{E34D12E1-4304-4962-A79B-C622E82466B3}" presName="tx1" presStyleLbl="revTx" presStyleIdx="1" presStyleCnt="5"/>
      <dgm:spPr/>
    </dgm:pt>
    <dgm:pt modelId="{470D2835-B417-4E7B-B987-F803B4704296}" type="pres">
      <dgm:prSet presAssocID="{E34D12E1-4304-4962-A79B-C622E82466B3}" presName="vert1" presStyleCnt="0"/>
      <dgm:spPr/>
    </dgm:pt>
    <dgm:pt modelId="{F2BA8D97-6D6D-4173-8E01-6C41BC4F9BD6}" type="pres">
      <dgm:prSet presAssocID="{2278B9C8-945A-4895-86E7-70E177340CD7}" presName="thickLine" presStyleLbl="alignNode1" presStyleIdx="2" presStyleCnt="5"/>
      <dgm:spPr/>
    </dgm:pt>
    <dgm:pt modelId="{F4462028-0050-40AD-B85E-6323F3DEC9A3}" type="pres">
      <dgm:prSet presAssocID="{2278B9C8-945A-4895-86E7-70E177340CD7}" presName="horz1" presStyleCnt="0"/>
      <dgm:spPr/>
    </dgm:pt>
    <dgm:pt modelId="{5AC45C7F-9036-418C-93DA-65070EA8D44E}" type="pres">
      <dgm:prSet presAssocID="{2278B9C8-945A-4895-86E7-70E177340CD7}" presName="tx1" presStyleLbl="revTx" presStyleIdx="2" presStyleCnt="5"/>
      <dgm:spPr/>
    </dgm:pt>
    <dgm:pt modelId="{AF82A649-C472-42A2-BF37-BC7F1233E4F4}" type="pres">
      <dgm:prSet presAssocID="{2278B9C8-945A-4895-86E7-70E177340CD7}" presName="vert1" presStyleCnt="0"/>
      <dgm:spPr/>
    </dgm:pt>
    <dgm:pt modelId="{00EE69CA-8361-47CE-B8FA-271702F584D0}" type="pres">
      <dgm:prSet presAssocID="{56EACC8E-7C4E-4E7D-9AAB-5522DC71BC61}" presName="thickLine" presStyleLbl="alignNode1" presStyleIdx="3" presStyleCnt="5"/>
      <dgm:spPr/>
    </dgm:pt>
    <dgm:pt modelId="{B5DA56FE-06CD-41F4-BC0B-ED24D7C802E5}" type="pres">
      <dgm:prSet presAssocID="{56EACC8E-7C4E-4E7D-9AAB-5522DC71BC61}" presName="horz1" presStyleCnt="0"/>
      <dgm:spPr/>
    </dgm:pt>
    <dgm:pt modelId="{BE9D56E7-7E86-4350-A3F8-0958EE1954D7}" type="pres">
      <dgm:prSet presAssocID="{56EACC8E-7C4E-4E7D-9AAB-5522DC71BC61}" presName="tx1" presStyleLbl="revTx" presStyleIdx="3" presStyleCnt="5"/>
      <dgm:spPr/>
    </dgm:pt>
    <dgm:pt modelId="{E0822329-5EA2-44EC-A485-6757676D2CE7}" type="pres">
      <dgm:prSet presAssocID="{56EACC8E-7C4E-4E7D-9AAB-5522DC71BC61}" presName="vert1" presStyleCnt="0"/>
      <dgm:spPr/>
    </dgm:pt>
    <dgm:pt modelId="{3427E3DB-51E4-4CED-A8DA-B7210089FCDB}" type="pres">
      <dgm:prSet presAssocID="{22A62813-8F21-49A5-B996-A2E7032953AE}" presName="thickLine" presStyleLbl="alignNode1" presStyleIdx="4" presStyleCnt="5"/>
      <dgm:spPr/>
    </dgm:pt>
    <dgm:pt modelId="{4502BD56-16E7-4657-8472-7260B1A0F67F}" type="pres">
      <dgm:prSet presAssocID="{22A62813-8F21-49A5-B996-A2E7032953AE}" presName="horz1" presStyleCnt="0"/>
      <dgm:spPr/>
    </dgm:pt>
    <dgm:pt modelId="{6559F45C-FAF5-4E99-86CC-C66B6FCBCF8D}" type="pres">
      <dgm:prSet presAssocID="{22A62813-8F21-49A5-B996-A2E7032953AE}" presName="tx1" presStyleLbl="revTx" presStyleIdx="4" presStyleCnt="5"/>
      <dgm:spPr/>
    </dgm:pt>
    <dgm:pt modelId="{642896F7-C52F-4E97-A641-A8F3C37BA247}" type="pres">
      <dgm:prSet presAssocID="{22A62813-8F21-49A5-B996-A2E7032953AE}" presName="vert1" presStyleCnt="0"/>
      <dgm:spPr/>
    </dgm:pt>
  </dgm:ptLst>
  <dgm:cxnLst>
    <dgm:cxn modelId="{33C0E014-4D18-4995-A193-6527B482D12D}" srcId="{3B11DEAA-0816-47CB-83DD-33367DD6BAAE}" destId="{E34D12E1-4304-4962-A79B-C622E82466B3}" srcOrd="1" destOrd="0" parTransId="{507687BF-C14D-482D-9A67-ED22C6ED87AA}" sibTransId="{A0FBF115-32C3-46D7-A8B4-17620A5A578D}"/>
    <dgm:cxn modelId="{AEA68D30-1B11-4090-80E4-C35F00AE5321}" srcId="{3B11DEAA-0816-47CB-83DD-33367DD6BAAE}" destId="{9454FEF9-6388-4AB9-B427-741E42A5B40A}" srcOrd="0" destOrd="0" parTransId="{09137179-20F4-4D3C-AA18-DD2423CCCA7C}" sibTransId="{C4B59E05-64C5-4BF3-A1E0-485DD1706009}"/>
    <dgm:cxn modelId="{B7FCEF3C-EA16-42F5-86B8-A63F129CAC6C}" type="presOf" srcId="{22A62813-8F21-49A5-B996-A2E7032953AE}" destId="{6559F45C-FAF5-4E99-86CC-C66B6FCBCF8D}" srcOrd="0" destOrd="0" presId="urn:microsoft.com/office/officeart/2008/layout/LinedList"/>
    <dgm:cxn modelId="{D1411646-6056-4E5A-A9FA-066F929653ED}" type="presOf" srcId="{9454FEF9-6388-4AB9-B427-741E42A5B40A}" destId="{A2EE7DEE-A3E4-482A-861F-4C20650E2496}" srcOrd="0" destOrd="0" presId="urn:microsoft.com/office/officeart/2008/layout/LinedList"/>
    <dgm:cxn modelId="{D11A724B-1AEE-469C-B906-395ACF6D9687}" type="presOf" srcId="{56EACC8E-7C4E-4E7D-9AAB-5522DC71BC61}" destId="{BE9D56E7-7E86-4350-A3F8-0958EE1954D7}" srcOrd="0" destOrd="0" presId="urn:microsoft.com/office/officeart/2008/layout/LinedList"/>
    <dgm:cxn modelId="{F946DA80-4F5E-4024-8ED4-F1FB592FFEE8}" type="presOf" srcId="{3B11DEAA-0816-47CB-83DD-33367DD6BAAE}" destId="{CB950EA0-12A5-483D-ADC6-B76226F22932}" srcOrd="0" destOrd="0" presId="urn:microsoft.com/office/officeart/2008/layout/LinedList"/>
    <dgm:cxn modelId="{522A19C6-1F3E-4A4A-A470-9CEC4005502F}" type="presOf" srcId="{E34D12E1-4304-4962-A79B-C622E82466B3}" destId="{919AE0CC-283C-427D-AAD1-1ABD94A60A83}" srcOrd="0" destOrd="0" presId="urn:microsoft.com/office/officeart/2008/layout/LinedList"/>
    <dgm:cxn modelId="{E0DDE4CD-E27E-4F75-8EB4-68E2258EE40E}" srcId="{3B11DEAA-0816-47CB-83DD-33367DD6BAAE}" destId="{2278B9C8-945A-4895-86E7-70E177340CD7}" srcOrd="2" destOrd="0" parTransId="{E2DA375F-E07B-46F6-865F-96A7806CEE4F}" sibTransId="{37AF0E18-C2FE-4D52-8548-931DA9032B49}"/>
    <dgm:cxn modelId="{F8FDCBD0-22AC-4A17-AEE6-F4F7B1333509}" srcId="{3B11DEAA-0816-47CB-83DD-33367DD6BAAE}" destId="{22A62813-8F21-49A5-B996-A2E7032953AE}" srcOrd="4" destOrd="0" parTransId="{1B8EAFFE-89E4-46D8-A0D1-4ACB4B9195FB}" sibTransId="{9B979451-9AD7-4D8D-A04F-BEC4F5E51FA7}"/>
    <dgm:cxn modelId="{92ABF9EF-324D-4C2F-9B2F-19819471B838}" type="presOf" srcId="{2278B9C8-945A-4895-86E7-70E177340CD7}" destId="{5AC45C7F-9036-418C-93DA-65070EA8D44E}" srcOrd="0" destOrd="0" presId="urn:microsoft.com/office/officeart/2008/layout/LinedList"/>
    <dgm:cxn modelId="{DE4FA9FA-721B-44F4-BB83-4479170E3C8B}" srcId="{3B11DEAA-0816-47CB-83DD-33367DD6BAAE}" destId="{56EACC8E-7C4E-4E7D-9AAB-5522DC71BC61}" srcOrd="3" destOrd="0" parTransId="{4D7DEE75-114C-42CF-ADA9-DB3329D094DE}" sibTransId="{956E0763-39F8-41B4-AA4C-A4E84C77FF51}"/>
    <dgm:cxn modelId="{6DD0EE1F-C31D-4C32-8DC1-9352FD252CD9}" type="presParOf" srcId="{CB950EA0-12A5-483D-ADC6-B76226F22932}" destId="{B732670B-5CDA-43A4-B020-9CB3EBD416D6}" srcOrd="0" destOrd="0" presId="urn:microsoft.com/office/officeart/2008/layout/LinedList"/>
    <dgm:cxn modelId="{A94CBAC2-759E-4D02-A918-4BB68658FEA3}" type="presParOf" srcId="{CB950EA0-12A5-483D-ADC6-B76226F22932}" destId="{ED8852C9-893F-423E-90C0-ED8A4E9872B7}" srcOrd="1" destOrd="0" presId="urn:microsoft.com/office/officeart/2008/layout/LinedList"/>
    <dgm:cxn modelId="{447B2E8A-4C80-48CF-B967-2F1022C6265C}" type="presParOf" srcId="{ED8852C9-893F-423E-90C0-ED8A4E9872B7}" destId="{A2EE7DEE-A3E4-482A-861F-4C20650E2496}" srcOrd="0" destOrd="0" presId="urn:microsoft.com/office/officeart/2008/layout/LinedList"/>
    <dgm:cxn modelId="{5BAF5EB5-94DA-40B2-A8A0-2884C98815F9}" type="presParOf" srcId="{ED8852C9-893F-423E-90C0-ED8A4E9872B7}" destId="{B0CAEAEB-24D3-4708-93FD-0F0C0723B302}" srcOrd="1" destOrd="0" presId="urn:microsoft.com/office/officeart/2008/layout/LinedList"/>
    <dgm:cxn modelId="{C86B9406-B3A1-4B69-A6A7-438FF01FE182}" type="presParOf" srcId="{CB950EA0-12A5-483D-ADC6-B76226F22932}" destId="{2A4A773E-46F4-42B5-8DB4-80FBDE8B431B}" srcOrd="2" destOrd="0" presId="urn:microsoft.com/office/officeart/2008/layout/LinedList"/>
    <dgm:cxn modelId="{78BB4A8F-425C-47B5-BD87-C8B44B37BB88}" type="presParOf" srcId="{CB950EA0-12A5-483D-ADC6-B76226F22932}" destId="{2CE6F5B5-4538-45FE-B7AB-C4BB8162EF84}" srcOrd="3" destOrd="0" presId="urn:microsoft.com/office/officeart/2008/layout/LinedList"/>
    <dgm:cxn modelId="{8F6519B8-A263-450D-B399-2075BCA925E1}" type="presParOf" srcId="{2CE6F5B5-4538-45FE-B7AB-C4BB8162EF84}" destId="{919AE0CC-283C-427D-AAD1-1ABD94A60A83}" srcOrd="0" destOrd="0" presId="urn:microsoft.com/office/officeart/2008/layout/LinedList"/>
    <dgm:cxn modelId="{DFD93D5D-8FDF-441C-9AD9-6C54A5FD8A7F}" type="presParOf" srcId="{2CE6F5B5-4538-45FE-B7AB-C4BB8162EF84}" destId="{470D2835-B417-4E7B-B987-F803B4704296}" srcOrd="1" destOrd="0" presId="urn:microsoft.com/office/officeart/2008/layout/LinedList"/>
    <dgm:cxn modelId="{ADD07DBC-A11E-48A1-A892-F33FDD33CFED}" type="presParOf" srcId="{CB950EA0-12A5-483D-ADC6-B76226F22932}" destId="{F2BA8D97-6D6D-4173-8E01-6C41BC4F9BD6}" srcOrd="4" destOrd="0" presId="urn:microsoft.com/office/officeart/2008/layout/LinedList"/>
    <dgm:cxn modelId="{E43F58D6-DCAB-471C-BD7C-4089802B6EE5}" type="presParOf" srcId="{CB950EA0-12A5-483D-ADC6-B76226F22932}" destId="{F4462028-0050-40AD-B85E-6323F3DEC9A3}" srcOrd="5" destOrd="0" presId="urn:microsoft.com/office/officeart/2008/layout/LinedList"/>
    <dgm:cxn modelId="{49CA46FF-781D-4EDB-A56E-7A035E31E929}" type="presParOf" srcId="{F4462028-0050-40AD-B85E-6323F3DEC9A3}" destId="{5AC45C7F-9036-418C-93DA-65070EA8D44E}" srcOrd="0" destOrd="0" presId="urn:microsoft.com/office/officeart/2008/layout/LinedList"/>
    <dgm:cxn modelId="{5B48F2DA-DA0A-4C37-8E17-2AB7478EF7B2}" type="presParOf" srcId="{F4462028-0050-40AD-B85E-6323F3DEC9A3}" destId="{AF82A649-C472-42A2-BF37-BC7F1233E4F4}" srcOrd="1" destOrd="0" presId="urn:microsoft.com/office/officeart/2008/layout/LinedList"/>
    <dgm:cxn modelId="{DFC0FDDC-5DBE-4163-B6AA-242D7C625C8D}" type="presParOf" srcId="{CB950EA0-12A5-483D-ADC6-B76226F22932}" destId="{00EE69CA-8361-47CE-B8FA-271702F584D0}" srcOrd="6" destOrd="0" presId="urn:microsoft.com/office/officeart/2008/layout/LinedList"/>
    <dgm:cxn modelId="{DAC41CFB-D64B-411E-88FF-28DDE6CE9470}" type="presParOf" srcId="{CB950EA0-12A5-483D-ADC6-B76226F22932}" destId="{B5DA56FE-06CD-41F4-BC0B-ED24D7C802E5}" srcOrd="7" destOrd="0" presId="urn:microsoft.com/office/officeart/2008/layout/LinedList"/>
    <dgm:cxn modelId="{6D1ED630-2A77-4C84-8958-3DA9AC5D4F43}" type="presParOf" srcId="{B5DA56FE-06CD-41F4-BC0B-ED24D7C802E5}" destId="{BE9D56E7-7E86-4350-A3F8-0958EE1954D7}" srcOrd="0" destOrd="0" presId="urn:microsoft.com/office/officeart/2008/layout/LinedList"/>
    <dgm:cxn modelId="{B8378CFF-D127-4961-A7DD-F789825E6535}" type="presParOf" srcId="{B5DA56FE-06CD-41F4-BC0B-ED24D7C802E5}" destId="{E0822329-5EA2-44EC-A485-6757676D2CE7}" srcOrd="1" destOrd="0" presId="urn:microsoft.com/office/officeart/2008/layout/LinedList"/>
    <dgm:cxn modelId="{D5FB7229-5351-405A-9D25-AB9434793916}" type="presParOf" srcId="{CB950EA0-12A5-483D-ADC6-B76226F22932}" destId="{3427E3DB-51E4-4CED-A8DA-B7210089FCDB}" srcOrd="8" destOrd="0" presId="urn:microsoft.com/office/officeart/2008/layout/LinedList"/>
    <dgm:cxn modelId="{83F6B4DF-1151-4F09-888A-FC2920D0262E}" type="presParOf" srcId="{CB950EA0-12A5-483D-ADC6-B76226F22932}" destId="{4502BD56-16E7-4657-8472-7260B1A0F67F}" srcOrd="9" destOrd="0" presId="urn:microsoft.com/office/officeart/2008/layout/LinedList"/>
    <dgm:cxn modelId="{C8C6A659-5738-4FB4-840D-72683D7D8552}" type="presParOf" srcId="{4502BD56-16E7-4657-8472-7260B1A0F67F}" destId="{6559F45C-FAF5-4E99-86CC-C66B6FCBCF8D}" srcOrd="0" destOrd="0" presId="urn:microsoft.com/office/officeart/2008/layout/LinedList"/>
    <dgm:cxn modelId="{DC86AE58-F5EA-4CC3-A083-566FD4F2B142}" type="presParOf" srcId="{4502BD56-16E7-4657-8472-7260B1A0F67F}" destId="{642896F7-C52F-4E97-A641-A8F3C37BA2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9CA981-F98C-48CE-9F02-6ED39E9D380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D5D8C5B-6984-49CD-90C4-81A25F71E869}">
      <dgm:prSet/>
      <dgm:spPr/>
      <dgm:t>
        <a:bodyPr/>
        <a:lstStyle/>
        <a:p>
          <a:pPr>
            <a:lnSpc>
              <a:spcPct val="100000"/>
            </a:lnSpc>
          </a:pPr>
          <a:r>
            <a:rPr lang="en-US"/>
            <a:t>Engage all the senses including visual, auditory, touch, movement, smell, and taste</a:t>
          </a:r>
        </a:p>
      </dgm:t>
    </dgm:pt>
    <dgm:pt modelId="{C10D296B-3588-4F8D-B347-F16554977347}" type="parTrans" cxnId="{D76BDC0E-A38D-4230-BFF8-F2DE0C41EB12}">
      <dgm:prSet/>
      <dgm:spPr/>
      <dgm:t>
        <a:bodyPr/>
        <a:lstStyle/>
        <a:p>
          <a:endParaRPr lang="en-US"/>
        </a:p>
      </dgm:t>
    </dgm:pt>
    <dgm:pt modelId="{93319DFE-4D6C-4CE1-980C-2671B407A0E7}" type="sibTrans" cxnId="{D76BDC0E-A38D-4230-BFF8-F2DE0C41EB12}">
      <dgm:prSet/>
      <dgm:spPr/>
      <dgm:t>
        <a:bodyPr/>
        <a:lstStyle/>
        <a:p>
          <a:endParaRPr lang="en-US"/>
        </a:p>
      </dgm:t>
    </dgm:pt>
    <dgm:pt modelId="{2BEBE637-D2F9-4926-8565-D8F468FF543D}">
      <dgm:prSet/>
      <dgm:spPr/>
      <dgm:t>
        <a:bodyPr/>
        <a:lstStyle/>
        <a:p>
          <a:pPr>
            <a:lnSpc>
              <a:spcPct val="100000"/>
            </a:lnSpc>
          </a:pPr>
          <a:r>
            <a:rPr lang="en-US"/>
            <a:t>Build on your experience. How does the material you are learning relate to your personal experience?</a:t>
          </a:r>
        </a:p>
      </dgm:t>
    </dgm:pt>
    <dgm:pt modelId="{4DCBACF9-CF32-48F4-9842-AA6C90FBE05F}" type="parTrans" cxnId="{ED5E3FA3-911F-4569-B0A6-2021262DD3FA}">
      <dgm:prSet/>
      <dgm:spPr/>
      <dgm:t>
        <a:bodyPr/>
        <a:lstStyle/>
        <a:p>
          <a:endParaRPr lang="en-US"/>
        </a:p>
      </dgm:t>
    </dgm:pt>
    <dgm:pt modelId="{57B33922-DADB-412E-B25B-00D86B4D0109}" type="sibTrans" cxnId="{ED5E3FA3-911F-4569-B0A6-2021262DD3FA}">
      <dgm:prSet/>
      <dgm:spPr/>
      <dgm:t>
        <a:bodyPr/>
        <a:lstStyle/>
        <a:p>
          <a:endParaRPr lang="en-US"/>
        </a:p>
      </dgm:t>
    </dgm:pt>
    <dgm:pt modelId="{56255F77-AB27-4336-988D-5617D320747C}">
      <dgm:prSet/>
      <dgm:spPr/>
      <dgm:t>
        <a:bodyPr/>
        <a:lstStyle/>
        <a:p>
          <a:pPr>
            <a:lnSpc>
              <a:spcPct val="100000"/>
            </a:lnSpc>
          </a:pPr>
          <a:r>
            <a:rPr lang="en-US"/>
            <a:t>Every human being has a desire to succeed. Invest your time in learning and build on your success. </a:t>
          </a:r>
        </a:p>
      </dgm:t>
    </dgm:pt>
    <dgm:pt modelId="{E1014A45-AE67-4E99-AC03-4A7BBCD692BD}" type="parTrans" cxnId="{E405FA30-E94B-4654-BF1C-95A0586008A4}">
      <dgm:prSet/>
      <dgm:spPr/>
      <dgm:t>
        <a:bodyPr/>
        <a:lstStyle/>
        <a:p>
          <a:endParaRPr lang="en-US"/>
        </a:p>
      </dgm:t>
    </dgm:pt>
    <dgm:pt modelId="{A1E90497-AB2D-4483-B3DE-90BF7CDC7CFA}" type="sibTrans" cxnId="{E405FA30-E94B-4654-BF1C-95A0586008A4}">
      <dgm:prSet/>
      <dgm:spPr/>
      <dgm:t>
        <a:bodyPr/>
        <a:lstStyle/>
        <a:p>
          <a:endParaRPr lang="en-US"/>
        </a:p>
      </dgm:t>
    </dgm:pt>
    <dgm:pt modelId="{EAFB89D0-29AB-4DBD-9493-EC70387B98E3}">
      <dgm:prSet/>
      <dgm:spPr/>
      <dgm:t>
        <a:bodyPr/>
        <a:lstStyle/>
        <a:p>
          <a:pPr>
            <a:lnSpc>
              <a:spcPct val="100000"/>
            </a:lnSpc>
          </a:pPr>
          <a:r>
            <a:rPr lang="en-US"/>
            <a:t>Think about how you can use your education in both the traditional and modern world.</a:t>
          </a:r>
        </a:p>
      </dgm:t>
    </dgm:pt>
    <dgm:pt modelId="{0E61439C-5FEF-49CA-B92C-620C8C9E5F02}" type="parTrans" cxnId="{CE537AA5-97FC-48ED-A497-BE79C74B6130}">
      <dgm:prSet/>
      <dgm:spPr/>
      <dgm:t>
        <a:bodyPr/>
        <a:lstStyle/>
        <a:p>
          <a:endParaRPr lang="en-US"/>
        </a:p>
      </dgm:t>
    </dgm:pt>
    <dgm:pt modelId="{3D4FE63A-4360-45D2-829A-C83A94506E59}" type="sibTrans" cxnId="{CE537AA5-97FC-48ED-A497-BE79C74B6130}">
      <dgm:prSet/>
      <dgm:spPr/>
      <dgm:t>
        <a:bodyPr/>
        <a:lstStyle/>
        <a:p>
          <a:endParaRPr lang="en-US"/>
        </a:p>
      </dgm:t>
    </dgm:pt>
    <dgm:pt modelId="{69EAFEF8-4256-4494-8CC7-D0756AC68812}" type="pres">
      <dgm:prSet presAssocID="{A49CA981-F98C-48CE-9F02-6ED39E9D3807}" presName="root" presStyleCnt="0">
        <dgm:presLayoutVars>
          <dgm:dir/>
          <dgm:resizeHandles val="exact"/>
        </dgm:presLayoutVars>
      </dgm:prSet>
      <dgm:spPr/>
    </dgm:pt>
    <dgm:pt modelId="{76D083BE-8699-455E-8113-C899CA928FA0}" type="pres">
      <dgm:prSet presAssocID="{1D5D8C5B-6984-49CD-90C4-81A25F71E869}" presName="compNode" presStyleCnt="0"/>
      <dgm:spPr/>
    </dgm:pt>
    <dgm:pt modelId="{EFF06E62-2018-4613-AD56-FF59F0DF2DF3}" type="pres">
      <dgm:prSet presAssocID="{1D5D8C5B-6984-49CD-90C4-81A25F71E869}" presName="bgRect" presStyleLbl="bgShp" presStyleIdx="0" presStyleCnt="4"/>
      <dgm:spPr/>
    </dgm:pt>
    <dgm:pt modelId="{F6E53CDE-48C5-44E3-B2DC-A80DFAC17E20}" type="pres">
      <dgm:prSet presAssocID="{1D5D8C5B-6984-49CD-90C4-81A25F71E8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se"/>
        </a:ext>
      </dgm:extLst>
    </dgm:pt>
    <dgm:pt modelId="{D1AB4243-60B2-42ED-9BC6-288FC5CB4B29}" type="pres">
      <dgm:prSet presAssocID="{1D5D8C5B-6984-49CD-90C4-81A25F71E869}" presName="spaceRect" presStyleCnt="0"/>
      <dgm:spPr/>
    </dgm:pt>
    <dgm:pt modelId="{5864CAE0-7D98-41B7-A6F6-384600BF8B20}" type="pres">
      <dgm:prSet presAssocID="{1D5D8C5B-6984-49CD-90C4-81A25F71E869}" presName="parTx" presStyleLbl="revTx" presStyleIdx="0" presStyleCnt="4">
        <dgm:presLayoutVars>
          <dgm:chMax val="0"/>
          <dgm:chPref val="0"/>
        </dgm:presLayoutVars>
      </dgm:prSet>
      <dgm:spPr/>
    </dgm:pt>
    <dgm:pt modelId="{81229CDC-4C75-48A3-BA5E-8927D2723031}" type="pres">
      <dgm:prSet presAssocID="{93319DFE-4D6C-4CE1-980C-2671B407A0E7}" presName="sibTrans" presStyleCnt="0"/>
      <dgm:spPr/>
    </dgm:pt>
    <dgm:pt modelId="{7396BC44-29FF-43AF-90BA-7C61D0E1E79C}" type="pres">
      <dgm:prSet presAssocID="{2BEBE637-D2F9-4926-8565-D8F468FF543D}" presName="compNode" presStyleCnt="0"/>
      <dgm:spPr/>
    </dgm:pt>
    <dgm:pt modelId="{C332FCC6-82B9-4165-9B14-5C337FBABF37}" type="pres">
      <dgm:prSet presAssocID="{2BEBE637-D2F9-4926-8565-D8F468FF543D}" presName="bgRect" presStyleLbl="bgShp" presStyleIdx="1" presStyleCnt="4"/>
      <dgm:spPr/>
    </dgm:pt>
    <dgm:pt modelId="{250AA625-35DF-4633-B955-5F9AAC900D6C}" type="pres">
      <dgm:prSet presAssocID="{2BEBE637-D2F9-4926-8565-D8F468FF54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dozer"/>
        </a:ext>
      </dgm:extLst>
    </dgm:pt>
    <dgm:pt modelId="{15E20593-E11E-43B4-BE33-175895D39CF0}" type="pres">
      <dgm:prSet presAssocID="{2BEBE637-D2F9-4926-8565-D8F468FF543D}" presName="spaceRect" presStyleCnt="0"/>
      <dgm:spPr/>
    </dgm:pt>
    <dgm:pt modelId="{5DCDFEA8-9FF9-4065-8F69-CDC50DCAB413}" type="pres">
      <dgm:prSet presAssocID="{2BEBE637-D2F9-4926-8565-D8F468FF543D}" presName="parTx" presStyleLbl="revTx" presStyleIdx="1" presStyleCnt="4">
        <dgm:presLayoutVars>
          <dgm:chMax val="0"/>
          <dgm:chPref val="0"/>
        </dgm:presLayoutVars>
      </dgm:prSet>
      <dgm:spPr/>
    </dgm:pt>
    <dgm:pt modelId="{EE04330C-1866-4634-99B3-9080072FAB47}" type="pres">
      <dgm:prSet presAssocID="{57B33922-DADB-412E-B25B-00D86B4D0109}" presName="sibTrans" presStyleCnt="0"/>
      <dgm:spPr/>
    </dgm:pt>
    <dgm:pt modelId="{CC78FE74-2899-4D55-8470-33947989F819}" type="pres">
      <dgm:prSet presAssocID="{56255F77-AB27-4336-988D-5617D320747C}" presName="compNode" presStyleCnt="0"/>
      <dgm:spPr/>
    </dgm:pt>
    <dgm:pt modelId="{5617B639-D334-4689-BE80-0CD463287103}" type="pres">
      <dgm:prSet presAssocID="{56255F77-AB27-4336-988D-5617D320747C}" presName="bgRect" presStyleLbl="bgShp" presStyleIdx="2" presStyleCnt="4"/>
      <dgm:spPr/>
    </dgm:pt>
    <dgm:pt modelId="{6F638465-4A29-495D-ABE8-50766A3B354E}" type="pres">
      <dgm:prSet presAssocID="{56255F77-AB27-4336-988D-5617D32074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Success"/>
        </a:ext>
      </dgm:extLst>
    </dgm:pt>
    <dgm:pt modelId="{E486BECD-548A-4A4B-89C3-98B73588C125}" type="pres">
      <dgm:prSet presAssocID="{56255F77-AB27-4336-988D-5617D320747C}" presName="spaceRect" presStyleCnt="0"/>
      <dgm:spPr/>
    </dgm:pt>
    <dgm:pt modelId="{B1E36E23-8A5A-499C-A788-9A3C3A6B290F}" type="pres">
      <dgm:prSet presAssocID="{56255F77-AB27-4336-988D-5617D320747C}" presName="parTx" presStyleLbl="revTx" presStyleIdx="2" presStyleCnt="4">
        <dgm:presLayoutVars>
          <dgm:chMax val="0"/>
          <dgm:chPref val="0"/>
        </dgm:presLayoutVars>
      </dgm:prSet>
      <dgm:spPr/>
    </dgm:pt>
    <dgm:pt modelId="{7598159C-94E0-44F0-AE3A-D9B6789A4D68}" type="pres">
      <dgm:prSet presAssocID="{A1E90497-AB2D-4483-B3DE-90BF7CDC7CFA}" presName="sibTrans" presStyleCnt="0"/>
      <dgm:spPr/>
    </dgm:pt>
    <dgm:pt modelId="{BB2249F2-1881-4A7A-A35C-EC278C0EFDA1}" type="pres">
      <dgm:prSet presAssocID="{EAFB89D0-29AB-4DBD-9493-EC70387B98E3}" presName="compNode" presStyleCnt="0"/>
      <dgm:spPr/>
    </dgm:pt>
    <dgm:pt modelId="{88D91B5B-ABC2-4DFE-A1E4-61B023D62923}" type="pres">
      <dgm:prSet presAssocID="{EAFB89D0-29AB-4DBD-9493-EC70387B98E3}" presName="bgRect" presStyleLbl="bgShp" presStyleIdx="3" presStyleCnt="4"/>
      <dgm:spPr/>
    </dgm:pt>
    <dgm:pt modelId="{8480477F-161B-45D1-9E96-66238B3E0838}" type="pres">
      <dgm:prSet presAssocID="{EAFB89D0-29AB-4DBD-9493-EC70387B98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AA617C6F-5542-41EA-B48F-2C8EBEA5049D}" type="pres">
      <dgm:prSet presAssocID="{EAFB89D0-29AB-4DBD-9493-EC70387B98E3}" presName="spaceRect" presStyleCnt="0"/>
      <dgm:spPr/>
    </dgm:pt>
    <dgm:pt modelId="{5A25F862-E173-4F0B-95C4-0009D0737F63}" type="pres">
      <dgm:prSet presAssocID="{EAFB89D0-29AB-4DBD-9493-EC70387B98E3}" presName="parTx" presStyleLbl="revTx" presStyleIdx="3" presStyleCnt="4">
        <dgm:presLayoutVars>
          <dgm:chMax val="0"/>
          <dgm:chPref val="0"/>
        </dgm:presLayoutVars>
      </dgm:prSet>
      <dgm:spPr/>
    </dgm:pt>
  </dgm:ptLst>
  <dgm:cxnLst>
    <dgm:cxn modelId="{D76BDC0E-A38D-4230-BFF8-F2DE0C41EB12}" srcId="{A49CA981-F98C-48CE-9F02-6ED39E9D3807}" destId="{1D5D8C5B-6984-49CD-90C4-81A25F71E869}" srcOrd="0" destOrd="0" parTransId="{C10D296B-3588-4F8D-B347-F16554977347}" sibTransId="{93319DFE-4D6C-4CE1-980C-2671B407A0E7}"/>
    <dgm:cxn modelId="{0C456B2E-0294-4EC3-8CF3-893A0EAA5138}" type="presOf" srcId="{EAFB89D0-29AB-4DBD-9493-EC70387B98E3}" destId="{5A25F862-E173-4F0B-95C4-0009D0737F63}" srcOrd="0" destOrd="0" presId="urn:microsoft.com/office/officeart/2018/2/layout/IconVerticalSolidList"/>
    <dgm:cxn modelId="{E405FA30-E94B-4654-BF1C-95A0586008A4}" srcId="{A49CA981-F98C-48CE-9F02-6ED39E9D3807}" destId="{56255F77-AB27-4336-988D-5617D320747C}" srcOrd="2" destOrd="0" parTransId="{E1014A45-AE67-4E99-AC03-4A7BBCD692BD}" sibTransId="{A1E90497-AB2D-4483-B3DE-90BF7CDC7CFA}"/>
    <dgm:cxn modelId="{686EED79-EDA9-44A1-ADB5-B54AF95480F9}" type="presOf" srcId="{56255F77-AB27-4336-988D-5617D320747C}" destId="{B1E36E23-8A5A-499C-A788-9A3C3A6B290F}" srcOrd="0" destOrd="0" presId="urn:microsoft.com/office/officeart/2018/2/layout/IconVerticalSolidList"/>
    <dgm:cxn modelId="{E044485A-92F6-4876-9373-18BB2024C2F3}" type="presOf" srcId="{2BEBE637-D2F9-4926-8565-D8F468FF543D}" destId="{5DCDFEA8-9FF9-4065-8F69-CDC50DCAB413}" srcOrd="0" destOrd="0" presId="urn:microsoft.com/office/officeart/2018/2/layout/IconVerticalSolidList"/>
    <dgm:cxn modelId="{192C9B98-2F00-43EE-8876-7D0681C78083}" type="presOf" srcId="{A49CA981-F98C-48CE-9F02-6ED39E9D3807}" destId="{69EAFEF8-4256-4494-8CC7-D0756AC68812}" srcOrd="0" destOrd="0" presId="urn:microsoft.com/office/officeart/2018/2/layout/IconVerticalSolidList"/>
    <dgm:cxn modelId="{ED5E3FA3-911F-4569-B0A6-2021262DD3FA}" srcId="{A49CA981-F98C-48CE-9F02-6ED39E9D3807}" destId="{2BEBE637-D2F9-4926-8565-D8F468FF543D}" srcOrd="1" destOrd="0" parTransId="{4DCBACF9-CF32-48F4-9842-AA6C90FBE05F}" sibTransId="{57B33922-DADB-412E-B25B-00D86B4D0109}"/>
    <dgm:cxn modelId="{E23B85A3-5505-4B5E-8EB4-709A7043642E}" type="presOf" srcId="{1D5D8C5B-6984-49CD-90C4-81A25F71E869}" destId="{5864CAE0-7D98-41B7-A6F6-384600BF8B20}" srcOrd="0" destOrd="0" presId="urn:microsoft.com/office/officeart/2018/2/layout/IconVerticalSolidList"/>
    <dgm:cxn modelId="{CE537AA5-97FC-48ED-A497-BE79C74B6130}" srcId="{A49CA981-F98C-48CE-9F02-6ED39E9D3807}" destId="{EAFB89D0-29AB-4DBD-9493-EC70387B98E3}" srcOrd="3" destOrd="0" parTransId="{0E61439C-5FEF-49CA-B92C-620C8C9E5F02}" sibTransId="{3D4FE63A-4360-45D2-829A-C83A94506E59}"/>
    <dgm:cxn modelId="{63248608-FF30-43E5-846B-EB49155E041A}" type="presParOf" srcId="{69EAFEF8-4256-4494-8CC7-D0756AC68812}" destId="{76D083BE-8699-455E-8113-C899CA928FA0}" srcOrd="0" destOrd="0" presId="urn:microsoft.com/office/officeart/2018/2/layout/IconVerticalSolidList"/>
    <dgm:cxn modelId="{9F34539E-5816-453E-AE6A-880EA2164802}" type="presParOf" srcId="{76D083BE-8699-455E-8113-C899CA928FA0}" destId="{EFF06E62-2018-4613-AD56-FF59F0DF2DF3}" srcOrd="0" destOrd="0" presId="urn:microsoft.com/office/officeart/2018/2/layout/IconVerticalSolidList"/>
    <dgm:cxn modelId="{7D597F6E-D19A-478A-BC8B-4DF35BE81A00}" type="presParOf" srcId="{76D083BE-8699-455E-8113-C899CA928FA0}" destId="{F6E53CDE-48C5-44E3-B2DC-A80DFAC17E20}" srcOrd="1" destOrd="0" presId="urn:microsoft.com/office/officeart/2018/2/layout/IconVerticalSolidList"/>
    <dgm:cxn modelId="{86731860-5C76-4845-A749-90060814877D}" type="presParOf" srcId="{76D083BE-8699-455E-8113-C899CA928FA0}" destId="{D1AB4243-60B2-42ED-9BC6-288FC5CB4B29}" srcOrd="2" destOrd="0" presId="urn:microsoft.com/office/officeart/2018/2/layout/IconVerticalSolidList"/>
    <dgm:cxn modelId="{A6AA2905-0CB9-432C-9078-D6573B293BDA}" type="presParOf" srcId="{76D083BE-8699-455E-8113-C899CA928FA0}" destId="{5864CAE0-7D98-41B7-A6F6-384600BF8B20}" srcOrd="3" destOrd="0" presId="urn:microsoft.com/office/officeart/2018/2/layout/IconVerticalSolidList"/>
    <dgm:cxn modelId="{337409A1-B644-4535-9609-A1FAA6069C1E}" type="presParOf" srcId="{69EAFEF8-4256-4494-8CC7-D0756AC68812}" destId="{81229CDC-4C75-48A3-BA5E-8927D2723031}" srcOrd="1" destOrd="0" presId="urn:microsoft.com/office/officeart/2018/2/layout/IconVerticalSolidList"/>
    <dgm:cxn modelId="{C0975240-5FD9-4A41-9013-697E331B7AC5}" type="presParOf" srcId="{69EAFEF8-4256-4494-8CC7-D0756AC68812}" destId="{7396BC44-29FF-43AF-90BA-7C61D0E1E79C}" srcOrd="2" destOrd="0" presId="urn:microsoft.com/office/officeart/2018/2/layout/IconVerticalSolidList"/>
    <dgm:cxn modelId="{2221B7DD-3B54-42B9-995C-5050A8F50916}" type="presParOf" srcId="{7396BC44-29FF-43AF-90BA-7C61D0E1E79C}" destId="{C332FCC6-82B9-4165-9B14-5C337FBABF37}" srcOrd="0" destOrd="0" presId="urn:microsoft.com/office/officeart/2018/2/layout/IconVerticalSolidList"/>
    <dgm:cxn modelId="{262F4340-8E59-4E36-87DF-E1D0C12FCEAF}" type="presParOf" srcId="{7396BC44-29FF-43AF-90BA-7C61D0E1E79C}" destId="{250AA625-35DF-4633-B955-5F9AAC900D6C}" srcOrd="1" destOrd="0" presId="urn:microsoft.com/office/officeart/2018/2/layout/IconVerticalSolidList"/>
    <dgm:cxn modelId="{32DBD5E2-DE8E-414F-B162-FE5184632CF3}" type="presParOf" srcId="{7396BC44-29FF-43AF-90BA-7C61D0E1E79C}" destId="{15E20593-E11E-43B4-BE33-175895D39CF0}" srcOrd="2" destOrd="0" presId="urn:microsoft.com/office/officeart/2018/2/layout/IconVerticalSolidList"/>
    <dgm:cxn modelId="{BABAC42B-7C9B-4EBA-A48B-68EBCF9E53C8}" type="presParOf" srcId="{7396BC44-29FF-43AF-90BA-7C61D0E1E79C}" destId="{5DCDFEA8-9FF9-4065-8F69-CDC50DCAB413}" srcOrd="3" destOrd="0" presId="urn:microsoft.com/office/officeart/2018/2/layout/IconVerticalSolidList"/>
    <dgm:cxn modelId="{6EB05406-A0F7-420F-8C27-EFC239269B0C}" type="presParOf" srcId="{69EAFEF8-4256-4494-8CC7-D0756AC68812}" destId="{EE04330C-1866-4634-99B3-9080072FAB47}" srcOrd="3" destOrd="0" presId="urn:microsoft.com/office/officeart/2018/2/layout/IconVerticalSolidList"/>
    <dgm:cxn modelId="{A4E68E59-3736-4163-93C6-B488ECA60CFD}" type="presParOf" srcId="{69EAFEF8-4256-4494-8CC7-D0756AC68812}" destId="{CC78FE74-2899-4D55-8470-33947989F819}" srcOrd="4" destOrd="0" presId="urn:microsoft.com/office/officeart/2018/2/layout/IconVerticalSolidList"/>
    <dgm:cxn modelId="{4BF90222-810A-4E9F-B6AD-B616062F5CF4}" type="presParOf" srcId="{CC78FE74-2899-4D55-8470-33947989F819}" destId="{5617B639-D334-4689-BE80-0CD463287103}" srcOrd="0" destOrd="0" presId="urn:microsoft.com/office/officeart/2018/2/layout/IconVerticalSolidList"/>
    <dgm:cxn modelId="{E08C4D7C-2243-4F9E-A1C2-D7E384E39E0F}" type="presParOf" srcId="{CC78FE74-2899-4D55-8470-33947989F819}" destId="{6F638465-4A29-495D-ABE8-50766A3B354E}" srcOrd="1" destOrd="0" presId="urn:microsoft.com/office/officeart/2018/2/layout/IconVerticalSolidList"/>
    <dgm:cxn modelId="{CD67355E-AC18-4EBF-ACE7-AF1F8C248A4F}" type="presParOf" srcId="{CC78FE74-2899-4D55-8470-33947989F819}" destId="{E486BECD-548A-4A4B-89C3-98B73588C125}" srcOrd="2" destOrd="0" presId="urn:microsoft.com/office/officeart/2018/2/layout/IconVerticalSolidList"/>
    <dgm:cxn modelId="{253FD144-27D5-4742-9269-C875FC535CF3}" type="presParOf" srcId="{CC78FE74-2899-4D55-8470-33947989F819}" destId="{B1E36E23-8A5A-499C-A788-9A3C3A6B290F}" srcOrd="3" destOrd="0" presId="urn:microsoft.com/office/officeart/2018/2/layout/IconVerticalSolidList"/>
    <dgm:cxn modelId="{13068374-0E50-48D5-88F6-85CCA0A02E3E}" type="presParOf" srcId="{69EAFEF8-4256-4494-8CC7-D0756AC68812}" destId="{7598159C-94E0-44F0-AE3A-D9B6789A4D68}" srcOrd="5" destOrd="0" presId="urn:microsoft.com/office/officeart/2018/2/layout/IconVerticalSolidList"/>
    <dgm:cxn modelId="{1AE4DDB1-D824-4774-8DC2-AE8A3A3EF0D9}" type="presParOf" srcId="{69EAFEF8-4256-4494-8CC7-D0756AC68812}" destId="{BB2249F2-1881-4A7A-A35C-EC278C0EFDA1}" srcOrd="6" destOrd="0" presId="urn:microsoft.com/office/officeart/2018/2/layout/IconVerticalSolidList"/>
    <dgm:cxn modelId="{85E28BEA-5365-4DB6-B8BE-5C298420F6A0}" type="presParOf" srcId="{BB2249F2-1881-4A7A-A35C-EC278C0EFDA1}" destId="{88D91B5B-ABC2-4DFE-A1E4-61B023D62923}" srcOrd="0" destOrd="0" presId="urn:microsoft.com/office/officeart/2018/2/layout/IconVerticalSolidList"/>
    <dgm:cxn modelId="{1F682DB9-5FEB-483D-B0DE-4979C81DAE3F}" type="presParOf" srcId="{BB2249F2-1881-4A7A-A35C-EC278C0EFDA1}" destId="{8480477F-161B-45D1-9E96-66238B3E0838}" srcOrd="1" destOrd="0" presId="urn:microsoft.com/office/officeart/2018/2/layout/IconVerticalSolidList"/>
    <dgm:cxn modelId="{05A4C9B9-6D06-4C52-8F83-4FFBBA17C833}" type="presParOf" srcId="{BB2249F2-1881-4A7A-A35C-EC278C0EFDA1}" destId="{AA617C6F-5542-41EA-B48F-2C8EBEA5049D}" srcOrd="2" destOrd="0" presId="urn:microsoft.com/office/officeart/2018/2/layout/IconVerticalSolidList"/>
    <dgm:cxn modelId="{4807B255-5134-4DE7-90B4-00763FB7593D}" type="presParOf" srcId="{BB2249F2-1881-4A7A-A35C-EC278C0EFDA1}" destId="{5A25F862-E173-4F0B-95C4-0009D0737F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B18D0-3066-4F99-86CC-DC5D878CE0EC}">
      <dsp:nvSpPr>
        <dsp:cNvPr id="0" name=""/>
        <dsp:cNvSpPr/>
      </dsp:nvSpPr>
      <dsp:spPr>
        <a:xfrm>
          <a:off x="0" y="2209"/>
          <a:ext cx="6778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0DE12-011B-4335-B826-6F513D742547}">
      <dsp:nvSpPr>
        <dsp:cNvPr id="0" name=""/>
        <dsp:cNvSpPr/>
      </dsp:nvSpPr>
      <dsp:spPr>
        <a:xfrm>
          <a:off x="0" y="2209"/>
          <a:ext cx="6778625"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Most Native peoples believe that there is a spirit essence in all things that we do and in all things in nature.</a:t>
          </a:r>
        </a:p>
      </dsp:txBody>
      <dsp:txXfrm>
        <a:off x="0" y="2209"/>
        <a:ext cx="6778625" cy="1507181"/>
      </dsp:txXfrm>
    </dsp:sp>
    <dsp:sp modelId="{0B384490-C510-4B85-9805-19EA11CFE8E0}">
      <dsp:nvSpPr>
        <dsp:cNvPr id="0" name=""/>
        <dsp:cNvSpPr/>
      </dsp:nvSpPr>
      <dsp:spPr>
        <a:xfrm>
          <a:off x="0" y="1509390"/>
          <a:ext cx="6778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21E39-1B53-496B-8A31-88E5D982F1F0}">
      <dsp:nvSpPr>
        <dsp:cNvPr id="0" name=""/>
        <dsp:cNvSpPr/>
      </dsp:nvSpPr>
      <dsp:spPr>
        <a:xfrm>
          <a:off x="0" y="1509390"/>
          <a:ext cx="6778625"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Remembering your spirit essence will help you to connect to your past and your present. </a:t>
          </a:r>
        </a:p>
      </dsp:txBody>
      <dsp:txXfrm>
        <a:off x="0" y="1509390"/>
        <a:ext cx="6778625" cy="1507181"/>
      </dsp:txXfrm>
    </dsp:sp>
    <dsp:sp modelId="{CF0377A6-6E84-4B89-82D0-BA8619A8AEF7}">
      <dsp:nvSpPr>
        <dsp:cNvPr id="0" name=""/>
        <dsp:cNvSpPr/>
      </dsp:nvSpPr>
      <dsp:spPr>
        <a:xfrm>
          <a:off x="0" y="3016572"/>
          <a:ext cx="6778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476B7-4D9B-4F0A-AAC4-4DF4D4E0E057}">
      <dsp:nvSpPr>
        <dsp:cNvPr id="0" name=""/>
        <dsp:cNvSpPr/>
      </dsp:nvSpPr>
      <dsp:spPr>
        <a:xfrm>
          <a:off x="0" y="3016572"/>
          <a:ext cx="6778625"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This focus will allow you to honor your family and community while also honoring your college education. </a:t>
          </a:r>
        </a:p>
      </dsp:txBody>
      <dsp:txXfrm>
        <a:off x="0" y="3016572"/>
        <a:ext cx="6778625" cy="1507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2670B-5CDA-43A4-B020-9CB3EBD416D6}">
      <dsp:nvSpPr>
        <dsp:cNvPr id="0" name=""/>
        <dsp:cNvSpPr/>
      </dsp:nvSpPr>
      <dsp:spPr>
        <a:xfrm>
          <a:off x="0" y="552"/>
          <a:ext cx="6778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E7DEE-A3E4-482A-861F-4C20650E2496}">
      <dsp:nvSpPr>
        <dsp:cNvPr id="0" name=""/>
        <dsp:cNvSpPr/>
      </dsp:nvSpPr>
      <dsp:spPr>
        <a:xfrm>
          <a:off x="0" y="552"/>
          <a:ext cx="6778625"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Good health has four components:</a:t>
          </a:r>
        </a:p>
      </dsp:txBody>
      <dsp:txXfrm>
        <a:off x="0" y="552"/>
        <a:ext cx="6778625" cy="904971"/>
      </dsp:txXfrm>
    </dsp:sp>
    <dsp:sp modelId="{2A4A773E-46F4-42B5-8DB4-80FBDE8B431B}">
      <dsp:nvSpPr>
        <dsp:cNvPr id="0" name=""/>
        <dsp:cNvSpPr/>
      </dsp:nvSpPr>
      <dsp:spPr>
        <a:xfrm>
          <a:off x="0" y="905524"/>
          <a:ext cx="6778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AE0CC-283C-427D-AAD1-1ABD94A60A83}">
      <dsp:nvSpPr>
        <dsp:cNvPr id="0" name=""/>
        <dsp:cNvSpPr/>
      </dsp:nvSpPr>
      <dsp:spPr>
        <a:xfrm>
          <a:off x="0" y="905524"/>
          <a:ext cx="6778625"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Spiritual</a:t>
          </a:r>
        </a:p>
      </dsp:txBody>
      <dsp:txXfrm>
        <a:off x="0" y="905524"/>
        <a:ext cx="6778625" cy="904971"/>
      </dsp:txXfrm>
    </dsp:sp>
    <dsp:sp modelId="{F2BA8D97-6D6D-4173-8E01-6C41BC4F9BD6}">
      <dsp:nvSpPr>
        <dsp:cNvPr id="0" name=""/>
        <dsp:cNvSpPr/>
      </dsp:nvSpPr>
      <dsp:spPr>
        <a:xfrm>
          <a:off x="0" y="1810495"/>
          <a:ext cx="6778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45C7F-9036-418C-93DA-65070EA8D44E}">
      <dsp:nvSpPr>
        <dsp:cNvPr id="0" name=""/>
        <dsp:cNvSpPr/>
      </dsp:nvSpPr>
      <dsp:spPr>
        <a:xfrm>
          <a:off x="0" y="1810495"/>
          <a:ext cx="6778625"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Emotional</a:t>
          </a:r>
        </a:p>
      </dsp:txBody>
      <dsp:txXfrm>
        <a:off x="0" y="1810495"/>
        <a:ext cx="6778625" cy="904971"/>
      </dsp:txXfrm>
    </dsp:sp>
    <dsp:sp modelId="{00EE69CA-8361-47CE-B8FA-271702F584D0}">
      <dsp:nvSpPr>
        <dsp:cNvPr id="0" name=""/>
        <dsp:cNvSpPr/>
      </dsp:nvSpPr>
      <dsp:spPr>
        <a:xfrm>
          <a:off x="0" y="2715467"/>
          <a:ext cx="6778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D56E7-7E86-4350-A3F8-0958EE1954D7}">
      <dsp:nvSpPr>
        <dsp:cNvPr id="0" name=""/>
        <dsp:cNvSpPr/>
      </dsp:nvSpPr>
      <dsp:spPr>
        <a:xfrm>
          <a:off x="0" y="2715467"/>
          <a:ext cx="6778625"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Physical</a:t>
          </a:r>
        </a:p>
      </dsp:txBody>
      <dsp:txXfrm>
        <a:off x="0" y="2715467"/>
        <a:ext cx="6778625" cy="904971"/>
      </dsp:txXfrm>
    </dsp:sp>
    <dsp:sp modelId="{3427E3DB-51E4-4CED-A8DA-B7210089FCDB}">
      <dsp:nvSpPr>
        <dsp:cNvPr id="0" name=""/>
        <dsp:cNvSpPr/>
      </dsp:nvSpPr>
      <dsp:spPr>
        <a:xfrm>
          <a:off x="0" y="3620438"/>
          <a:ext cx="6778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9F45C-FAF5-4E99-86CC-C66B6FCBCF8D}">
      <dsp:nvSpPr>
        <dsp:cNvPr id="0" name=""/>
        <dsp:cNvSpPr/>
      </dsp:nvSpPr>
      <dsp:spPr>
        <a:xfrm>
          <a:off x="0" y="3620438"/>
          <a:ext cx="6778625"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Mental</a:t>
          </a:r>
        </a:p>
      </dsp:txBody>
      <dsp:txXfrm>
        <a:off x="0" y="3620438"/>
        <a:ext cx="6778625" cy="904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06E62-2018-4613-AD56-FF59F0DF2DF3}">
      <dsp:nvSpPr>
        <dsp:cNvPr id="0" name=""/>
        <dsp:cNvSpPr/>
      </dsp:nvSpPr>
      <dsp:spPr>
        <a:xfrm>
          <a:off x="0" y="1878"/>
          <a:ext cx="6778625"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E53CDE-48C5-44E3-B2DC-A80DFAC17E20}">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4CAE0-7D98-41B7-A6F6-384600BF8B20}">
      <dsp:nvSpPr>
        <dsp:cNvPr id="0" name=""/>
        <dsp:cNvSpPr/>
      </dsp:nvSpPr>
      <dsp:spPr>
        <a:xfrm>
          <a:off x="1099610" y="1878"/>
          <a:ext cx="5679014"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00100">
            <a:lnSpc>
              <a:spcPct val="100000"/>
            </a:lnSpc>
            <a:spcBef>
              <a:spcPct val="0"/>
            </a:spcBef>
            <a:spcAft>
              <a:spcPct val="35000"/>
            </a:spcAft>
            <a:buNone/>
          </a:pPr>
          <a:r>
            <a:rPr lang="en-US" sz="1800" kern="1200"/>
            <a:t>Engage all the senses including visual, auditory, touch, movement, smell, and taste</a:t>
          </a:r>
        </a:p>
      </dsp:txBody>
      <dsp:txXfrm>
        <a:off x="1099610" y="1878"/>
        <a:ext cx="5679014" cy="952043"/>
      </dsp:txXfrm>
    </dsp:sp>
    <dsp:sp modelId="{C332FCC6-82B9-4165-9B14-5C337FBABF37}">
      <dsp:nvSpPr>
        <dsp:cNvPr id="0" name=""/>
        <dsp:cNvSpPr/>
      </dsp:nvSpPr>
      <dsp:spPr>
        <a:xfrm>
          <a:off x="0" y="1191932"/>
          <a:ext cx="6778625"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0AA625-35DF-4633-B955-5F9AAC900D6C}">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DFEA8-9FF9-4065-8F69-CDC50DCAB413}">
      <dsp:nvSpPr>
        <dsp:cNvPr id="0" name=""/>
        <dsp:cNvSpPr/>
      </dsp:nvSpPr>
      <dsp:spPr>
        <a:xfrm>
          <a:off x="1099610" y="1191932"/>
          <a:ext cx="5679014"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00100">
            <a:lnSpc>
              <a:spcPct val="100000"/>
            </a:lnSpc>
            <a:spcBef>
              <a:spcPct val="0"/>
            </a:spcBef>
            <a:spcAft>
              <a:spcPct val="35000"/>
            </a:spcAft>
            <a:buNone/>
          </a:pPr>
          <a:r>
            <a:rPr lang="en-US" sz="1800" kern="1200"/>
            <a:t>Build on your experience. How does the material you are learning relate to your personal experience?</a:t>
          </a:r>
        </a:p>
      </dsp:txBody>
      <dsp:txXfrm>
        <a:off x="1099610" y="1191932"/>
        <a:ext cx="5679014" cy="952043"/>
      </dsp:txXfrm>
    </dsp:sp>
    <dsp:sp modelId="{5617B639-D334-4689-BE80-0CD463287103}">
      <dsp:nvSpPr>
        <dsp:cNvPr id="0" name=""/>
        <dsp:cNvSpPr/>
      </dsp:nvSpPr>
      <dsp:spPr>
        <a:xfrm>
          <a:off x="0" y="2381986"/>
          <a:ext cx="6778625"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38465-4A29-495D-ABE8-50766A3B354E}">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36E23-8A5A-499C-A788-9A3C3A6B290F}">
      <dsp:nvSpPr>
        <dsp:cNvPr id="0" name=""/>
        <dsp:cNvSpPr/>
      </dsp:nvSpPr>
      <dsp:spPr>
        <a:xfrm>
          <a:off x="1099610" y="2381986"/>
          <a:ext cx="5679014"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00100">
            <a:lnSpc>
              <a:spcPct val="100000"/>
            </a:lnSpc>
            <a:spcBef>
              <a:spcPct val="0"/>
            </a:spcBef>
            <a:spcAft>
              <a:spcPct val="35000"/>
            </a:spcAft>
            <a:buNone/>
          </a:pPr>
          <a:r>
            <a:rPr lang="en-US" sz="1800" kern="1200"/>
            <a:t>Every human being has a desire to succeed. Invest your time in learning and build on your success. </a:t>
          </a:r>
        </a:p>
      </dsp:txBody>
      <dsp:txXfrm>
        <a:off x="1099610" y="2381986"/>
        <a:ext cx="5679014" cy="952043"/>
      </dsp:txXfrm>
    </dsp:sp>
    <dsp:sp modelId="{88D91B5B-ABC2-4DFE-A1E4-61B023D62923}">
      <dsp:nvSpPr>
        <dsp:cNvPr id="0" name=""/>
        <dsp:cNvSpPr/>
      </dsp:nvSpPr>
      <dsp:spPr>
        <a:xfrm>
          <a:off x="0" y="3572041"/>
          <a:ext cx="6778625"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0477F-161B-45D1-9E96-66238B3E0838}">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5F862-E173-4F0B-95C4-0009D0737F63}">
      <dsp:nvSpPr>
        <dsp:cNvPr id="0" name=""/>
        <dsp:cNvSpPr/>
      </dsp:nvSpPr>
      <dsp:spPr>
        <a:xfrm>
          <a:off x="1099610" y="3572041"/>
          <a:ext cx="5679014"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00100">
            <a:lnSpc>
              <a:spcPct val="100000"/>
            </a:lnSpc>
            <a:spcBef>
              <a:spcPct val="0"/>
            </a:spcBef>
            <a:spcAft>
              <a:spcPct val="35000"/>
            </a:spcAft>
            <a:buNone/>
          </a:pPr>
          <a:r>
            <a:rPr lang="en-US" sz="1800" kern="1200"/>
            <a:t>Think about how you can use your education in both the traditional and modern world.</a:t>
          </a:r>
        </a:p>
      </dsp:txBody>
      <dsp:txXfrm>
        <a:off x="1099610" y="3572041"/>
        <a:ext cx="5679014" cy="9520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49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99AB5AF9-5D6C-4F84-9C78-CEF18D3D600C}" type="slidenum">
              <a:rPr lang="ru-RU"/>
              <a:pPr/>
              <a:t>‹#›</a:t>
            </a:fld>
            <a:endParaRPr lang="ru-RU"/>
          </a:p>
        </p:txBody>
      </p:sp>
    </p:spTree>
    <p:extLst>
      <p:ext uri="{BB962C8B-B14F-4D97-AF65-F5344CB8AC3E}">
        <p14:creationId xmlns:p14="http://schemas.microsoft.com/office/powerpoint/2010/main" val="2189267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4437063"/>
            <a:ext cx="5473700" cy="1871662"/>
          </a:xfrm>
          <a:effectLst>
            <a:outerShdw dist="17961" dir="2700000" algn="ctr" rotWithShape="0">
              <a:schemeClr val="bg2"/>
            </a:outerShdw>
          </a:effectLst>
        </p:spPr>
        <p:txBody>
          <a:bodyPr/>
          <a:lstStyle>
            <a:lvl1pPr>
              <a:defRPr>
                <a:ea typeface="굴림" charset="-127"/>
              </a:defRPr>
            </a:lvl1pPr>
          </a:lstStyle>
          <a:p>
            <a:pPr lvl="0"/>
            <a:r>
              <a:rPr lang="ru-RU" noProof="0"/>
              <a:t>Click to edit Master title style</a:t>
            </a:r>
          </a:p>
        </p:txBody>
      </p:sp>
      <p:sp>
        <p:nvSpPr>
          <p:cNvPr id="5123" name="Rectangle 3"/>
          <p:cNvSpPr>
            <a:spLocks noGrp="1" noChangeArrowheads="1"/>
          </p:cNvSpPr>
          <p:nvPr>
            <p:ph type="subTitle" idx="1"/>
          </p:nvPr>
        </p:nvSpPr>
        <p:spPr>
          <a:xfrm>
            <a:off x="5724525" y="2852738"/>
            <a:ext cx="3024188" cy="863600"/>
          </a:xfrm>
          <a:effectLst>
            <a:outerShdw dist="17961" dir="2700000" algn="ctr" rotWithShape="0">
              <a:schemeClr val="bg2"/>
            </a:outerShdw>
          </a:effectLst>
        </p:spPr>
        <p:txBody>
          <a:bodyPr/>
          <a:lstStyle>
            <a:lvl1pPr marL="0" indent="0">
              <a:buFontTx/>
              <a:buNone/>
              <a:defRPr>
                <a:latin typeface="Futura LT Book" pitchFamily="2" charset="0"/>
              </a:defRPr>
            </a:lvl1pPr>
          </a:lstStyle>
          <a:p>
            <a:pPr lvl="0"/>
            <a:r>
              <a:rPr lang="ru-RU"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17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60350"/>
            <a:ext cx="2087563" cy="6264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6113462" cy="6264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08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36C4ECE-6A20-4B5E-9532-4291CB90D5B2}" type="slidenum">
              <a:rPr lang="ru-RU"/>
              <a:pPr/>
              <a:t>‹#›</a:t>
            </a:fld>
            <a:endParaRPr lang="ru-RU"/>
          </a:p>
        </p:txBody>
      </p:sp>
    </p:spTree>
    <p:extLst>
      <p:ext uri="{BB962C8B-B14F-4D97-AF65-F5344CB8AC3E}">
        <p14:creationId xmlns:p14="http://schemas.microsoft.com/office/powerpoint/2010/main" val="421692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FF7E805-4D0A-4213-A835-95551194384E}" type="slidenum">
              <a:rPr lang="ru-RU"/>
              <a:pPr/>
              <a:t>‹#›</a:t>
            </a:fld>
            <a:endParaRPr lang="ru-RU"/>
          </a:p>
        </p:txBody>
      </p:sp>
    </p:spTree>
    <p:extLst>
      <p:ext uri="{BB962C8B-B14F-4D97-AF65-F5344CB8AC3E}">
        <p14:creationId xmlns:p14="http://schemas.microsoft.com/office/powerpoint/2010/main" val="189640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53BC27F-E9D2-4D9A-89EC-A46762B849F9}" type="slidenum">
              <a:rPr lang="ru-RU"/>
              <a:pPr/>
              <a:t>‹#›</a:t>
            </a:fld>
            <a:endParaRPr lang="ru-RU"/>
          </a:p>
        </p:txBody>
      </p:sp>
    </p:spTree>
    <p:extLst>
      <p:ext uri="{BB962C8B-B14F-4D97-AF65-F5344CB8AC3E}">
        <p14:creationId xmlns:p14="http://schemas.microsoft.com/office/powerpoint/2010/main" val="63853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02C02389-2DC2-44C1-A3C1-5BC408F9A1D1}" type="slidenum">
              <a:rPr lang="ru-RU"/>
              <a:pPr/>
              <a:t>‹#›</a:t>
            </a:fld>
            <a:endParaRPr lang="ru-RU"/>
          </a:p>
        </p:txBody>
      </p:sp>
    </p:spTree>
    <p:extLst>
      <p:ext uri="{BB962C8B-B14F-4D97-AF65-F5344CB8AC3E}">
        <p14:creationId xmlns:p14="http://schemas.microsoft.com/office/powerpoint/2010/main" val="606427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AD342DAF-9B1D-4002-BA4F-BE5B60EE2DB7}" type="slidenum">
              <a:rPr lang="ru-RU"/>
              <a:pPr/>
              <a:t>‹#›</a:t>
            </a:fld>
            <a:endParaRPr lang="ru-RU"/>
          </a:p>
        </p:txBody>
      </p:sp>
    </p:spTree>
    <p:extLst>
      <p:ext uri="{BB962C8B-B14F-4D97-AF65-F5344CB8AC3E}">
        <p14:creationId xmlns:p14="http://schemas.microsoft.com/office/powerpoint/2010/main" val="2111558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E4CEBB9E-3FA1-4929-8ECF-D2E61FEDB437}" type="slidenum">
              <a:rPr lang="ru-RU"/>
              <a:pPr/>
              <a:t>‹#›</a:t>
            </a:fld>
            <a:endParaRPr lang="ru-RU"/>
          </a:p>
        </p:txBody>
      </p:sp>
    </p:spTree>
    <p:extLst>
      <p:ext uri="{BB962C8B-B14F-4D97-AF65-F5344CB8AC3E}">
        <p14:creationId xmlns:p14="http://schemas.microsoft.com/office/powerpoint/2010/main" val="227733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4F760D57-678A-42AF-B90F-154DC995FC81}" type="slidenum">
              <a:rPr lang="ru-RU"/>
              <a:pPr/>
              <a:t>‹#›</a:t>
            </a:fld>
            <a:endParaRPr lang="ru-RU"/>
          </a:p>
        </p:txBody>
      </p:sp>
    </p:spTree>
    <p:extLst>
      <p:ext uri="{BB962C8B-B14F-4D97-AF65-F5344CB8AC3E}">
        <p14:creationId xmlns:p14="http://schemas.microsoft.com/office/powerpoint/2010/main" val="129457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8F4678B9-3D5E-47E4-8864-ACC4C5C731C8}" type="slidenum">
              <a:rPr lang="ru-RU"/>
              <a:pPr/>
              <a:t>‹#›</a:t>
            </a:fld>
            <a:endParaRPr lang="ru-RU"/>
          </a:p>
        </p:txBody>
      </p:sp>
    </p:spTree>
    <p:extLst>
      <p:ext uri="{BB962C8B-B14F-4D97-AF65-F5344CB8AC3E}">
        <p14:creationId xmlns:p14="http://schemas.microsoft.com/office/powerpoint/2010/main" val="194418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51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0FF49E7F-36FA-4D1E-8638-37E8E92F3AF1}" type="slidenum">
              <a:rPr lang="ru-RU"/>
              <a:pPr/>
              <a:t>‹#›</a:t>
            </a:fld>
            <a:endParaRPr lang="ru-RU"/>
          </a:p>
        </p:txBody>
      </p:sp>
    </p:spTree>
    <p:extLst>
      <p:ext uri="{BB962C8B-B14F-4D97-AF65-F5344CB8AC3E}">
        <p14:creationId xmlns:p14="http://schemas.microsoft.com/office/powerpoint/2010/main" val="1239016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6EC7786-C7C7-4F14-9800-10AE9E795021}" type="slidenum">
              <a:rPr lang="ru-RU"/>
              <a:pPr/>
              <a:t>‹#›</a:t>
            </a:fld>
            <a:endParaRPr lang="ru-RU"/>
          </a:p>
        </p:txBody>
      </p:sp>
    </p:spTree>
    <p:extLst>
      <p:ext uri="{BB962C8B-B14F-4D97-AF65-F5344CB8AC3E}">
        <p14:creationId xmlns:p14="http://schemas.microsoft.com/office/powerpoint/2010/main" val="1920044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7B3E4D0-D0E4-4B05-9C76-E7F3250C43FD}" type="slidenum">
              <a:rPr lang="ru-RU"/>
              <a:pPr/>
              <a:t>‹#›</a:t>
            </a:fld>
            <a:endParaRPr lang="ru-RU"/>
          </a:p>
        </p:txBody>
      </p:sp>
    </p:spTree>
    <p:extLst>
      <p:ext uri="{BB962C8B-B14F-4D97-AF65-F5344CB8AC3E}">
        <p14:creationId xmlns:p14="http://schemas.microsoft.com/office/powerpoint/2010/main" val="391293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1152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1916113"/>
            <a:ext cx="410051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16113"/>
            <a:ext cx="410051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57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81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043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65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01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043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5761037"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395288" y="1916113"/>
            <a:ext cx="83534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200">
          <a:solidFill>
            <a:srgbClr val="000000"/>
          </a:solidFill>
          <a:latin typeface="+mj-lt"/>
          <a:ea typeface="+mj-ea"/>
          <a:cs typeface="+mj-cs"/>
        </a:defRPr>
      </a:lvl1pPr>
      <a:lvl2pPr algn="l" rtl="0" fontAlgn="base">
        <a:spcBef>
          <a:spcPct val="0"/>
        </a:spcBef>
        <a:spcAft>
          <a:spcPct val="0"/>
        </a:spcAft>
        <a:defRPr sz="3200">
          <a:solidFill>
            <a:srgbClr val="000000"/>
          </a:solidFill>
          <a:latin typeface="Futura LT Book" pitchFamily="2" charset="0"/>
        </a:defRPr>
      </a:lvl2pPr>
      <a:lvl3pPr algn="l" rtl="0" fontAlgn="base">
        <a:spcBef>
          <a:spcPct val="0"/>
        </a:spcBef>
        <a:spcAft>
          <a:spcPct val="0"/>
        </a:spcAft>
        <a:defRPr sz="3200">
          <a:solidFill>
            <a:srgbClr val="000000"/>
          </a:solidFill>
          <a:latin typeface="Futura LT Book" pitchFamily="2" charset="0"/>
        </a:defRPr>
      </a:lvl3pPr>
      <a:lvl4pPr algn="l" rtl="0" fontAlgn="base">
        <a:spcBef>
          <a:spcPct val="0"/>
        </a:spcBef>
        <a:spcAft>
          <a:spcPct val="0"/>
        </a:spcAft>
        <a:defRPr sz="3200">
          <a:solidFill>
            <a:srgbClr val="000000"/>
          </a:solidFill>
          <a:latin typeface="Futura LT Book" pitchFamily="2" charset="0"/>
        </a:defRPr>
      </a:lvl4pPr>
      <a:lvl5pPr algn="l" rtl="0" fontAlgn="base">
        <a:spcBef>
          <a:spcPct val="0"/>
        </a:spcBef>
        <a:spcAft>
          <a:spcPct val="0"/>
        </a:spcAft>
        <a:defRPr sz="3200">
          <a:solidFill>
            <a:srgbClr val="000000"/>
          </a:solidFill>
          <a:latin typeface="Futura LT Book" pitchFamily="2" charset="0"/>
        </a:defRPr>
      </a:lvl5pPr>
      <a:lvl6pPr marL="457200" algn="l" rtl="0" fontAlgn="base">
        <a:spcBef>
          <a:spcPct val="0"/>
        </a:spcBef>
        <a:spcAft>
          <a:spcPct val="0"/>
        </a:spcAft>
        <a:defRPr sz="3200">
          <a:solidFill>
            <a:srgbClr val="000000"/>
          </a:solidFill>
          <a:latin typeface="Futura LT Book" pitchFamily="2" charset="0"/>
        </a:defRPr>
      </a:lvl6pPr>
      <a:lvl7pPr marL="914400" algn="l" rtl="0" fontAlgn="base">
        <a:spcBef>
          <a:spcPct val="0"/>
        </a:spcBef>
        <a:spcAft>
          <a:spcPct val="0"/>
        </a:spcAft>
        <a:defRPr sz="3200">
          <a:solidFill>
            <a:srgbClr val="000000"/>
          </a:solidFill>
          <a:latin typeface="Futura LT Book" pitchFamily="2" charset="0"/>
        </a:defRPr>
      </a:lvl7pPr>
      <a:lvl8pPr marL="1371600" algn="l" rtl="0" fontAlgn="base">
        <a:spcBef>
          <a:spcPct val="0"/>
        </a:spcBef>
        <a:spcAft>
          <a:spcPct val="0"/>
        </a:spcAft>
        <a:defRPr sz="3200">
          <a:solidFill>
            <a:srgbClr val="000000"/>
          </a:solidFill>
          <a:latin typeface="Futura LT Book" pitchFamily="2" charset="0"/>
        </a:defRPr>
      </a:lvl8pPr>
      <a:lvl9pPr marL="1828800" algn="l" rtl="0" fontAlgn="base">
        <a:spcBef>
          <a:spcPct val="0"/>
        </a:spcBef>
        <a:spcAft>
          <a:spcPct val="0"/>
        </a:spcAft>
        <a:defRPr sz="3200">
          <a:solidFill>
            <a:srgbClr val="000000"/>
          </a:solidFill>
          <a:latin typeface="Futura LT Book" pitchFamily="2"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AC7CA1D-4685-4DDE-A322-B7E1C0EEEA9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yjaFtgKOnR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395536" y="4077072"/>
            <a:ext cx="6552728" cy="1665287"/>
          </a:xfrm>
        </p:spPr>
        <p:txBody>
          <a:bodyPr/>
          <a:lstStyle/>
          <a:p>
            <a:r>
              <a:rPr lang="en-US" dirty="0"/>
              <a:t>Native American</a:t>
            </a:r>
            <a:br>
              <a:rPr lang="en-US" dirty="0"/>
            </a:br>
            <a:r>
              <a:rPr lang="en-US" dirty="0"/>
              <a:t>College and Career Success</a:t>
            </a:r>
            <a:r>
              <a:rPr lang="ru-RU" dirty="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E415-2466-4399-8127-A0D45F3D3231}"/>
              </a:ext>
            </a:extLst>
          </p:cNvPr>
          <p:cNvSpPr>
            <a:spLocks noGrp="1"/>
          </p:cNvSpPr>
          <p:nvPr>
            <p:ph type="title"/>
          </p:nvPr>
        </p:nvSpPr>
        <p:spPr/>
        <p:txBody>
          <a:bodyPr/>
          <a:lstStyle/>
          <a:p>
            <a:r>
              <a:rPr lang="en-US" dirty="0"/>
              <a:t>The Importance of Family and Home</a:t>
            </a:r>
          </a:p>
        </p:txBody>
      </p:sp>
      <p:sp>
        <p:nvSpPr>
          <p:cNvPr id="3" name="Content Placeholder 2">
            <a:extLst>
              <a:ext uri="{FF2B5EF4-FFF2-40B4-BE49-F238E27FC236}">
                <a16:creationId xmlns:a16="http://schemas.microsoft.com/office/drawing/2014/main" id="{1E93B0AA-FBD9-4EAD-AB59-A29A05587989}"/>
              </a:ext>
            </a:extLst>
          </p:cNvPr>
          <p:cNvSpPr>
            <a:spLocks noGrp="1"/>
          </p:cNvSpPr>
          <p:nvPr>
            <p:ph idx="1"/>
          </p:nvPr>
        </p:nvSpPr>
        <p:spPr>
          <a:xfrm>
            <a:off x="400006" y="1704024"/>
            <a:ext cx="8353425" cy="4608512"/>
          </a:xfrm>
        </p:spPr>
        <p:txBody>
          <a:bodyPr/>
          <a:lstStyle/>
          <a:p>
            <a:pPr marL="0" indent="0">
              <a:buNone/>
            </a:pPr>
            <a:endParaRPr lang="en-US" dirty="0"/>
          </a:p>
          <a:p>
            <a:pPr marL="0" indent="0">
              <a:buNone/>
            </a:pPr>
            <a:r>
              <a:rPr lang="en-US" dirty="0"/>
              <a:t>Family and home are valued.</a:t>
            </a:r>
          </a:p>
          <a:p>
            <a:pPr marL="0" indent="0">
              <a:buNone/>
            </a:pPr>
            <a:endParaRPr lang="en-US" dirty="0"/>
          </a:p>
          <a:p>
            <a:pPr marL="0" indent="0">
              <a:buNone/>
            </a:pPr>
            <a:r>
              <a:rPr lang="en-US" dirty="0"/>
              <a:t>Gain support from your family</a:t>
            </a:r>
          </a:p>
        </p:txBody>
      </p:sp>
      <p:pic>
        <p:nvPicPr>
          <p:cNvPr id="5" name="Picture 4" descr="Photo of Native American family. ">
            <a:extLst>
              <a:ext uri="{FF2B5EF4-FFF2-40B4-BE49-F238E27FC236}">
                <a16:creationId xmlns:a16="http://schemas.microsoft.com/office/drawing/2014/main" id="{987FAFCB-23E4-486B-A776-626D7922E6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607765"/>
            <a:ext cx="4860032" cy="3132760"/>
          </a:xfrm>
          <a:prstGeom prst="rect">
            <a:avLst/>
          </a:prstGeom>
        </p:spPr>
      </p:pic>
    </p:spTree>
    <p:extLst>
      <p:ext uri="{BB962C8B-B14F-4D97-AF65-F5344CB8AC3E}">
        <p14:creationId xmlns:p14="http://schemas.microsoft.com/office/powerpoint/2010/main" val="57042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10C8-6A6D-4873-B931-A2E3591B7099}"/>
              </a:ext>
            </a:extLst>
          </p:cNvPr>
          <p:cNvSpPr>
            <a:spLocks noGrp="1"/>
          </p:cNvSpPr>
          <p:nvPr>
            <p:ph type="title"/>
          </p:nvPr>
        </p:nvSpPr>
        <p:spPr/>
        <p:txBody>
          <a:bodyPr/>
          <a:lstStyle/>
          <a:p>
            <a:r>
              <a:rPr lang="en-US" dirty="0"/>
              <a:t>Cultural Differences</a:t>
            </a:r>
          </a:p>
        </p:txBody>
      </p:sp>
      <p:sp>
        <p:nvSpPr>
          <p:cNvPr id="5" name="TextBox 4">
            <a:extLst>
              <a:ext uri="{FF2B5EF4-FFF2-40B4-BE49-F238E27FC236}">
                <a16:creationId xmlns:a16="http://schemas.microsoft.com/office/drawing/2014/main" id="{5F2EFBC2-8379-4515-B785-F5100C0FA78D}"/>
              </a:ext>
            </a:extLst>
          </p:cNvPr>
          <p:cNvSpPr txBox="1"/>
          <p:nvPr/>
        </p:nvSpPr>
        <p:spPr>
          <a:xfrm>
            <a:off x="683568" y="5157192"/>
            <a:ext cx="8136904" cy="1384995"/>
          </a:xfrm>
          <a:prstGeom prst="rect">
            <a:avLst/>
          </a:prstGeom>
          <a:noFill/>
        </p:spPr>
        <p:txBody>
          <a:bodyPr wrap="square" rtlCol="0">
            <a:spAutoFit/>
          </a:bodyPr>
          <a:lstStyle/>
          <a:p>
            <a:r>
              <a:rPr lang="en-US" sz="2800" b="0" dirty="0">
                <a:solidFill>
                  <a:schemeClr val="tx1"/>
                </a:solidFill>
              </a:rPr>
              <a:t>Higher education is competitive and based on the individual. Native cultures often value family and cooperation.</a:t>
            </a:r>
          </a:p>
        </p:txBody>
      </p:sp>
      <p:pic>
        <p:nvPicPr>
          <p:cNvPr id="6" name="Picture 5" descr="Photo of a sculpture of a Native American and a colonist directly looking at each other. ">
            <a:extLst>
              <a:ext uri="{FF2B5EF4-FFF2-40B4-BE49-F238E27FC236}">
                <a16:creationId xmlns:a16="http://schemas.microsoft.com/office/drawing/2014/main" id="{C8278FA2-35E9-43D8-8D0A-0FD61E94D9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787" y="1579320"/>
            <a:ext cx="4609405" cy="3073815"/>
          </a:xfrm>
          <a:prstGeom prst="rect">
            <a:avLst/>
          </a:prstGeom>
        </p:spPr>
      </p:pic>
      <p:sp>
        <p:nvSpPr>
          <p:cNvPr id="8" name="Content Placeholder 7">
            <a:extLst>
              <a:ext uri="{FF2B5EF4-FFF2-40B4-BE49-F238E27FC236}">
                <a16:creationId xmlns:a16="http://schemas.microsoft.com/office/drawing/2014/main" id="{9BE35C91-BB03-486E-A195-786B9EEAF98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5815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295A-2B28-41EC-9159-52BDE9BC2E28}"/>
              </a:ext>
            </a:extLst>
          </p:cNvPr>
          <p:cNvSpPr>
            <a:spLocks noGrp="1"/>
          </p:cNvSpPr>
          <p:nvPr>
            <p:ph type="title"/>
          </p:nvPr>
        </p:nvSpPr>
        <p:spPr/>
        <p:txBody>
          <a:bodyPr/>
          <a:lstStyle/>
          <a:p>
            <a:r>
              <a:rPr lang="en-US" dirty="0"/>
              <a:t>What are some other cultural differences?</a:t>
            </a:r>
          </a:p>
        </p:txBody>
      </p:sp>
      <p:sp>
        <p:nvSpPr>
          <p:cNvPr id="3" name="Content Placeholder 2">
            <a:extLst>
              <a:ext uri="{FF2B5EF4-FFF2-40B4-BE49-F238E27FC236}">
                <a16:creationId xmlns:a16="http://schemas.microsoft.com/office/drawing/2014/main" id="{27F58ED8-1859-4341-AB6B-C8E79AB0FC80}"/>
              </a:ext>
            </a:extLst>
          </p:cNvPr>
          <p:cNvSpPr>
            <a:spLocks noGrp="1"/>
          </p:cNvSpPr>
          <p:nvPr>
            <p:ph idx="1"/>
          </p:nvPr>
        </p:nvSpPr>
        <p:spPr/>
        <p:txBody>
          <a:bodyPr/>
          <a:lstStyle/>
          <a:p>
            <a:pPr marL="0" indent="0">
              <a:buNone/>
            </a:pPr>
            <a:r>
              <a:rPr lang="en-US" dirty="0"/>
              <a:t>Discussion:</a:t>
            </a:r>
          </a:p>
          <a:p>
            <a:pPr marL="0" indent="0">
              <a:buNone/>
            </a:pPr>
            <a:endParaRPr lang="en-US" dirty="0"/>
          </a:p>
          <a:p>
            <a:pPr marL="0" indent="0">
              <a:buNone/>
            </a:pPr>
            <a:r>
              <a:rPr lang="en-US" dirty="0"/>
              <a:t>How is the view of time different?</a:t>
            </a:r>
          </a:p>
          <a:p>
            <a:pPr marL="0" indent="0">
              <a:buNone/>
            </a:pPr>
            <a:r>
              <a:rPr lang="en-US" dirty="0"/>
              <a:t>How is communication different?</a:t>
            </a:r>
          </a:p>
          <a:p>
            <a:pPr marL="0" indent="0">
              <a:buNone/>
            </a:pPr>
            <a:r>
              <a:rPr lang="en-US" dirty="0"/>
              <a:t>What other cultural differences have you observed?</a:t>
            </a:r>
          </a:p>
          <a:p>
            <a:pPr marL="0" indent="0">
              <a:buNone/>
            </a:pPr>
            <a:endParaRPr lang="en-US" dirty="0"/>
          </a:p>
        </p:txBody>
      </p:sp>
      <p:pic>
        <p:nvPicPr>
          <p:cNvPr id="6" name="Picture 5" descr="Photo of a Native American cultural event. ">
            <a:extLst>
              <a:ext uri="{FF2B5EF4-FFF2-40B4-BE49-F238E27FC236}">
                <a16:creationId xmlns:a16="http://schemas.microsoft.com/office/drawing/2014/main" id="{B40EF330-7D9A-4798-B6FD-5C3571E81E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040581"/>
            <a:ext cx="3672129" cy="2448786"/>
          </a:xfrm>
          <a:prstGeom prst="rect">
            <a:avLst/>
          </a:prstGeom>
        </p:spPr>
      </p:pic>
    </p:spTree>
    <p:extLst>
      <p:ext uri="{BB962C8B-B14F-4D97-AF65-F5344CB8AC3E}">
        <p14:creationId xmlns:p14="http://schemas.microsoft.com/office/powerpoint/2010/main" val="260923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3363-D551-4BD9-B3F4-FEED8DACB943}"/>
              </a:ext>
            </a:extLst>
          </p:cNvPr>
          <p:cNvSpPr>
            <a:spLocks noGrp="1"/>
          </p:cNvSpPr>
          <p:nvPr>
            <p:ph type="title"/>
          </p:nvPr>
        </p:nvSpPr>
        <p:spPr/>
        <p:txBody>
          <a:bodyPr/>
          <a:lstStyle/>
          <a:p>
            <a:r>
              <a:rPr lang="en-US" dirty="0"/>
              <a:t>Personal Empowerment through Culture</a:t>
            </a:r>
          </a:p>
        </p:txBody>
      </p:sp>
      <p:sp>
        <p:nvSpPr>
          <p:cNvPr id="5" name="TextBox 4">
            <a:extLst>
              <a:ext uri="{FF2B5EF4-FFF2-40B4-BE49-F238E27FC236}">
                <a16:creationId xmlns:a16="http://schemas.microsoft.com/office/drawing/2014/main" id="{B78269E0-DB16-4A1C-90E8-73608AAD2022}"/>
              </a:ext>
            </a:extLst>
          </p:cNvPr>
          <p:cNvSpPr txBox="1"/>
          <p:nvPr/>
        </p:nvSpPr>
        <p:spPr>
          <a:xfrm>
            <a:off x="755576" y="5517232"/>
            <a:ext cx="7344816" cy="954107"/>
          </a:xfrm>
          <a:prstGeom prst="rect">
            <a:avLst/>
          </a:prstGeom>
          <a:noFill/>
        </p:spPr>
        <p:txBody>
          <a:bodyPr wrap="square" rtlCol="0">
            <a:spAutoFit/>
          </a:bodyPr>
          <a:lstStyle/>
          <a:p>
            <a:r>
              <a:rPr lang="en-US" sz="2800" dirty="0">
                <a:solidFill>
                  <a:schemeClr val="tx1"/>
                </a:solidFill>
              </a:rPr>
              <a:t>Taking pride in your culture is the foundation for learning.</a:t>
            </a:r>
          </a:p>
        </p:txBody>
      </p:sp>
      <p:pic>
        <p:nvPicPr>
          <p:cNvPr id="4" name="Content Placeholder 3" descr="Photo of a Native American showing personal power. ">
            <a:extLst>
              <a:ext uri="{FF2B5EF4-FFF2-40B4-BE49-F238E27FC236}">
                <a16:creationId xmlns:a16="http://schemas.microsoft.com/office/drawing/2014/main" id="{F199AD55-360E-4778-B8E3-6565AE8C1D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676150"/>
            <a:ext cx="5040560" cy="3700030"/>
          </a:xfrm>
        </p:spPr>
      </p:pic>
    </p:spTree>
    <p:extLst>
      <p:ext uri="{BB962C8B-B14F-4D97-AF65-F5344CB8AC3E}">
        <p14:creationId xmlns:p14="http://schemas.microsoft.com/office/powerpoint/2010/main" val="327788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72C4-2A54-4E93-B7B9-F04D1CFA62BC}"/>
              </a:ext>
            </a:extLst>
          </p:cNvPr>
          <p:cNvSpPr>
            <a:spLocks noGrp="1"/>
          </p:cNvSpPr>
          <p:nvPr>
            <p:ph type="title"/>
          </p:nvPr>
        </p:nvSpPr>
        <p:spPr/>
        <p:txBody>
          <a:bodyPr/>
          <a:lstStyle/>
          <a:p>
            <a:r>
              <a:rPr lang="en-US" dirty="0"/>
              <a:t>Empowerment through education</a:t>
            </a:r>
          </a:p>
        </p:txBody>
      </p:sp>
      <p:pic>
        <p:nvPicPr>
          <p:cNvPr id="5" name="Content Placeholder 4" descr="Photo of Native American nursing students. ">
            <a:extLst>
              <a:ext uri="{FF2B5EF4-FFF2-40B4-BE49-F238E27FC236}">
                <a16:creationId xmlns:a16="http://schemas.microsoft.com/office/drawing/2014/main" id="{84BD55AE-1FA7-4702-8E4E-75772239D3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844824"/>
            <a:ext cx="6620079" cy="4608512"/>
          </a:xfrm>
        </p:spPr>
      </p:pic>
    </p:spTree>
    <p:extLst>
      <p:ext uri="{BB962C8B-B14F-4D97-AF65-F5344CB8AC3E}">
        <p14:creationId xmlns:p14="http://schemas.microsoft.com/office/powerpoint/2010/main" val="323775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157C-0137-4E27-98EC-E4F511CEA5A0}"/>
              </a:ext>
            </a:extLst>
          </p:cNvPr>
          <p:cNvSpPr>
            <a:spLocks noGrp="1"/>
          </p:cNvSpPr>
          <p:nvPr>
            <p:ph type="title"/>
          </p:nvPr>
        </p:nvSpPr>
        <p:spPr/>
        <p:txBody>
          <a:bodyPr/>
          <a:lstStyle/>
          <a:p>
            <a:r>
              <a:rPr lang="en-US" b="1" dirty="0"/>
              <a:t>Some Native Beliefs</a:t>
            </a:r>
          </a:p>
        </p:txBody>
      </p:sp>
      <p:sp>
        <p:nvSpPr>
          <p:cNvPr id="3" name="Content Placeholder 2">
            <a:extLst>
              <a:ext uri="{FF2B5EF4-FFF2-40B4-BE49-F238E27FC236}">
                <a16:creationId xmlns:a16="http://schemas.microsoft.com/office/drawing/2014/main" id="{CA63F54C-9F08-46D1-B423-29DC3CBAFEB5}"/>
              </a:ext>
            </a:extLst>
          </p:cNvPr>
          <p:cNvSpPr>
            <a:spLocks noGrp="1"/>
          </p:cNvSpPr>
          <p:nvPr>
            <p:ph idx="1"/>
          </p:nvPr>
        </p:nvSpPr>
        <p:spPr/>
        <p:txBody>
          <a:bodyPr/>
          <a:lstStyle/>
          <a:p>
            <a:r>
              <a:rPr lang="en-US" sz="3200" dirty="0"/>
              <a:t>Understanding of the natural world</a:t>
            </a:r>
          </a:p>
          <a:p>
            <a:pPr lvl="1"/>
            <a:r>
              <a:rPr lang="en-US" sz="3200" dirty="0"/>
              <a:t>Knowledge of plants and animals.</a:t>
            </a:r>
          </a:p>
          <a:p>
            <a:pPr lvl="1"/>
            <a:r>
              <a:rPr lang="en-US" sz="3200" dirty="0"/>
              <a:t>Knowledge of astronomy and complex astronomical cycles</a:t>
            </a:r>
          </a:p>
          <a:p>
            <a:pPr lvl="1"/>
            <a:endParaRPr lang="en-US" dirty="0"/>
          </a:p>
          <a:p>
            <a:endParaRPr lang="en-US" dirty="0"/>
          </a:p>
        </p:txBody>
      </p:sp>
      <p:pic>
        <p:nvPicPr>
          <p:cNvPr id="5" name="Picture 4" descr="Photo of Native American pottery. ">
            <a:extLst>
              <a:ext uri="{FF2B5EF4-FFF2-40B4-BE49-F238E27FC236}">
                <a16:creationId xmlns:a16="http://schemas.microsoft.com/office/drawing/2014/main" id="{EABB9296-BF90-4062-AD28-AA4FC5E48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0894" y="4362665"/>
            <a:ext cx="3982212" cy="2133600"/>
          </a:xfrm>
          <a:prstGeom prst="rect">
            <a:avLst/>
          </a:prstGeom>
        </p:spPr>
      </p:pic>
    </p:spTree>
    <p:extLst>
      <p:ext uri="{BB962C8B-B14F-4D97-AF65-F5344CB8AC3E}">
        <p14:creationId xmlns:p14="http://schemas.microsoft.com/office/powerpoint/2010/main" val="3255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52F3-9A3E-4790-B090-4E7E473A28CB}"/>
              </a:ext>
            </a:extLst>
          </p:cNvPr>
          <p:cNvSpPr>
            <a:spLocks noGrp="1"/>
          </p:cNvSpPr>
          <p:nvPr>
            <p:ph type="title"/>
          </p:nvPr>
        </p:nvSpPr>
        <p:spPr/>
        <p:txBody>
          <a:bodyPr/>
          <a:lstStyle/>
          <a:p>
            <a:r>
              <a:rPr lang="en-US" dirty="0"/>
              <a:t>Value Systems</a:t>
            </a:r>
          </a:p>
        </p:txBody>
      </p:sp>
      <p:sp>
        <p:nvSpPr>
          <p:cNvPr id="3" name="Content Placeholder 2">
            <a:extLst>
              <a:ext uri="{FF2B5EF4-FFF2-40B4-BE49-F238E27FC236}">
                <a16:creationId xmlns:a16="http://schemas.microsoft.com/office/drawing/2014/main" id="{41EFFFB8-E54F-4E58-A5AF-E438277B99C8}"/>
              </a:ext>
            </a:extLst>
          </p:cNvPr>
          <p:cNvSpPr>
            <a:spLocks noGrp="1"/>
          </p:cNvSpPr>
          <p:nvPr>
            <p:ph idx="1"/>
          </p:nvPr>
        </p:nvSpPr>
        <p:spPr/>
        <p:txBody>
          <a:bodyPr/>
          <a:lstStyle/>
          <a:p>
            <a:r>
              <a:rPr lang="en-US" dirty="0"/>
              <a:t>Some Native Values (Cree, Dakota, Blackfoot, Ojibwa)</a:t>
            </a:r>
          </a:p>
          <a:p>
            <a:pPr lvl="1"/>
            <a:r>
              <a:rPr lang="en-US" dirty="0"/>
              <a:t>Respect</a:t>
            </a:r>
          </a:p>
          <a:p>
            <a:pPr lvl="1"/>
            <a:r>
              <a:rPr lang="en-US" dirty="0"/>
              <a:t>Obedience</a:t>
            </a:r>
          </a:p>
          <a:p>
            <a:pPr lvl="1"/>
            <a:r>
              <a:rPr lang="en-US" dirty="0"/>
              <a:t>Humility</a:t>
            </a:r>
          </a:p>
          <a:p>
            <a:r>
              <a:rPr lang="en-US" dirty="0"/>
              <a:t>These values represented by the three center poles of their home or teepee. </a:t>
            </a:r>
          </a:p>
          <a:p>
            <a:pPr marL="0" indent="0">
              <a:buNone/>
            </a:pPr>
            <a:endParaRPr lang="en-US" dirty="0"/>
          </a:p>
          <a:p>
            <a:endParaRPr lang="en-US" dirty="0"/>
          </a:p>
        </p:txBody>
      </p:sp>
      <p:pic>
        <p:nvPicPr>
          <p:cNvPr id="6" name="Picture 5" descr="Photo of Native American teepees. ">
            <a:extLst>
              <a:ext uri="{FF2B5EF4-FFF2-40B4-BE49-F238E27FC236}">
                <a16:creationId xmlns:a16="http://schemas.microsoft.com/office/drawing/2014/main" id="{667636A5-5A41-4FE2-92DB-CD5A1D1ADF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4027634"/>
            <a:ext cx="3744416" cy="2496991"/>
          </a:xfrm>
          <a:prstGeom prst="rect">
            <a:avLst/>
          </a:prstGeom>
        </p:spPr>
      </p:pic>
    </p:spTree>
    <p:extLst>
      <p:ext uri="{BB962C8B-B14F-4D97-AF65-F5344CB8AC3E}">
        <p14:creationId xmlns:p14="http://schemas.microsoft.com/office/powerpoint/2010/main" val="336844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86A7-8E55-45A3-A451-936AAEDB4112}"/>
              </a:ext>
            </a:extLst>
          </p:cNvPr>
          <p:cNvSpPr>
            <a:spLocks noGrp="1"/>
          </p:cNvSpPr>
          <p:nvPr>
            <p:ph type="title"/>
          </p:nvPr>
        </p:nvSpPr>
        <p:spPr/>
        <p:txBody>
          <a:bodyPr/>
          <a:lstStyle/>
          <a:p>
            <a:r>
              <a:rPr lang="en-US" dirty="0"/>
              <a:t>Environmentalists</a:t>
            </a:r>
          </a:p>
        </p:txBody>
      </p:sp>
      <p:sp>
        <p:nvSpPr>
          <p:cNvPr id="3" name="Content Placeholder 2">
            <a:extLst>
              <a:ext uri="{FF2B5EF4-FFF2-40B4-BE49-F238E27FC236}">
                <a16:creationId xmlns:a16="http://schemas.microsoft.com/office/drawing/2014/main" id="{9836BCDB-1D64-4456-8C2A-D87414174B2F}"/>
              </a:ext>
            </a:extLst>
          </p:cNvPr>
          <p:cNvSpPr>
            <a:spLocks noGrp="1"/>
          </p:cNvSpPr>
          <p:nvPr>
            <p:ph idx="1"/>
          </p:nvPr>
        </p:nvSpPr>
        <p:spPr>
          <a:xfrm>
            <a:off x="395288" y="1916113"/>
            <a:ext cx="8353425" cy="1224855"/>
          </a:xfrm>
        </p:spPr>
        <p:txBody>
          <a:bodyPr/>
          <a:lstStyle/>
          <a:p>
            <a:pPr marL="0" indent="0">
              <a:buNone/>
            </a:pPr>
            <a:r>
              <a:rPr lang="en-US" sz="2800" dirty="0"/>
              <a:t>“We are all related. Whatever befalls the earth, befalls man.”    </a:t>
            </a:r>
          </a:p>
          <a:p>
            <a:pPr marL="0" indent="0">
              <a:buNone/>
            </a:pPr>
            <a:r>
              <a:rPr lang="en-US" sz="2800" dirty="0"/>
              <a:t>                              </a:t>
            </a:r>
          </a:p>
          <a:p>
            <a:pPr marL="0" indent="0">
              <a:buNone/>
            </a:pPr>
            <a:r>
              <a:rPr lang="en-US" dirty="0"/>
              <a:t>Duwamish Chief Seattle</a:t>
            </a:r>
          </a:p>
          <a:p>
            <a:pPr marL="0" indent="0">
              <a:buNone/>
            </a:pPr>
            <a:endParaRPr lang="en-US" dirty="0"/>
          </a:p>
          <a:p>
            <a:pPr marL="0" indent="0">
              <a:buNone/>
            </a:pPr>
            <a:endParaRPr lang="en-US" dirty="0"/>
          </a:p>
          <a:p>
            <a:pPr marL="0" indent="0">
              <a:buNone/>
            </a:pPr>
            <a:endParaRPr lang="en-US" dirty="0"/>
          </a:p>
        </p:txBody>
      </p:sp>
      <p:pic>
        <p:nvPicPr>
          <p:cNvPr id="1030" name="Picture 6" descr="Photo of Duwanish Chief Seattle">
            <a:extLst>
              <a:ext uri="{FF2B5EF4-FFF2-40B4-BE49-F238E27FC236}">
                <a16:creationId xmlns:a16="http://schemas.microsoft.com/office/drawing/2014/main" id="{B39E89A0-01DF-4462-B4AB-AB4878BF5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489006"/>
            <a:ext cx="4042792" cy="336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5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B52E-FAEF-4ABC-8B5E-971229D2F4D2}"/>
              </a:ext>
            </a:extLst>
          </p:cNvPr>
          <p:cNvSpPr>
            <a:spLocks noGrp="1"/>
          </p:cNvSpPr>
          <p:nvPr>
            <p:ph type="title"/>
          </p:nvPr>
        </p:nvSpPr>
        <p:spPr>
          <a:xfrm>
            <a:off x="899592" y="1916832"/>
            <a:ext cx="5761037" cy="1439863"/>
          </a:xfrm>
        </p:spPr>
        <p:txBody>
          <a:bodyPr/>
          <a:lstStyle/>
          <a:p>
            <a:r>
              <a:rPr lang="en-US" sz="3600" dirty="0"/>
              <a:t>Think</a:t>
            </a:r>
            <a:br>
              <a:rPr lang="en-US" sz="3600" dirty="0"/>
            </a:br>
            <a:r>
              <a:rPr lang="en-US" sz="3600" dirty="0"/>
              <a:t>Pair</a:t>
            </a:r>
            <a:br>
              <a:rPr lang="en-US" sz="3600" dirty="0"/>
            </a:br>
            <a:r>
              <a:rPr lang="en-US" sz="3600" dirty="0"/>
              <a:t>Share</a:t>
            </a:r>
            <a:br>
              <a:rPr lang="en-US" sz="3600" dirty="0"/>
            </a:br>
            <a:br>
              <a:rPr lang="en-US" sz="3600" dirty="0"/>
            </a:br>
            <a:r>
              <a:rPr lang="en-US" sz="3600" dirty="0"/>
              <a:t>What other values are important in your culture?</a:t>
            </a:r>
          </a:p>
        </p:txBody>
      </p:sp>
      <p:pic>
        <p:nvPicPr>
          <p:cNvPr id="5" name="Picture 4" descr="Photo of red chili peppers and Native pottery.">
            <a:extLst>
              <a:ext uri="{FF2B5EF4-FFF2-40B4-BE49-F238E27FC236}">
                <a16:creationId xmlns:a16="http://schemas.microsoft.com/office/drawing/2014/main" id="{0518CC91-B576-4710-A73E-C4F05F703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195498"/>
            <a:ext cx="3540323" cy="2375824"/>
          </a:xfrm>
          <a:prstGeom prst="rect">
            <a:avLst/>
          </a:prstGeom>
        </p:spPr>
      </p:pic>
    </p:spTree>
    <p:extLst>
      <p:ext uri="{BB962C8B-B14F-4D97-AF65-F5344CB8AC3E}">
        <p14:creationId xmlns:p14="http://schemas.microsoft.com/office/powerpoint/2010/main" val="331363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0C8D-2C09-4961-ACF6-7970FC1780C9}"/>
              </a:ext>
            </a:extLst>
          </p:cNvPr>
          <p:cNvSpPr>
            <a:spLocks noGrp="1"/>
          </p:cNvSpPr>
          <p:nvPr>
            <p:ph type="title"/>
          </p:nvPr>
        </p:nvSpPr>
        <p:spPr>
          <a:xfrm>
            <a:off x="359024" y="2852936"/>
            <a:ext cx="8784976" cy="2880023"/>
          </a:xfrm>
        </p:spPr>
        <p:txBody>
          <a:bodyPr/>
          <a:lstStyle/>
          <a:p>
            <a:r>
              <a:rPr lang="en-US" dirty="0"/>
              <a:t>“American culture can be revived and rejuvenated by recognizing and appreciating a Native American school of thought.”</a:t>
            </a:r>
            <a:br>
              <a:rPr lang="en-US" dirty="0"/>
            </a:br>
            <a:br>
              <a:rPr lang="en-US" dirty="0"/>
            </a:br>
            <a:r>
              <a:rPr lang="en-US" dirty="0"/>
              <a:t>       -Lakota Chief Luther Standing Bear</a:t>
            </a:r>
          </a:p>
        </p:txBody>
      </p:sp>
      <p:pic>
        <p:nvPicPr>
          <p:cNvPr id="4" name="Picture 3" descr="Photo of Native American turquoise jewelry. ">
            <a:extLst>
              <a:ext uri="{FF2B5EF4-FFF2-40B4-BE49-F238E27FC236}">
                <a16:creationId xmlns:a16="http://schemas.microsoft.com/office/drawing/2014/main" id="{511D9AC4-36A0-4705-BE4C-85909DA90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662" y="260648"/>
            <a:ext cx="3295498" cy="2134210"/>
          </a:xfrm>
          <a:prstGeom prst="rect">
            <a:avLst/>
          </a:prstGeom>
        </p:spPr>
      </p:pic>
    </p:spTree>
    <p:extLst>
      <p:ext uri="{BB962C8B-B14F-4D97-AF65-F5344CB8AC3E}">
        <p14:creationId xmlns:p14="http://schemas.microsoft.com/office/powerpoint/2010/main" val="311013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F2C286-E9AA-49C8-8EC3-BB1BC3303B59}"/>
              </a:ext>
            </a:extLst>
          </p:cNvPr>
          <p:cNvSpPr txBox="1">
            <a:spLocks noGrp="1"/>
          </p:cNvSpPr>
          <p:nvPr>
            <p:ph type="title" idx="4294967295"/>
          </p:nvPr>
        </p:nvSpPr>
        <p:spPr>
          <a:xfrm>
            <a:off x="5347855" y="2690336"/>
            <a:ext cx="3648363"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DA3C06"/>
                </a:solidFill>
                <a:effectLst/>
                <a:uLnTx/>
                <a:uFillTx/>
                <a:latin typeface="Futura LT Heavy" pitchFamily="50" charset="0"/>
                <a:ea typeface="굴림" charset="-127"/>
                <a:cs typeface="+mn-cs"/>
              </a:rPr>
              <a:t>This textbook is based on the premise that students are more successful if they take pride in themselves and their culture.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DA3C06"/>
              </a:solidFill>
              <a:effectLst/>
              <a:uLnTx/>
              <a:uFillTx/>
              <a:latin typeface="Futura LT Heavy" pitchFamily="50" charset="0"/>
              <a:ea typeface="굴림" charset="-127"/>
              <a:cs typeface="+mn-cs"/>
            </a:endParaRPr>
          </a:p>
        </p:txBody>
      </p:sp>
      <p:pic>
        <p:nvPicPr>
          <p:cNvPr id="6" name="Picture 5" descr="Photo of the cover of Native American College and Career textbook containing with a Hopi Corn Katsina">
            <a:extLst>
              <a:ext uri="{FF2B5EF4-FFF2-40B4-BE49-F238E27FC236}">
                <a16:creationId xmlns:a16="http://schemas.microsoft.com/office/drawing/2014/main" id="{C377F80D-E7EF-4B1A-90EF-13EB4921FE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48265"/>
            <a:ext cx="4736295" cy="6161469"/>
          </a:xfrm>
          <a:prstGeom prst="rect">
            <a:avLst/>
          </a:prstGeom>
        </p:spPr>
      </p:pic>
    </p:spTree>
    <p:extLst>
      <p:ext uri="{BB962C8B-B14F-4D97-AF65-F5344CB8AC3E}">
        <p14:creationId xmlns:p14="http://schemas.microsoft.com/office/powerpoint/2010/main" val="235200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4690-D3AF-4E87-8430-E8B0F533B740}"/>
              </a:ext>
            </a:extLst>
          </p:cNvPr>
          <p:cNvSpPr>
            <a:spLocks noGrp="1"/>
          </p:cNvSpPr>
          <p:nvPr>
            <p:ph type="title"/>
          </p:nvPr>
        </p:nvSpPr>
        <p:spPr/>
        <p:txBody>
          <a:bodyPr/>
          <a:lstStyle/>
          <a:p>
            <a:r>
              <a:rPr lang="en-US" dirty="0"/>
              <a:t>Cree Prophecy</a:t>
            </a:r>
          </a:p>
        </p:txBody>
      </p:sp>
      <p:sp>
        <p:nvSpPr>
          <p:cNvPr id="3" name="Content Placeholder 2">
            <a:extLst>
              <a:ext uri="{FF2B5EF4-FFF2-40B4-BE49-F238E27FC236}">
                <a16:creationId xmlns:a16="http://schemas.microsoft.com/office/drawing/2014/main" id="{857D6D7B-CD01-44E0-BF32-F1502F3637E4}"/>
              </a:ext>
            </a:extLst>
          </p:cNvPr>
          <p:cNvSpPr>
            <a:spLocks noGrp="1"/>
          </p:cNvSpPr>
          <p:nvPr>
            <p:ph idx="1"/>
          </p:nvPr>
        </p:nvSpPr>
        <p:spPr>
          <a:xfrm>
            <a:off x="395288" y="2708920"/>
            <a:ext cx="8353425" cy="2448272"/>
          </a:xfrm>
        </p:spPr>
        <p:txBody>
          <a:bodyPr/>
          <a:lstStyle/>
          <a:p>
            <a:pPr marL="0" indent="0">
              <a:buNone/>
            </a:pPr>
            <a:r>
              <a:rPr lang="en-US" sz="2800" dirty="0"/>
              <a:t>When all the trees have been cut down, when all the animals have been hunted, when all the waters are polluted, when all the air is unsafe to breathe, only then will you discover that you can’t eat money.</a:t>
            </a:r>
          </a:p>
          <a:p>
            <a:pPr marL="0" indent="0">
              <a:buNone/>
            </a:pPr>
            <a:endParaRPr lang="en-US" dirty="0"/>
          </a:p>
          <a:p>
            <a:pPr marL="0" indent="0">
              <a:buNone/>
            </a:pPr>
            <a:r>
              <a:rPr lang="en-US" dirty="0"/>
              <a:t>Video: </a:t>
            </a:r>
            <a:r>
              <a:rPr lang="en-US" dirty="0">
                <a:hlinkClick r:id="rId2"/>
              </a:rPr>
              <a:t>You Can’t Eat Money</a:t>
            </a:r>
            <a:endParaRPr lang="en-US" dirty="0"/>
          </a:p>
        </p:txBody>
      </p:sp>
    </p:spTree>
    <p:extLst>
      <p:ext uri="{BB962C8B-B14F-4D97-AF65-F5344CB8AC3E}">
        <p14:creationId xmlns:p14="http://schemas.microsoft.com/office/powerpoint/2010/main" val="418045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E906-B049-4ADA-A69B-B65B9CD6D223}"/>
              </a:ext>
            </a:extLst>
          </p:cNvPr>
          <p:cNvSpPr>
            <a:spLocks noGrp="1"/>
          </p:cNvSpPr>
          <p:nvPr>
            <p:ph type="title"/>
          </p:nvPr>
        </p:nvSpPr>
        <p:spPr>
          <a:xfrm>
            <a:off x="251520" y="620688"/>
            <a:ext cx="5761037" cy="1152426"/>
          </a:xfrm>
        </p:spPr>
        <p:txBody>
          <a:bodyPr/>
          <a:lstStyle/>
          <a:p>
            <a:r>
              <a:rPr lang="en-US" dirty="0"/>
              <a:t>Cultural Traditionalism</a:t>
            </a:r>
          </a:p>
        </p:txBody>
      </p:sp>
      <p:sp>
        <p:nvSpPr>
          <p:cNvPr id="3" name="Content Placeholder 2">
            <a:extLst>
              <a:ext uri="{FF2B5EF4-FFF2-40B4-BE49-F238E27FC236}">
                <a16:creationId xmlns:a16="http://schemas.microsoft.com/office/drawing/2014/main" id="{195B49FD-9BCC-4FE3-9789-17B06B5BBCA9}"/>
              </a:ext>
            </a:extLst>
          </p:cNvPr>
          <p:cNvSpPr>
            <a:spLocks noGrp="1"/>
          </p:cNvSpPr>
          <p:nvPr>
            <p:ph idx="1"/>
          </p:nvPr>
        </p:nvSpPr>
        <p:spPr>
          <a:xfrm>
            <a:off x="395536" y="1773114"/>
            <a:ext cx="8353425" cy="4608512"/>
          </a:xfrm>
        </p:spPr>
        <p:txBody>
          <a:bodyPr/>
          <a:lstStyle/>
          <a:p>
            <a:r>
              <a:rPr lang="en-US" dirty="0"/>
              <a:t>How closely one adheres to traditional culture.</a:t>
            </a:r>
          </a:p>
          <a:p>
            <a:endParaRPr lang="en-US" dirty="0"/>
          </a:p>
          <a:p>
            <a:pPr marL="0" indent="0">
              <a:buNone/>
            </a:pPr>
            <a:r>
              <a:rPr lang="en-US" dirty="0"/>
              <a:t>Are there differences among Native students?</a:t>
            </a:r>
          </a:p>
          <a:p>
            <a:pPr marL="0" indent="0">
              <a:buNone/>
            </a:pPr>
            <a:r>
              <a:rPr lang="en-US" dirty="0"/>
              <a:t>How is being aware of culture a strength?</a:t>
            </a:r>
          </a:p>
        </p:txBody>
      </p:sp>
      <p:pic>
        <p:nvPicPr>
          <p:cNvPr id="6" name="Picture 5" descr="Photo of Native American students at graduation. ">
            <a:extLst>
              <a:ext uri="{FF2B5EF4-FFF2-40B4-BE49-F238E27FC236}">
                <a16:creationId xmlns:a16="http://schemas.microsoft.com/office/drawing/2014/main" id="{7850BBDA-A8D7-4E94-998F-1A3E3E1F3D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435" y="3392985"/>
            <a:ext cx="5256981" cy="3465015"/>
          </a:xfrm>
          <a:prstGeom prst="rect">
            <a:avLst/>
          </a:prstGeom>
        </p:spPr>
      </p:pic>
    </p:spTree>
    <p:extLst>
      <p:ext uri="{BB962C8B-B14F-4D97-AF65-F5344CB8AC3E}">
        <p14:creationId xmlns:p14="http://schemas.microsoft.com/office/powerpoint/2010/main" val="3177646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AECD-B2FE-475D-A034-C065F6FEEFF3}"/>
              </a:ext>
            </a:extLst>
          </p:cNvPr>
          <p:cNvSpPr>
            <a:spLocks noGrp="1"/>
          </p:cNvSpPr>
          <p:nvPr>
            <p:ph type="title"/>
          </p:nvPr>
        </p:nvSpPr>
        <p:spPr/>
        <p:txBody>
          <a:bodyPr/>
          <a:lstStyle/>
          <a:p>
            <a:r>
              <a:rPr lang="en-US" dirty="0"/>
              <a:t>Finding a Safe Place</a:t>
            </a:r>
          </a:p>
        </p:txBody>
      </p:sp>
      <p:sp>
        <p:nvSpPr>
          <p:cNvPr id="3" name="Content Placeholder 2">
            <a:extLst>
              <a:ext uri="{FF2B5EF4-FFF2-40B4-BE49-F238E27FC236}">
                <a16:creationId xmlns:a16="http://schemas.microsoft.com/office/drawing/2014/main" id="{09F4A86B-591B-4A08-9EB6-F16FA5306A6E}"/>
              </a:ext>
            </a:extLst>
          </p:cNvPr>
          <p:cNvSpPr>
            <a:spLocks noGrp="1"/>
          </p:cNvSpPr>
          <p:nvPr>
            <p:ph idx="1"/>
          </p:nvPr>
        </p:nvSpPr>
        <p:spPr>
          <a:xfrm>
            <a:off x="395288" y="2021305"/>
            <a:ext cx="8353425" cy="4608512"/>
          </a:xfrm>
        </p:spPr>
        <p:txBody>
          <a:bodyPr/>
          <a:lstStyle/>
          <a:p>
            <a:r>
              <a:rPr lang="en-US" dirty="0">
                <a:solidFill>
                  <a:srgbClr val="C00000"/>
                </a:solidFill>
              </a:rPr>
              <a:t>First space</a:t>
            </a:r>
          </a:p>
          <a:p>
            <a:pPr lvl="1"/>
            <a:r>
              <a:rPr lang="en-US" dirty="0"/>
              <a:t>Where you live or where you have</a:t>
            </a:r>
            <a:br>
              <a:rPr lang="en-US" dirty="0"/>
            </a:br>
            <a:r>
              <a:rPr lang="en-US" dirty="0"/>
              <a:t>come from</a:t>
            </a:r>
          </a:p>
          <a:p>
            <a:pPr lvl="1"/>
            <a:endParaRPr lang="en-US" dirty="0"/>
          </a:p>
          <a:p>
            <a:r>
              <a:rPr lang="en-US" dirty="0">
                <a:solidFill>
                  <a:srgbClr val="C00000"/>
                </a:solidFill>
              </a:rPr>
              <a:t>Second Space</a:t>
            </a:r>
          </a:p>
          <a:p>
            <a:pPr lvl="1"/>
            <a:r>
              <a:rPr lang="en-US" dirty="0"/>
              <a:t>Where you must learn to negotiate (college)</a:t>
            </a:r>
          </a:p>
          <a:p>
            <a:pPr lvl="1"/>
            <a:endParaRPr lang="en-US" dirty="0"/>
          </a:p>
          <a:p>
            <a:r>
              <a:rPr lang="en-US" dirty="0">
                <a:solidFill>
                  <a:srgbClr val="C00000"/>
                </a:solidFill>
              </a:rPr>
              <a:t>Third Space</a:t>
            </a:r>
          </a:p>
          <a:p>
            <a:pPr lvl="1"/>
            <a:r>
              <a:rPr lang="en-US" dirty="0"/>
              <a:t>A safe space </a:t>
            </a:r>
          </a:p>
          <a:p>
            <a:pPr lvl="1"/>
            <a:r>
              <a:rPr lang="en-US" dirty="0"/>
              <a:t>Learning to adapt between both worlds</a:t>
            </a:r>
          </a:p>
          <a:p>
            <a:pPr lvl="1"/>
            <a:endParaRPr lang="en-US" dirty="0"/>
          </a:p>
          <a:p>
            <a:pPr marL="0" indent="0">
              <a:buNone/>
            </a:pPr>
            <a:r>
              <a:rPr lang="en-US" dirty="0"/>
              <a:t>How can you find your safe space?</a:t>
            </a:r>
          </a:p>
        </p:txBody>
      </p:sp>
      <p:pic>
        <p:nvPicPr>
          <p:cNvPr id="7" name="Picture 6" descr="Photo of Native American graduate">
            <a:extLst>
              <a:ext uri="{FF2B5EF4-FFF2-40B4-BE49-F238E27FC236}">
                <a16:creationId xmlns:a16="http://schemas.microsoft.com/office/drawing/2014/main" id="{BA8EBA7E-453B-45BE-BC10-59E7B1010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255" y="0"/>
            <a:ext cx="3481745" cy="3356992"/>
          </a:xfrm>
          <a:prstGeom prst="rect">
            <a:avLst/>
          </a:prstGeom>
        </p:spPr>
      </p:pic>
    </p:spTree>
    <p:extLst>
      <p:ext uri="{BB962C8B-B14F-4D97-AF65-F5344CB8AC3E}">
        <p14:creationId xmlns:p14="http://schemas.microsoft.com/office/powerpoint/2010/main" val="111296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FCB2-E1F9-4481-91E0-98F5D12E69A8}"/>
              </a:ext>
            </a:extLst>
          </p:cNvPr>
          <p:cNvSpPr>
            <a:spLocks noGrp="1"/>
          </p:cNvSpPr>
          <p:nvPr>
            <p:ph type="title"/>
          </p:nvPr>
        </p:nvSpPr>
        <p:spPr/>
        <p:txBody>
          <a:bodyPr/>
          <a:lstStyle/>
          <a:p>
            <a:r>
              <a:rPr lang="en-US" dirty="0"/>
              <a:t>Health and Well-Being</a:t>
            </a:r>
          </a:p>
        </p:txBody>
      </p:sp>
      <p:graphicFrame>
        <p:nvGraphicFramePr>
          <p:cNvPr id="5" name="Content Placeholder 2">
            <a:extLst>
              <a:ext uri="{FF2B5EF4-FFF2-40B4-BE49-F238E27FC236}">
                <a16:creationId xmlns:a16="http://schemas.microsoft.com/office/drawing/2014/main" id="{2270A148-BB25-4112-B42E-DFBEF4812127}"/>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360381659"/>
              </p:ext>
            </p:extLst>
          </p:nvPr>
        </p:nvGraphicFramePr>
        <p:xfrm>
          <a:off x="2365375" y="1600200"/>
          <a:ext cx="67786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59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A171-D9A2-4B1D-A40D-8F1C9B3F2F0F}"/>
              </a:ext>
            </a:extLst>
          </p:cNvPr>
          <p:cNvSpPr>
            <a:spLocks noGrp="1"/>
          </p:cNvSpPr>
          <p:nvPr>
            <p:ph type="title"/>
          </p:nvPr>
        </p:nvSpPr>
        <p:spPr>
          <a:xfrm>
            <a:off x="1908175" y="274638"/>
            <a:ext cx="6767513" cy="1143000"/>
          </a:xfrm>
        </p:spPr>
        <p:txBody>
          <a:bodyPr wrap="square" anchor="ctr">
            <a:normAutofit/>
          </a:bodyPr>
          <a:lstStyle/>
          <a:p>
            <a:r>
              <a:rPr lang="en-US" b="1" dirty="0"/>
              <a:t>Student Success includes Good Health</a:t>
            </a:r>
          </a:p>
        </p:txBody>
      </p:sp>
      <p:sp>
        <p:nvSpPr>
          <p:cNvPr id="3" name="Content Placeholder 2">
            <a:extLst>
              <a:ext uri="{FF2B5EF4-FFF2-40B4-BE49-F238E27FC236}">
                <a16:creationId xmlns:a16="http://schemas.microsoft.com/office/drawing/2014/main" id="{CC8339FC-BB81-44B4-9FE1-0A9C9A9E14FB}"/>
              </a:ext>
            </a:extLst>
          </p:cNvPr>
          <p:cNvSpPr>
            <a:spLocks noGrp="1"/>
          </p:cNvSpPr>
          <p:nvPr>
            <p:ph sz="half" idx="1"/>
          </p:nvPr>
        </p:nvSpPr>
        <p:spPr>
          <a:xfrm>
            <a:off x="1908175" y="1600200"/>
            <a:ext cx="3743945" cy="4781128"/>
          </a:xfrm>
        </p:spPr>
        <p:txBody>
          <a:bodyPr wrap="square" anchor="t">
            <a:normAutofit/>
          </a:bodyPr>
          <a:lstStyle/>
          <a:p>
            <a:pPr marL="0" indent="0">
              <a:lnSpc>
                <a:spcPct val="90000"/>
              </a:lnSpc>
              <a:buNone/>
            </a:pPr>
            <a:r>
              <a:rPr lang="en-US" sz="2000" b="1" dirty="0"/>
              <a:t>Tribal practices have a positive impact on well-being and include:</a:t>
            </a:r>
          </a:p>
          <a:p>
            <a:pPr marL="0" indent="0">
              <a:lnSpc>
                <a:spcPct val="90000"/>
              </a:lnSpc>
              <a:buNone/>
            </a:pPr>
            <a:endParaRPr lang="en-US" sz="2000" b="1" dirty="0"/>
          </a:p>
          <a:p>
            <a:pPr marL="457200" indent="-457200">
              <a:lnSpc>
                <a:spcPct val="90000"/>
              </a:lnSpc>
              <a:buAutoNum type="arabicPeriod"/>
            </a:pPr>
            <a:r>
              <a:rPr lang="en-US" sz="2000" b="1" dirty="0"/>
              <a:t>Physical activity, traditional foods, and healthy living practices</a:t>
            </a:r>
          </a:p>
          <a:p>
            <a:pPr marL="457200" indent="-457200">
              <a:lnSpc>
                <a:spcPct val="90000"/>
              </a:lnSpc>
              <a:buAutoNum type="arabicPeriod"/>
            </a:pPr>
            <a:r>
              <a:rPr lang="en-US" sz="2000" b="1" dirty="0"/>
              <a:t>Increased knowledge and sharing of tribal history and cultural practices</a:t>
            </a:r>
          </a:p>
          <a:p>
            <a:pPr marL="457200" indent="-457200">
              <a:lnSpc>
                <a:spcPct val="90000"/>
              </a:lnSpc>
              <a:buAutoNum type="arabicPeriod"/>
            </a:pPr>
            <a:r>
              <a:rPr lang="en-US" sz="2000" b="1" dirty="0"/>
              <a:t>Increased sense of belonging to tribe, connection to culture, and intergenerational interactions</a:t>
            </a:r>
          </a:p>
        </p:txBody>
      </p:sp>
      <p:pic>
        <p:nvPicPr>
          <p:cNvPr id="5" name="Picture 4" descr="Photo of Native American moccasins from the National Indian Museum ">
            <a:extLst>
              <a:ext uri="{FF2B5EF4-FFF2-40B4-BE49-F238E27FC236}">
                <a16:creationId xmlns:a16="http://schemas.microsoft.com/office/drawing/2014/main" id="{208D6F48-86AC-41A5-AEF0-F907489746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98" b="1"/>
          <a:stretch/>
        </p:blipFill>
        <p:spPr>
          <a:xfrm>
            <a:off x="5774227" y="1600200"/>
            <a:ext cx="2923195" cy="3993307"/>
          </a:xfrm>
          <a:prstGeom prst="rect">
            <a:avLst/>
          </a:prstGeom>
          <a:noFill/>
        </p:spPr>
      </p:pic>
    </p:spTree>
    <p:extLst>
      <p:ext uri="{BB962C8B-B14F-4D97-AF65-F5344CB8AC3E}">
        <p14:creationId xmlns:p14="http://schemas.microsoft.com/office/powerpoint/2010/main" val="237422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4EFC-3C00-492B-97A7-7B9573423AFD}"/>
              </a:ext>
            </a:extLst>
          </p:cNvPr>
          <p:cNvSpPr>
            <a:spLocks noGrp="1"/>
          </p:cNvSpPr>
          <p:nvPr>
            <p:ph type="title"/>
          </p:nvPr>
        </p:nvSpPr>
        <p:spPr/>
        <p:txBody>
          <a:bodyPr/>
          <a:lstStyle/>
          <a:p>
            <a:r>
              <a:rPr lang="en-US" dirty="0"/>
              <a:t>Successful Learning from the Native Perspective</a:t>
            </a:r>
          </a:p>
        </p:txBody>
      </p:sp>
      <p:graphicFrame>
        <p:nvGraphicFramePr>
          <p:cNvPr id="7" name="Content Placeholder 2">
            <a:extLst>
              <a:ext uri="{FF2B5EF4-FFF2-40B4-BE49-F238E27FC236}">
                <a16:creationId xmlns:a16="http://schemas.microsoft.com/office/drawing/2014/main" id="{14CCC978-7A22-427A-974A-FE5F989030F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10330264"/>
              </p:ext>
            </p:extLst>
          </p:nvPr>
        </p:nvGraphicFramePr>
        <p:xfrm>
          <a:off x="1908175" y="1600200"/>
          <a:ext cx="67786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940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C0F1-39B6-45E1-8674-FB427D0CAFDA}"/>
              </a:ext>
            </a:extLst>
          </p:cNvPr>
          <p:cNvSpPr>
            <a:spLocks noGrp="1"/>
          </p:cNvSpPr>
          <p:nvPr>
            <p:ph type="title"/>
          </p:nvPr>
        </p:nvSpPr>
        <p:spPr>
          <a:xfrm>
            <a:off x="1908175" y="274638"/>
            <a:ext cx="6767513" cy="1143000"/>
          </a:xfrm>
        </p:spPr>
        <p:txBody>
          <a:bodyPr wrap="square" anchor="ctr">
            <a:normAutofit/>
          </a:bodyPr>
          <a:lstStyle/>
          <a:p>
            <a:r>
              <a:rPr lang="en-US" dirty="0"/>
              <a:t>Stories from the Elders</a:t>
            </a:r>
          </a:p>
        </p:txBody>
      </p:sp>
      <p:sp>
        <p:nvSpPr>
          <p:cNvPr id="3" name="Content Placeholder 2">
            <a:extLst>
              <a:ext uri="{FF2B5EF4-FFF2-40B4-BE49-F238E27FC236}">
                <a16:creationId xmlns:a16="http://schemas.microsoft.com/office/drawing/2014/main" id="{6DAFB53E-8964-4A6D-95D2-A05A98AF06C1}"/>
              </a:ext>
            </a:extLst>
          </p:cNvPr>
          <p:cNvSpPr>
            <a:spLocks noGrp="1"/>
          </p:cNvSpPr>
          <p:nvPr>
            <p:ph sz="half" idx="1"/>
          </p:nvPr>
        </p:nvSpPr>
        <p:spPr>
          <a:xfrm>
            <a:off x="1908175" y="1600200"/>
            <a:ext cx="3743945" cy="4781128"/>
          </a:xfrm>
        </p:spPr>
        <p:txBody>
          <a:bodyPr wrap="square" anchor="t">
            <a:noAutofit/>
          </a:bodyPr>
          <a:lstStyle/>
          <a:p>
            <a:pPr marL="0" indent="0">
              <a:lnSpc>
                <a:spcPct val="90000"/>
              </a:lnSpc>
              <a:buNone/>
            </a:pPr>
            <a:r>
              <a:rPr lang="en-US" sz="2400" dirty="0"/>
              <a:t>This textbook includes stories and interviews from the elders. The talking circle exercises are an opportunity to apply traditional knowledge to your success.</a:t>
            </a:r>
          </a:p>
          <a:p>
            <a:pPr marL="0" indent="0">
              <a:lnSpc>
                <a:spcPct val="90000"/>
              </a:lnSpc>
              <a:buNone/>
            </a:pPr>
            <a:endParaRPr lang="en-US" sz="2400" dirty="0"/>
          </a:p>
          <a:p>
            <a:pPr marL="0" indent="0">
              <a:lnSpc>
                <a:spcPct val="90000"/>
              </a:lnSpc>
              <a:buNone/>
            </a:pPr>
            <a:r>
              <a:rPr lang="en-US" sz="2400" dirty="0"/>
              <a:t>The elders often say, “Think with your heart.” All people need significance, competence, power, and virtue. </a:t>
            </a:r>
          </a:p>
        </p:txBody>
      </p:sp>
      <p:pic>
        <p:nvPicPr>
          <p:cNvPr id="5" name="Content Placeholder 4" descr="Photo of Native American elder, Miss Elaine St. John">
            <a:extLst>
              <a:ext uri="{FF2B5EF4-FFF2-40B4-BE49-F238E27FC236}">
                <a16:creationId xmlns:a16="http://schemas.microsoft.com/office/drawing/2014/main" id="{5FDE4706-6B83-437E-8078-9C241D8DFD7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368407" y="2056579"/>
            <a:ext cx="3651034" cy="2738276"/>
          </a:xfrm>
        </p:spPr>
      </p:pic>
    </p:spTree>
    <p:extLst>
      <p:ext uri="{BB962C8B-B14F-4D97-AF65-F5344CB8AC3E}">
        <p14:creationId xmlns:p14="http://schemas.microsoft.com/office/powerpoint/2010/main" val="3851870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9F65-2D3D-4486-BA20-925CDB18120B}"/>
              </a:ext>
            </a:extLst>
          </p:cNvPr>
          <p:cNvSpPr>
            <a:spLocks noGrp="1"/>
          </p:cNvSpPr>
          <p:nvPr>
            <p:ph type="title"/>
          </p:nvPr>
        </p:nvSpPr>
        <p:spPr/>
        <p:txBody>
          <a:bodyPr/>
          <a:lstStyle/>
          <a:p>
            <a:r>
              <a:rPr lang="en-US" dirty="0"/>
              <a:t>Stories from the Elders:</a:t>
            </a:r>
            <a:br>
              <a:rPr lang="en-US" dirty="0"/>
            </a:br>
            <a:r>
              <a:rPr lang="en-US" dirty="0" err="1"/>
              <a:t>Wesakechak</a:t>
            </a:r>
            <a:r>
              <a:rPr lang="en-US" dirty="0"/>
              <a:t> and Crane</a:t>
            </a:r>
          </a:p>
        </p:txBody>
      </p:sp>
      <p:sp>
        <p:nvSpPr>
          <p:cNvPr id="3" name="Content Placeholder 2">
            <a:extLst>
              <a:ext uri="{FF2B5EF4-FFF2-40B4-BE49-F238E27FC236}">
                <a16:creationId xmlns:a16="http://schemas.microsoft.com/office/drawing/2014/main" id="{EE66D34B-2BCD-42C8-A09A-D3E012BD1B64}"/>
              </a:ext>
            </a:extLst>
          </p:cNvPr>
          <p:cNvSpPr>
            <a:spLocks noGrp="1"/>
          </p:cNvSpPr>
          <p:nvPr>
            <p:ph idx="1"/>
          </p:nvPr>
        </p:nvSpPr>
        <p:spPr>
          <a:xfrm>
            <a:off x="373221" y="2852936"/>
            <a:ext cx="8353425" cy="1800919"/>
          </a:xfrm>
        </p:spPr>
        <p:txBody>
          <a:bodyPr/>
          <a:lstStyle/>
          <a:p>
            <a:pPr marL="0" indent="0">
              <a:buNone/>
            </a:pPr>
            <a:r>
              <a:rPr lang="en-US" dirty="0"/>
              <a:t>How does this story relate to your success in college and in life?</a:t>
            </a:r>
          </a:p>
        </p:txBody>
      </p:sp>
    </p:spTree>
    <p:extLst>
      <p:ext uri="{BB962C8B-B14F-4D97-AF65-F5344CB8AC3E}">
        <p14:creationId xmlns:p14="http://schemas.microsoft.com/office/powerpoint/2010/main" val="163011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FD28-0CCE-4E53-9C0E-760B0DA8039C}"/>
              </a:ext>
            </a:extLst>
          </p:cNvPr>
          <p:cNvSpPr>
            <a:spLocks noGrp="1"/>
          </p:cNvSpPr>
          <p:nvPr>
            <p:ph type="title"/>
          </p:nvPr>
        </p:nvSpPr>
        <p:spPr>
          <a:xfrm>
            <a:off x="306896" y="4365104"/>
            <a:ext cx="8530207" cy="1362075"/>
          </a:xfrm>
        </p:spPr>
        <p:txBody>
          <a:bodyPr/>
          <a:lstStyle/>
          <a:p>
            <a:r>
              <a:rPr lang="en-US" dirty="0"/>
              <a:t>The Spirit Essence of All We Do: Cultural Identity and Success</a:t>
            </a:r>
          </a:p>
        </p:txBody>
      </p:sp>
      <p:sp>
        <p:nvSpPr>
          <p:cNvPr id="3" name="Text Placeholder 2">
            <a:extLst>
              <a:ext uri="{FF2B5EF4-FFF2-40B4-BE49-F238E27FC236}">
                <a16:creationId xmlns:a16="http://schemas.microsoft.com/office/drawing/2014/main" id="{1A7391E7-EC4E-41E5-B65E-83ADE9A71CEA}"/>
              </a:ext>
            </a:extLst>
          </p:cNvPr>
          <p:cNvSpPr>
            <a:spLocks noGrp="1"/>
          </p:cNvSpPr>
          <p:nvPr>
            <p:ph type="body" idx="1"/>
          </p:nvPr>
        </p:nvSpPr>
        <p:spPr>
          <a:xfrm>
            <a:off x="722313" y="1701006"/>
            <a:ext cx="3057599" cy="1500187"/>
          </a:xfrm>
        </p:spPr>
        <p:txBody>
          <a:bodyPr/>
          <a:lstStyle/>
          <a:p>
            <a:r>
              <a:rPr lang="en-US" sz="3200" b="1" dirty="0"/>
              <a:t>Chapter 1</a:t>
            </a:r>
          </a:p>
        </p:txBody>
      </p:sp>
    </p:spTree>
    <p:extLst>
      <p:ext uri="{BB962C8B-B14F-4D97-AF65-F5344CB8AC3E}">
        <p14:creationId xmlns:p14="http://schemas.microsoft.com/office/powerpoint/2010/main" val="320252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5F20CF-F7BE-46BB-BA85-005A2EAD7338}"/>
              </a:ext>
            </a:extLst>
          </p:cNvPr>
          <p:cNvSpPr>
            <a:spLocks noGrp="1"/>
          </p:cNvSpPr>
          <p:nvPr>
            <p:ph type="title"/>
          </p:nvPr>
        </p:nvSpPr>
        <p:spPr>
          <a:xfrm>
            <a:off x="1908175" y="274638"/>
            <a:ext cx="6767513" cy="1143000"/>
          </a:xfrm>
        </p:spPr>
        <p:txBody>
          <a:bodyPr/>
          <a:lstStyle/>
          <a:p>
            <a:r>
              <a:rPr lang="en-US" b="1" dirty="0"/>
              <a:t>Spirit Essence</a:t>
            </a:r>
          </a:p>
        </p:txBody>
      </p:sp>
      <p:graphicFrame>
        <p:nvGraphicFramePr>
          <p:cNvPr id="7" name="Content Placeholder 4">
            <a:extLst>
              <a:ext uri="{FF2B5EF4-FFF2-40B4-BE49-F238E27FC236}">
                <a16:creationId xmlns:a16="http://schemas.microsoft.com/office/drawing/2014/main" id="{BBDFEA36-0E8F-4F9F-9BE8-77FE6072FE7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66708647"/>
              </p:ext>
            </p:extLst>
          </p:nvPr>
        </p:nvGraphicFramePr>
        <p:xfrm>
          <a:off x="1908175" y="1600200"/>
          <a:ext cx="67786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78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83DC-2B9C-4F45-8CF9-40DA3AFED39C}"/>
              </a:ext>
            </a:extLst>
          </p:cNvPr>
          <p:cNvSpPr>
            <a:spLocks noGrp="1"/>
          </p:cNvSpPr>
          <p:nvPr>
            <p:ph type="title"/>
          </p:nvPr>
        </p:nvSpPr>
        <p:spPr>
          <a:xfrm>
            <a:off x="611560" y="2492896"/>
            <a:ext cx="5761037" cy="1439863"/>
          </a:xfrm>
        </p:spPr>
        <p:txBody>
          <a:bodyPr/>
          <a:lstStyle/>
          <a:p>
            <a:r>
              <a:rPr lang="en-US" dirty="0"/>
              <a:t>Think</a:t>
            </a:r>
            <a:br>
              <a:rPr lang="en-US" dirty="0"/>
            </a:br>
            <a:r>
              <a:rPr lang="en-US" dirty="0"/>
              <a:t>Pair</a:t>
            </a:r>
            <a:br>
              <a:rPr lang="en-US" dirty="0"/>
            </a:br>
            <a:r>
              <a:rPr lang="en-US" dirty="0"/>
              <a:t>Share</a:t>
            </a:r>
            <a:br>
              <a:rPr lang="en-US" dirty="0"/>
            </a:br>
            <a:br>
              <a:rPr lang="en-US" dirty="0"/>
            </a:br>
            <a:r>
              <a:rPr lang="en-US" dirty="0"/>
              <a:t>What cultural or tribal name do you use to describe yourself?</a:t>
            </a:r>
          </a:p>
        </p:txBody>
      </p:sp>
      <p:pic>
        <p:nvPicPr>
          <p:cNvPr id="6" name="Picture 5" descr="Photo of Native American in traditional dress. ">
            <a:extLst>
              <a:ext uri="{FF2B5EF4-FFF2-40B4-BE49-F238E27FC236}">
                <a16:creationId xmlns:a16="http://schemas.microsoft.com/office/drawing/2014/main" id="{AEA1F340-D56F-4FB7-916E-2E9AE14A8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572983"/>
            <a:ext cx="1733928" cy="2786819"/>
          </a:xfrm>
          <a:prstGeom prst="rect">
            <a:avLst/>
          </a:prstGeom>
        </p:spPr>
      </p:pic>
    </p:spTree>
    <p:extLst>
      <p:ext uri="{BB962C8B-B14F-4D97-AF65-F5344CB8AC3E}">
        <p14:creationId xmlns:p14="http://schemas.microsoft.com/office/powerpoint/2010/main" val="56616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0126-75FB-4302-BA64-B47E4B547D68}"/>
              </a:ext>
            </a:extLst>
          </p:cNvPr>
          <p:cNvSpPr>
            <a:spLocks noGrp="1"/>
          </p:cNvSpPr>
          <p:nvPr>
            <p:ph type="title"/>
          </p:nvPr>
        </p:nvSpPr>
        <p:spPr>
          <a:xfrm>
            <a:off x="407864" y="868357"/>
            <a:ext cx="7129040" cy="1439863"/>
          </a:xfrm>
        </p:spPr>
        <p:txBody>
          <a:bodyPr/>
          <a:lstStyle/>
          <a:p>
            <a:r>
              <a:rPr lang="en-US" dirty="0"/>
              <a:t>Native students need to improve their college graduation rates.</a:t>
            </a:r>
          </a:p>
        </p:txBody>
      </p:sp>
      <p:sp>
        <p:nvSpPr>
          <p:cNvPr id="3" name="Content Placeholder 2">
            <a:extLst>
              <a:ext uri="{FF2B5EF4-FFF2-40B4-BE49-F238E27FC236}">
                <a16:creationId xmlns:a16="http://schemas.microsoft.com/office/drawing/2014/main" id="{6485211A-5FFE-4274-B3B7-2C3AC07A0B6B}"/>
              </a:ext>
            </a:extLst>
          </p:cNvPr>
          <p:cNvSpPr>
            <a:spLocks noGrp="1"/>
          </p:cNvSpPr>
          <p:nvPr>
            <p:ph idx="1"/>
          </p:nvPr>
        </p:nvSpPr>
        <p:spPr>
          <a:xfrm>
            <a:off x="395288" y="2204863"/>
            <a:ext cx="8353425" cy="4319761"/>
          </a:xfrm>
        </p:spPr>
        <p:txBody>
          <a:bodyPr/>
          <a:lstStyle/>
          <a:p>
            <a:pPr marL="0" indent="0">
              <a:buNone/>
            </a:pPr>
            <a:endParaRPr lang="en-US" dirty="0"/>
          </a:p>
        </p:txBody>
      </p:sp>
      <p:pic>
        <p:nvPicPr>
          <p:cNvPr id="5" name="Picture 4" descr="Photo of Native Americans participating in graduation. ">
            <a:extLst>
              <a:ext uri="{FF2B5EF4-FFF2-40B4-BE49-F238E27FC236}">
                <a16:creationId xmlns:a16="http://schemas.microsoft.com/office/drawing/2014/main" id="{597CD11D-5C0A-446D-B404-94012E602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354084"/>
            <a:ext cx="6762009" cy="4224390"/>
          </a:xfrm>
          <a:prstGeom prst="rect">
            <a:avLst/>
          </a:prstGeom>
        </p:spPr>
      </p:pic>
    </p:spTree>
    <p:extLst>
      <p:ext uri="{BB962C8B-B14F-4D97-AF65-F5344CB8AC3E}">
        <p14:creationId xmlns:p14="http://schemas.microsoft.com/office/powerpoint/2010/main" val="135316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D810-6C3E-48F6-9D06-53F920463456}"/>
              </a:ext>
            </a:extLst>
          </p:cNvPr>
          <p:cNvSpPr>
            <a:spLocks noGrp="1"/>
          </p:cNvSpPr>
          <p:nvPr>
            <p:ph type="title"/>
          </p:nvPr>
        </p:nvSpPr>
        <p:spPr/>
        <p:txBody>
          <a:bodyPr/>
          <a:lstStyle/>
          <a:p>
            <a:r>
              <a:rPr lang="en-US" dirty="0"/>
              <a:t>One Minute Paper</a:t>
            </a:r>
          </a:p>
        </p:txBody>
      </p:sp>
      <p:sp>
        <p:nvSpPr>
          <p:cNvPr id="3" name="Content Placeholder 2">
            <a:extLst>
              <a:ext uri="{FF2B5EF4-FFF2-40B4-BE49-F238E27FC236}">
                <a16:creationId xmlns:a16="http://schemas.microsoft.com/office/drawing/2014/main" id="{66249BE3-0BC1-4D3A-BCB6-366DA49CF790}"/>
              </a:ext>
            </a:extLst>
          </p:cNvPr>
          <p:cNvSpPr>
            <a:spLocks noGrp="1"/>
          </p:cNvSpPr>
          <p:nvPr>
            <p:ph idx="1"/>
          </p:nvPr>
        </p:nvSpPr>
        <p:spPr/>
        <p:txBody>
          <a:bodyPr/>
          <a:lstStyle/>
          <a:p>
            <a:pPr marL="0" indent="0">
              <a:buNone/>
            </a:pPr>
            <a:endParaRPr lang="en-US" dirty="0"/>
          </a:p>
          <a:p>
            <a:pPr marL="0" indent="0">
              <a:buNone/>
            </a:pPr>
            <a:r>
              <a:rPr lang="en-US" sz="2400" dirty="0"/>
              <a:t>For one minute, write about this question:</a:t>
            </a:r>
          </a:p>
          <a:p>
            <a:pPr marL="0" indent="0">
              <a:buNone/>
            </a:pPr>
            <a:endParaRPr lang="en-US" sz="2400" dirty="0"/>
          </a:p>
          <a:p>
            <a:pPr marL="0" indent="0">
              <a:buNone/>
            </a:pPr>
            <a:r>
              <a:rPr lang="en-US" sz="2400" dirty="0"/>
              <a:t>What can you do to improve your chances of graduating from college?</a:t>
            </a:r>
          </a:p>
          <a:p>
            <a:pPr marL="0" indent="0">
              <a:buNone/>
            </a:pPr>
            <a:endParaRPr lang="en-US" sz="2400" dirty="0"/>
          </a:p>
          <a:p>
            <a:pPr marL="0" indent="0">
              <a:buNone/>
            </a:pPr>
            <a:r>
              <a:rPr lang="en-US" sz="2400" dirty="0"/>
              <a:t>After one minute, underline your best idea.</a:t>
            </a:r>
          </a:p>
          <a:p>
            <a:pPr marL="0" indent="0">
              <a:buNone/>
            </a:pPr>
            <a:endParaRPr lang="en-US" sz="2400" dirty="0"/>
          </a:p>
          <a:p>
            <a:pPr marL="0" indent="0">
              <a:buNone/>
            </a:pPr>
            <a:r>
              <a:rPr lang="en-US" sz="2400" dirty="0"/>
              <a:t>Share your best idea with other students in this class. </a:t>
            </a:r>
          </a:p>
          <a:p>
            <a:endParaRPr lang="en-US" dirty="0"/>
          </a:p>
        </p:txBody>
      </p:sp>
    </p:spTree>
    <p:extLst>
      <p:ext uri="{BB962C8B-B14F-4D97-AF65-F5344CB8AC3E}">
        <p14:creationId xmlns:p14="http://schemas.microsoft.com/office/powerpoint/2010/main" val="224631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7D8A-B016-4604-8BE6-2D130E98277F}"/>
              </a:ext>
            </a:extLst>
          </p:cNvPr>
          <p:cNvSpPr>
            <a:spLocks noGrp="1"/>
          </p:cNvSpPr>
          <p:nvPr>
            <p:ph type="title"/>
          </p:nvPr>
        </p:nvSpPr>
        <p:spPr/>
        <p:txBody>
          <a:bodyPr/>
          <a:lstStyle/>
          <a:p>
            <a:r>
              <a:rPr lang="en-US" dirty="0"/>
              <a:t>Unfortunate History</a:t>
            </a:r>
          </a:p>
        </p:txBody>
      </p:sp>
      <p:sp>
        <p:nvSpPr>
          <p:cNvPr id="3" name="Content Placeholder 2">
            <a:extLst>
              <a:ext uri="{FF2B5EF4-FFF2-40B4-BE49-F238E27FC236}">
                <a16:creationId xmlns:a16="http://schemas.microsoft.com/office/drawing/2014/main" id="{F9C6714C-1773-40D5-8844-324C70EEE859}"/>
              </a:ext>
            </a:extLst>
          </p:cNvPr>
          <p:cNvSpPr>
            <a:spLocks noGrp="1"/>
          </p:cNvSpPr>
          <p:nvPr>
            <p:ph idx="1"/>
          </p:nvPr>
        </p:nvSpPr>
        <p:spPr>
          <a:xfrm>
            <a:off x="395289" y="1916113"/>
            <a:ext cx="6841008" cy="4608512"/>
          </a:xfrm>
        </p:spPr>
        <p:txBody>
          <a:bodyPr/>
          <a:lstStyle/>
          <a:p>
            <a:pPr marL="0" indent="0">
              <a:buNone/>
            </a:pPr>
            <a:r>
              <a:rPr lang="en-US" sz="2400" dirty="0"/>
              <a:t>Early education and boarding schools tried to eliminate Native culture and language.</a:t>
            </a:r>
          </a:p>
          <a:p>
            <a:pPr marL="0" indent="0">
              <a:buNone/>
            </a:pPr>
            <a:endParaRPr lang="en-US" sz="2400" dirty="0"/>
          </a:p>
          <a:p>
            <a:pPr marL="0" indent="0">
              <a:buNone/>
            </a:pPr>
            <a:r>
              <a:rPr lang="en-US" sz="2400" dirty="0"/>
              <a:t>The goal was assimilation into the dominant culture. </a:t>
            </a:r>
          </a:p>
          <a:p>
            <a:pPr marL="0" indent="0">
              <a:buNone/>
            </a:pPr>
            <a:endParaRPr lang="en-US" sz="2400" dirty="0"/>
          </a:p>
          <a:p>
            <a:pPr marL="0" indent="0">
              <a:buNone/>
            </a:pPr>
            <a:r>
              <a:rPr lang="en-US" sz="2400" dirty="0"/>
              <a:t>This resulted in cultural disintegration and loss of identity resulting in lower educational achievement.</a:t>
            </a:r>
            <a:r>
              <a:rPr lang="en-US" dirty="0"/>
              <a:t> </a:t>
            </a:r>
          </a:p>
        </p:txBody>
      </p:sp>
    </p:spTree>
    <p:extLst>
      <p:ext uri="{BB962C8B-B14F-4D97-AF65-F5344CB8AC3E}">
        <p14:creationId xmlns:p14="http://schemas.microsoft.com/office/powerpoint/2010/main" val="4015899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EBBC-EB9C-4823-BCAE-339C14470EFA}"/>
              </a:ext>
            </a:extLst>
          </p:cNvPr>
          <p:cNvSpPr>
            <a:spLocks noGrp="1"/>
          </p:cNvSpPr>
          <p:nvPr>
            <p:ph type="title"/>
          </p:nvPr>
        </p:nvSpPr>
        <p:spPr/>
        <p:txBody>
          <a:bodyPr/>
          <a:lstStyle/>
          <a:p>
            <a:r>
              <a:rPr lang="en-US" dirty="0"/>
              <a:t>Rebirth of Education and Cultural Identity</a:t>
            </a:r>
          </a:p>
        </p:txBody>
      </p:sp>
      <p:sp>
        <p:nvSpPr>
          <p:cNvPr id="3" name="Content Placeholder 2">
            <a:extLst>
              <a:ext uri="{FF2B5EF4-FFF2-40B4-BE49-F238E27FC236}">
                <a16:creationId xmlns:a16="http://schemas.microsoft.com/office/drawing/2014/main" id="{E5D5EC7E-7502-4C70-952E-302A0D693F59}"/>
              </a:ext>
            </a:extLst>
          </p:cNvPr>
          <p:cNvSpPr>
            <a:spLocks noGrp="1"/>
          </p:cNvSpPr>
          <p:nvPr>
            <p:ph idx="1"/>
          </p:nvPr>
        </p:nvSpPr>
        <p:spPr>
          <a:xfrm>
            <a:off x="323528" y="2564904"/>
            <a:ext cx="8353425" cy="3601119"/>
          </a:xfrm>
        </p:spPr>
        <p:txBody>
          <a:bodyPr/>
          <a:lstStyle/>
          <a:p>
            <a:r>
              <a:rPr lang="en-US" sz="2800" dirty="0"/>
              <a:t>In the 1960’s there was the realization that Western education was not working for Native students.</a:t>
            </a:r>
          </a:p>
          <a:p>
            <a:r>
              <a:rPr lang="en-US" sz="2800" dirty="0"/>
              <a:t>We are living in a new era of self-determination and resiliency. </a:t>
            </a:r>
          </a:p>
          <a:p>
            <a:r>
              <a:rPr lang="en-US" sz="2800" dirty="0"/>
              <a:t>Newer education involves appreciating diversity and incorporating Native values and culture.</a:t>
            </a:r>
          </a:p>
        </p:txBody>
      </p:sp>
      <p:pic>
        <p:nvPicPr>
          <p:cNvPr id="6" name="Picture 5" descr="Photo of Native American baskets">
            <a:extLst>
              <a:ext uri="{FF2B5EF4-FFF2-40B4-BE49-F238E27FC236}">
                <a16:creationId xmlns:a16="http://schemas.microsoft.com/office/drawing/2014/main" id="{380E3FF0-D9B4-4054-9D77-7EEE65F95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6632"/>
            <a:ext cx="3200400" cy="2134210"/>
          </a:xfrm>
          <a:prstGeom prst="rect">
            <a:avLst/>
          </a:prstGeom>
        </p:spPr>
      </p:pic>
    </p:spTree>
    <p:extLst>
      <p:ext uri="{BB962C8B-B14F-4D97-AF65-F5344CB8AC3E}">
        <p14:creationId xmlns:p14="http://schemas.microsoft.com/office/powerpoint/2010/main" val="1758726447"/>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rgbClr val="DA3C06"/>
            </a:solidFill>
            <a:effectLst/>
            <a:latin typeface="Futura LT Heavy" pitchFamily="50"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rgbClr val="DA3C06"/>
            </a:solidFill>
            <a:effectLst/>
            <a:latin typeface="Futura LT Heavy" pitchFamily="50"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rgbClr val="DA3C06"/>
            </a:solidFill>
            <a:effectLst/>
            <a:latin typeface="Futura LT Heavy" pitchFamily="50"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1" i="0" u="none" strike="noStrike" cap="none" normalizeH="0" baseline="0" smtClean="0">
            <a:ln>
              <a:noFill/>
            </a:ln>
            <a:solidFill>
              <a:srgbClr val="DA3C06"/>
            </a:solidFill>
            <a:effectLst/>
            <a:latin typeface="Futura LT Heavy" pitchFamily="50"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TotalTime>
  <Words>801</Words>
  <Application>Microsoft Office PowerPoint</Application>
  <PresentationFormat>On-screen Show (4:3)</PresentationFormat>
  <Paragraphs>106</Paragraphs>
  <Slides>27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Futura LT Book</vt:lpstr>
      <vt:lpstr>Futura LT Heavy</vt:lpstr>
      <vt:lpstr>template</vt:lpstr>
      <vt:lpstr>Custom Design</vt:lpstr>
      <vt:lpstr>Native American College and Career Success </vt:lpstr>
      <vt:lpstr>This textbook is based on the premise that students are more successful if they take pride in themselves and their culture. </vt:lpstr>
      <vt:lpstr>The Spirit Essence of All We Do: Cultural Identity and Success</vt:lpstr>
      <vt:lpstr>Spirit Essence</vt:lpstr>
      <vt:lpstr>Think Pair Share  What cultural or tribal name do you use to describe yourself?</vt:lpstr>
      <vt:lpstr>Native students need to improve their college graduation rates.</vt:lpstr>
      <vt:lpstr>One Minute Paper</vt:lpstr>
      <vt:lpstr>Unfortunate History</vt:lpstr>
      <vt:lpstr>Rebirth of Education and Cultural Identity</vt:lpstr>
      <vt:lpstr>The Importance of Family and Home</vt:lpstr>
      <vt:lpstr>Cultural Differences</vt:lpstr>
      <vt:lpstr>What are some other cultural differences?</vt:lpstr>
      <vt:lpstr>Personal Empowerment through Culture</vt:lpstr>
      <vt:lpstr>Empowerment through education</vt:lpstr>
      <vt:lpstr>Some Native Beliefs</vt:lpstr>
      <vt:lpstr>Value Systems</vt:lpstr>
      <vt:lpstr>Environmentalists</vt:lpstr>
      <vt:lpstr>Think Pair Share  What other values are important in your culture?</vt:lpstr>
      <vt:lpstr>“American culture can be revived and rejuvenated by recognizing and appreciating a Native American school of thought.”         -Lakota Chief Luther Standing Bear</vt:lpstr>
      <vt:lpstr>Cree Prophecy</vt:lpstr>
      <vt:lpstr>Cultural Traditionalism</vt:lpstr>
      <vt:lpstr>Finding a Safe Place</vt:lpstr>
      <vt:lpstr>Health and Well-Being</vt:lpstr>
      <vt:lpstr>Student Success includes Good Health</vt:lpstr>
      <vt:lpstr>Successful Learning from the Native Perspective</vt:lpstr>
      <vt:lpstr>Stories from the Elders</vt:lpstr>
      <vt:lpstr>Stories from the Elders: Wesakechak and Crane</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Marsha Fralick</cp:lastModifiedBy>
  <cp:revision>156</cp:revision>
  <dcterms:created xsi:type="dcterms:W3CDTF">2006-06-29T12:15:01Z</dcterms:created>
  <dcterms:modified xsi:type="dcterms:W3CDTF">2021-07-08T20:25:05Z</dcterms:modified>
</cp:coreProperties>
</file>