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3"/>
  </p:notesMasterIdLst>
  <p:handoutMasterIdLst>
    <p:handoutMasterId r:id="rId94"/>
  </p:handoutMasterIdLst>
  <p:sldIdLst>
    <p:sldId id="256" r:id="rId2"/>
    <p:sldId id="357" r:id="rId3"/>
    <p:sldId id="358" r:id="rId4"/>
    <p:sldId id="260" r:id="rId5"/>
    <p:sldId id="261" r:id="rId6"/>
    <p:sldId id="346" r:id="rId7"/>
    <p:sldId id="262" r:id="rId8"/>
    <p:sldId id="258" r:id="rId9"/>
    <p:sldId id="345" r:id="rId10"/>
    <p:sldId id="263" r:id="rId11"/>
    <p:sldId id="265" r:id="rId12"/>
    <p:sldId id="349"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353" r:id="rId30"/>
    <p:sldId id="354" r:id="rId31"/>
    <p:sldId id="355" r:id="rId32"/>
    <p:sldId id="356" r:id="rId33"/>
    <p:sldId id="283" r:id="rId34"/>
    <p:sldId id="284" r:id="rId35"/>
    <p:sldId id="285" r:id="rId36"/>
    <p:sldId id="286" r:id="rId37"/>
    <p:sldId id="287" r:id="rId38"/>
    <p:sldId id="288" r:id="rId39"/>
    <p:sldId id="289" r:id="rId40"/>
    <p:sldId id="348" r:id="rId41"/>
    <p:sldId id="291" r:id="rId42"/>
    <p:sldId id="364" r:id="rId43"/>
    <p:sldId id="365" r:id="rId44"/>
    <p:sldId id="366" r:id="rId45"/>
    <p:sldId id="367" r:id="rId46"/>
    <p:sldId id="368" r:id="rId47"/>
    <p:sldId id="292" r:id="rId48"/>
    <p:sldId id="293" r:id="rId49"/>
    <p:sldId id="294"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61" r:id="rId66"/>
    <p:sldId id="347" r:id="rId67"/>
    <p:sldId id="314" r:id="rId68"/>
    <p:sldId id="369" r:id="rId69"/>
    <p:sldId id="351" r:id="rId70"/>
    <p:sldId id="352" r:id="rId71"/>
    <p:sldId id="295" r:id="rId72"/>
    <p:sldId id="318" r:id="rId73"/>
    <p:sldId id="319" r:id="rId74"/>
    <p:sldId id="317" r:id="rId75"/>
    <p:sldId id="363" r:id="rId76"/>
    <p:sldId id="328" r:id="rId77"/>
    <p:sldId id="329" r:id="rId78"/>
    <p:sldId id="330" r:id="rId79"/>
    <p:sldId id="331" r:id="rId80"/>
    <p:sldId id="332" r:id="rId81"/>
    <p:sldId id="333" r:id="rId82"/>
    <p:sldId id="334" r:id="rId83"/>
    <p:sldId id="335" r:id="rId84"/>
    <p:sldId id="336" r:id="rId85"/>
    <p:sldId id="337" r:id="rId86"/>
    <p:sldId id="338" r:id="rId87"/>
    <p:sldId id="342" r:id="rId88"/>
    <p:sldId id="341" r:id="rId89"/>
    <p:sldId id="343" r:id="rId90"/>
    <p:sldId id="339" r:id="rId91"/>
    <p:sldId id="340" r:id="rId9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62" autoAdjust="0"/>
    <p:restoredTop sz="94629" autoAdjust="0"/>
  </p:normalViewPr>
  <p:slideViewPr>
    <p:cSldViewPr>
      <p:cViewPr varScale="1">
        <p:scale>
          <a:sx n="80" d="100"/>
          <a:sy n="80" d="100"/>
        </p:scale>
        <p:origin x="1140"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29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4949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53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5533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3553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5533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5533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35533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B15CED3-A7DE-4231-8C2B-16EFEFB9E8DA}" type="slidenum">
              <a:rPr lang="en-US" altLang="en-US"/>
              <a:pPr/>
              <a:t>‹#›</a:t>
            </a:fld>
            <a:endParaRPr lang="en-US" altLang="en-US"/>
          </a:p>
        </p:txBody>
      </p:sp>
    </p:spTree>
    <p:extLst>
      <p:ext uri="{BB962C8B-B14F-4D97-AF65-F5344CB8AC3E}">
        <p14:creationId xmlns:p14="http://schemas.microsoft.com/office/powerpoint/2010/main" val="381610193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6E67ED-9A8A-4F50-9E52-4793C76CDA21}" type="slidenum">
              <a:rPr lang="en-US" altLang="en-US"/>
              <a:pPr/>
              <a:t>1</a:t>
            </a:fld>
            <a:endParaRPr lang="en-US" altLang="en-US"/>
          </a:p>
        </p:txBody>
      </p:sp>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05269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54C4E-0201-44DF-B2E2-3E7C6EEC2E3C}" type="slidenum">
              <a:rPr lang="en-US" altLang="en-US"/>
              <a:pPr/>
              <a:t>8</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11594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54C4E-0201-44DF-B2E2-3E7C6EEC2E3C}" type="slidenum">
              <a:rPr lang="en-US" altLang="en-US"/>
              <a:pPr/>
              <a:t>12</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00330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54C4E-0201-44DF-B2E2-3E7C6EEC2E3C}" type="slidenum">
              <a:rPr lang="en-US" altLang="en-US"/>
              <a:pPr/>
              <a:t>40</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9916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54C4E-0201-44DF-B2E2-3E7C6EEC2E3C}" type="slidenum">
              <a:rPr lang="en-US" altLang="en-US"/>
              <a:pPr/>
              <a:t>66</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0443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54C4E-0201-44DF-B2E2-3E7C6EEC2E3C}" type="slidenum">
              <a:rPr lang="en-US" altLang="en-US"/>
              <a:pPr/>
              <a:t>69</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77363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54C4E-0201-44DF-B2E2-3E7C6EEC2E3C}" type="slidenum">
              <a:rPr lang="en-US" altLang="en-US"/>
              <a:pPr/>
              <a:t>70</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794406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68313" y="5300663"/>
            <a:ext cx="5327650" cy="750887"/>
          </a:xfrm>
        </p:spPr>
        <p:txBody>
          <a:bodyPr/>
          <a:lstStyle>
            <a:lvl1pPr>
              <a:defRPr sz="2800" b="1"/>
            </a:lvl1pPr>
          </a:lstStyle>
          <a:p>
            <a:pPr lvl="0"/>
            <a:r>
              <a:rPr lang="en-US" altLang="en-US" noProof="0"/>
              <a:t>Click to edit Master title style</a:t>
            </a:r>
            <a:endParaRPr lang="ru-RU" altLang="en-US" noProof="0"/>
          </a:p>
        </p:txBody>
      </p:sp>
      <p:sp>
        <p:nvSpPr>
          <p:cNvPr id="5123" name="Rectangle 3"/>
          <p:cNvSpPr>
            <a:spLocks noGrp="1" noChangeArrowheads="1"/>
          </p:cNvSpPr>
          <p:nvPr>
            <p:ph type="subTitle" idx="1"/>
          </p:nvPr>
        </p:nvSpPr>
        <p:spPr>
          <a:xfrm>
            <a:off x="468313" y="6021388"/>
            <a:ext cx="5327650" cy="503237"/>
          </a:xfrm>
          <a:extLst>
            <a:ext uri="{AF507438-7753-43E0-B8FC-AC1667EBCBE1}">
              <a14:hiddenEffects xmlns:a14="http://schemas.microsoft.com/office/drawing/2010/main">
                <a:effectLst>
                  <a:outerShdw dist="17961" dir="2700000" algn="ctr" rotWithShape="0">
                    <a:schemeClr val="bg2"/>
                  </a:outerShdw>
                </a:effectLst>
              </a14:hiddenEffects>
            </a:ext>
          </a:extLst>
        </p:spPr>
        <p:txBody>
          <a:bodyPr/>
          <a:lstStyle>
            <a:lvl1pPr marL="0" indent="0">
              <a:buFontTx/>
              <a:buNone/>
              <a:defRPr sz="2400" b="1"/>
            </a:lvl1pPr>
          </a:lstStyle>
          <a:p>
            <a:pPr lvl="0"/>
            <a:r>
              <a:rPr lang="en-US" altLang="en-US" noProof="0"/>
              <a:t>Click to edit Master subtitle style</a:t>
            </a:r>
            <a:endParaRPr lang="ru-RU" altLang="en-US"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8314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10188" y="260350"/>
            <a:ext cx="1636712" cy="5543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95288" y="260350"/>
            <a:ext cx="4762500" cy="5543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9599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7230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044868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95288" y="908050"/>
            <a:ext cx="3198812"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46500" y="908050"/>
            <a:ext cx="3200400"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4423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0916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10759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629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86338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42199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260350"/>
            <a:ext cx="6048375"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ru-RU" altLang="en-US"/>
          </a:p>
        </p:txBody>
      </p:sp>
      <p:sp>
        <p:nvSpPr>
          <p:cNvPr id="1027" name="Rectangle 3"/>
          <p:cNvSpPr>
            <a:spLocks noGrp="1" noChangeArrowheads="1"/>
          </p:cNvSpPr>
          <p:nvPr>
            <p:ph type="body" idx="1"/>
          </p:nvPr>
        </p:nvSpPr>
        <p:spPr bwMode="auto">
          <a:xfrm>
            <a:off x="395288" y="908050"/>
            <a:ext cx="6551612"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ru-RU"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200">
          <a:solidFill>
            <a:schemeClr val="bg2"/>
          </a:solidFill>
          <a:latin typeface="+mj-lt"/>
          <a:ea typeface="+mj-ea"/>
          <a:cs typeface="+mj-cs"/>
        </a:defRPr>
      </a:lvl1pPr>
      <a:lvl2pPr algn="l" rtl="0" eaLnBrk="1" fontAlgn="base" hangingPunct="1">
        <a:spcBef>
          <a:spcPct val="0"/>
        </a:spcBef>
        <a:spcAft>
          <a:spcPct val="0"/>
        </a:spcAft>
        <a:defRPr sz="3200">
          <a:solidFill>
            <a:schemeClr val="bg2"/>
          </a:solidFill>
          <a:latin typeface="Arial" charset="0"/>
        </a:defRPr>
      </a:lvl2pPr>
      <a:lvl3pPr algn="l" rtl="0" eaLnBrk="1" fontAlgn="base" hangingPunct="1">
        <a:spcBef>
          <a:spcPct val="0"/>
        </a:spcBef>
        <a:spcAft>
          <a:spcPct val="0"/>
        </a:spcAft>
        <a:defRPr sz="3200">
          <a:solidFill>
            <a:schemeClr val="bg2"/>
          </a:solidFill>
          <a:latin typeface="Arial" charset="0"/>
        </a:defRPr>
      </a:lvl3pPr>
      <a:lvl4pPr algn="l" rtl="0" eaLnBrk="1" fontAlgn="base" hangingPunct="1">
        <a:spcBef>
          <a:spcPct val="0"/>
        </a:spcBef>
        <a:spcAft>
          <a:spcPct val="0"/>
        </a:spcAft>
        <a:defRPr sz="3200">
          <a:solidFill>
            <a:schemeClr val="bg2"/>
          </a:solidFill>
          <a:latin typeface="Arial" charset="0"/>
        </a:defRPr>
      </a:lvl4pPr>
      <a:lvl5pPr algn="l" rtl="0" eaLnBrk="1" fontAlgn="base" hangingPunct="1">
        <a:spcBef>
          <a:spcPct val="0"/>
        </a:spcBef>
        <a:spcAft>
          <a:spcPct val="0"/>
        </a:spcAft>
        <a:defRPr sz="3200">
          <a:solidFill>
            <a:schemeClr val="bg2"/>
          </a:solidFill>
          <a:latin typeface="Arial" charset="0"/>
        </a:defRPr>
      </a:lvl5pPr>
      <a:lvl6pPr marL="457200" algn="l" rtl="0" eaLnBrk="1" fontAlgn="base" hangingPunct="1">
        <a:spcBef>
          <a:spcPct val="0"/>
        </a:spcBef>
        <a:spcAft>
          <a:spcPct val="0"/>
        </a:spcAft>
        <a:defRPr sz="3200">
          <a:solidFill>
            <a:schemeClr val="bg2"/>
          </a:solidFill>
          <a:latin typeface="Arial" charset="0"/>
        </a:defRPr>
      </a:lvl6pPr>
      <a:lvl7pPr marL="914400" algn="l" rtl="0" eaLnBrk="1" fontAlgn="base" hangingPunct="1">
        <a:spcBef>
          <a:spcPct val="0"/>
        </a:spcBef>
        <a:spcAft>
          <a:spcPct val="0"/>
        </a:spcAft>
        <a:defRPr sz="3200">
          <a:solidFill>
            <a:schemeClr val="bg2"/>
          </a:solidFill>
          <a:latin typeface="Arial" charset="0"/>
        </a:defRPr>
      </a:lvl7pPr>
      <a:lvl8pPr marL="1371600" algn="l" rtl="0" eaLnBrk="1" fontAlgn="base" hangingPunct="1">
        <a:spcBef>
          <a:spcPct val="0"/>
        </a:spcBef>
        <a:spcAft>
          <a:spcPct val="0"/>
        </a:spcAft>
        <a:defRPr sz="3200">
          <a:solidFill>
            <a:schemeClr val="bg2"/>
          </a:solidFill>
          <a:latin typeface="Arial" charset="0"/>
        </a:defRPr>
      </a:lvl8pPr>
      <a:lvl9pPr marL="1828800" algn="l" rtl="0" eaLnBrk="1" fontAlgn="base" hangingPunct="1">
        <a:spcBef>
          <a:spcPct val="0"/>
        </a:spcBef>
        <a:spcAft>
          <a:spcPct val="0"/>
        </a:spcAft>
        <a:defRPr sz="3200">
          <a:solidFill>
            <a:schemeClr val="bg2"/>
          </a:solidFill>
          <a:latin typeface="Arial" charset="0"/>
        </a:defRPr>
      </a:lvl9pPr>
    </p:titleStyle>
    <p:bodyStyle>
      <a:lvl1pPr marL="342900" indent="-342900" algn="l" rtl="0" eaLnBrk="1" fontAlgn="base" hangingPunct="1">
        <a:spcBef>
          <a:spcPct val="20000"/>
        </a:spcBef>
        <a:spcAft>
          <a:spcPct val="0"/>
        </a:spcAft>
        <a:buChar char="•"/>
        <a:defRPr sz="2800">
          <a:solidFill>
            <a:schemeClr val="bg2"/>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bg2"/>
          </a:solidFill>
          <a:latin typeface="+mn-lt"/>
        </a:defRPr>
      </a:lvl2pPr>
      <a:lvl3pPr marL="1143000" indent="-228600" algn="l" rtl="0" eaLnBrk="1" fontAlgn="base" hangingPunct="1">
        <a:spcBef>
          <a:spcPct val="20000"/>
        </a:spcBef>
        <a:spcAft>
          <a:spcPct val="0"/>
        </a:spcAft>
        <a:buChar char="•"/>
        <a:defRPr sz="2400">
          <a:solidFill>
            <a:schemeClr val="bg2"/>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9.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6.wmf"/></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14.wmf"/></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6.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image" Target="../media/image24.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9.vml"/><Relationship Id="rId4" Type="http://schemas.openxmlformats.org/officeDocument/2006/relationships/image" Target="../media/image25.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10.vml"/><Relationship Id="rId4" Type="http://schemas.openxmlformats.org/officeDocument/2006/relationships/image" Target="../media/image34.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11.vml"/><Relationship Id="rId4" Type="http://schemas.openxmlformats.org/officeDocument/2006/relationships/image" Target="../media/image35.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6.xml"/><Relationship Id="rId1" Type="http://schemas.openxmlformats.org/officeDocument/2006/relationships/vmlDrawing" Target="../drawings/vmlDrawing12.vml"/><Relationship Id="rId4" Type="http://schemas.openxmlformats.org/officeDocument/2006/relationships/image" Target="../media/image36.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6.xml"/><Relationship Id="rId1" Type="http://schemas.openxmlformats.org/officeDocument/2006/relationships/vmlDrawing" Target="../drawings/vmlDrawing13.vml"/><Relationship Id="rId4" Type="http://schemas.openxmlformats.org/officeDocument/2006/relationships/image" Target="../media/image37.w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6.xml"/><Relationship Id="rId1" Type="http://schemas.openxmlformats.org/officeDocument/2006/relationships/vmlDrawing" Target="../drawings/vmlDrawing14.vml"/><Relationship Id="rId4" Type="http://schemas.openxmlformats.org/officeDocument/2006/relationships/image" Target="../media/image39.wmf"/></Relationships>
</file>

<file path=ppt/slides/_rels/slide5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6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6.wmf"/></Relationships>
</file>

<file path=ppt/slides/_rels/slide7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50.wmf"/></Relationships>
</file>

<file path=ppt/slides/_rels/slide7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6.xml"/><Relationship Id="rId1" Type="http://schemas.openxmlformats.org/officeDocument/2006/relationships/vmlDrawing" Target="../drawings/vmlDrawing16.vml"/><Relationship Id="rId4" Type="http://schemas.openxmlformats.org/officeDocument/2006/relationships/image" Target="../media/image55.wmf"/></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6.xml"/><Relationship Id="rId1" Type="http://schemas.openxmlformats.org/officeDocument/2006/relationships/vmlDrawing" Target="../drawings/vmlDrawing17.vml"/><Relationship Id="rId4" Type="http://schemas.openxmlformats.org/officeDocument/2006/relationships/image" Target="../media/image56.wmf"/></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6.xml"/><Relationship Id="rId1" Type="http://schemas.openxmlformats.org/officeDocument/2006/relationships/vmlDrawing" Target="../drawings/vmlDrawing18.vml"/><Relationship Id="rId4" Type="http://schemas.openxmlformats.org/officeDocument/2006/relationships/image" Target="../media/image57.wmf"/></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58.wmf"/></Relationships>
</file>

<file path=ppt/slides/_rels/slide82.xml.rels><?xml version="1.0" encoding="UTF-8" standalone="yes"?>
<Relationships xmlns="http://schemas.openxmlformats.org/package/2006/relationships"><Relationship Id="rId2" Type="http://schemas.openxmlformats.org/officeDocument/2006/relationships/hyperlink" Target="http://www.collegesuccess1.com/" TargetMode="Externa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60.wmf"/></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60.wmf"/></Relationships>
</file>

<file path=ppt/slides/_rels/slide8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6.xml"/><Relationship Id="rId1" Type="http://schemas.openxmlformats.org/officeDocument/2006/relationships/vmlDrawing" Target="../drawings/vmlDrawing22.vml"/><Relationship Id="rId4" Type="http://schemas.openxmlformats.org/officeDocument/2006/relationships/image" Target="../media/image62.wmf"/></Relationships>
</file>

<file path=ppt/slides/_rels/slide8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6.xml"/><Relationship Id="rId1" Type="http://schemas.openxmlformats.org/officeDocument/2006/relationships/vmlDrawing" Target="../drawings/vmlDrawing23.vml"/><Relationship Id="rId4" Type="http://schemas.openxmlformats.org/officeDocument/2006/relationships/image" Target="../media/image64.wmf"/></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395288" y="5805488"/>
            <a:ext cx="5319712" cy="504825"/>
          </a:xfrm>
          <a:noFill/>
        </p:spPr>
        <p:txBody>
          <a:bodyPr/>
          <a:lstStyle/>
          <a:p>
            <a:r>
              <a:rPr lang="en-US" altLang="en-US" dirty="0">
                <a:latin typeface="Tahoma" charset="0"/>
              </a:rPr>
              <a:t>Managing Time and Money</a:t>
            </a:r>
            <a:endParaRPr lang="uk-UA" altLang="en-US" dirty="0">
              <a:latin typeface="Tahoma" charset="0"/>
            </a:endParaRPr>
          </a:p>
        </p:txBody>
      </p:sp>
      <p:sp>
        <p:nvSpPr>
          <p:cNvPr id="34819" name="Rectangle 3"/>
          <p:cNvSpPr>
            <a:spLocks noGrp="1" noChangeArrowheads="1"/>
          </p:cNvSpPr>
          <p:nvPr>
            <p:ph type="subTitle" idx="1"/>
          </p:nvPr>
        </p:nvSpPr>
        <p:spPr>
          <a:xfrm>
            <a:off x="611188" y="6308725"/>
            <a:ext cx="3132137" cy="274638"/>
          </a:xfrm>
        </p:spPr>
        <p:txBody>
          <a:bodyPr/>
          <a:lstStyle/>
          <a:p>
            <a:pPr>
              <a:lnSpc>
                <a:spcPct val="90000"/>
              </a:lnSpc>
            </a:pPr>
            <a:r>
              <a:rPr lang="en-US" altLang="en-US" dirty="0"/>
              <a:t>Chapter 4 </a:t>
            </a:r>
            <a:endParaRPr lang="uk-UA"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685800"/>
            <a:ext cx="6048375" cy="508000"/>
          </a:xfrm>
        </p:spPr>
        <p:txBody>
          <a:bodyPr/>
          <a:lstStyle/>
          <a:p>
            <a:pPr>
              <a:defRPr/>
            </a:pPr>
            <a:r>
              <a:rPr lang="en-US" dirty="0"/>
              <a:t>Knowing your goals is the key to time management.</a:t>
            </a:r>
          </a:p>
        </p:txBody>
      </p:sp>
      <p:graphicFrame>
        <p:nvGraphicFramePr>
          <p:cNvPr id="7171" name="Object 2048"/>
          <p:cNvGraphicFramePr>
            <a:graphicFrameLocks noChangeAspect="1"/>
          </p:cNvGraphicFramePr>
          <p:nvPr/>
        </p:nvGraphicFramePr>
        <p:xfrm>
          <a:off x="2590800" y="2203450"/>
          <a:ext cx="3578225" cy="2921000"/>
        </p:xfrm>
        <a:graphic>
          <a:graphicData uri="http://schemas.openxmlformats.org/presentationml/2006/ole">
            <mc:AlternateContent xmlns:mc="http://schemas.openxmlformats.org/markup-compatibility/2006">
              <mc:Choice xmlns:v="urn:schemas-microsoft-com:vml" Requires="v">
                <p:oleObj spid="_x0000_s4098" name="Clip" r:id="rId3" imgW="1821485" imgH="1485900" progId="MS_ClipArt_Gallery.2">
                  <p:embed/>
                </p:oleObj>
              </mc:Choice>
              <mc:Fallback>
                <p:oleObj name="Clip" r:id="rId3" imgW="1821485" imgH="1485900" progId="MS_ClipArt_Gallery.2">
                  <p:embed/>
                  <p:pic>
                    <p:nvPicPr>
                      <p:cNvPr id="7171" name="Object 20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2203450"/>
                        <a:ext cx="3578225" cy="292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457200"/>
            <a:ext cx="6048375" cy="508000"/>
          </a:xfrm>
        </p:spPr>
        <p:txBody>
          <a:bodyPr/>
          <a:lstStyle/>
          <a:p>
            <a:pPr>
              <a:defRPr/>
            </a:pPr>
            <a:r>
              <a:rPr lang="en-US" dirty="0"/>
              <a:t>Class Exercise:</a:t>
            </a:r>
            <a:br>
              <a:rPr lang="en-US" dirty="0"/>
            </a:br>
            <a:r>
              <a:rPr lang="en-US" dirty="0"/>
              <a:t>My Lifetime Goals </a:t>
            </a:r>
          </a:p>
        </p:txBody>
      </p:sp>
      <p:graphicFrame>
        <p:nvGraphicFramePr>
          <p:cNvPr id="9219" name="Object 1024"/>
          <p:cNvGraphicFramePr>
            <a:graphicFrameLocks noChangeAspect="1"/>
          </p:cNvGraphicFramePr>
          <p:nvPr>
            <p:extLst>
              <p:ext uri="{D42A27DB-BD31-4B8C-83A1-F6EECF244321}">
                <p14:modId xmlns:p14="http://schemas.microsoft.com/office/powerpoint/2010/main" val="3078028571"/>
              </p:ext>
            </p:extLst>
          </p:nvPr>
        </p:nvGraphicFramePr>
        <p:xfrm>
          <a:off x="2362200" y="1524000"/>
          <a:ext cx="4114800" cy="4027622"/>
        </p:xfrm>
        <a:graphic>
          <a:graphicData uri="http://schemas.openxmlformats.org/presentationml/2006/ole">
            <mc:AlternateContent xmlns:mc="http://schemas.openxmlformats.org/markup-compatibility/2006">
              <mc:Choice xmlns:v="urn:schemas-microsoft-com:vml" Requires="v">
                <p:oleObj spid="_x0000_s5122" name="Clip" r:id="rId3" imgW="1252396" imgH="1223727" progId="MS_ClipArt_Gallery.2">
                  <p:embed/>
                </p:oleObj>
              </mc:Choice>
              <mc:Fallback>
                <p:oleObj name="Clip" r:id="rId3" imgW="1252396" imgH="1223727" progId="MS_ClipArt_Gallery.2">
                  <p:embed/>
                  <p:pic>
                    <p:nvPicPr>
                      <p:cNvPr id="9219"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524000"/>
                        <a:ext cx="4114800" cy="4027622"/>
                      </a:xfrm>
                      <a:prstGeom prst="rect">
                        <a:avLst/>
                      </a:prstGeom>
                      <a:noFill/>
                      <a:ln>
                        <a:noFill/>
                      </a:ln>
                      <a:effec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dirty="0"/>
              <a:t>Rules for Brainstorming</a:t>
            </a:r>
            <a:endParaRPr lang="en-US" altLang="en-US" b="1" dirty="0">
              <a:solidFill>
                <a:schemeClr val="tx1"/>
              </a:solidFill>
            </a:endParaRPr>
          </a:p>
        </p:txBody>
      </p:sp>
      <p:sp>
        <p:nvSpPr>
          <p:cNvPr id="277507" name="Rectangle 3"/>
          <p:cNvSpPr>
            <a:spLocks noGrp="1" noChangeArrowheads="1"/>
          </p:cNvSpPr>
          <p:nvPr>
            <p:ph type="body" idx="1"/>
          </p:nvPr>
        </p:nvSpPr>
        <p:spPr>
          <a:xfrm>
            <a:off x="1908175" y="909638"/>
            <a:ext cx="7056438" cy="5832475"/>
          </a:xfrm>
        </p:spPr>
        <p:txBody>
          <a:bodyPr/>
          <a:lstStyle/>
          <a:p>
            <a:pPr>
              <a:defRPr/>
            </a:pPr>
            <a:r>
              <a:rPr lang="en-US" dirty="0">
                <a:solidFill>
                  <a:schemeClr val="tx2"/>
                </a:solidFill>
              </a:rPr>
              <a:t>Generate as many ideas as possible</a:t>
            </a:r>
          </a:p>
          <a:p>
            <a:pPr>
              <a:defRPr/>
            </a:pPr>
            <a:r>
              <a:rPr lang="en-US" dirty="0">
                <a:solidFill>
                  <a:schemeClr val="tx2"/>
                </a:solidFill>
              </a:rPr>
              <a:t>No censorship</a:t>
            </a:r>
          </a:p>
          <a:p>
            <a:pPr>
              <a:defRPr/>
            </a:pPr>
            <a:r>
              <a:rPr lang="en-US" dirty="0">
                <a:solidFill>
                  <a:schemeClr val="tx2"/>
                </a:solidFill>
              </a:rPr>
              <a:t>Choose the best ideas later</a:t>
            </a:r>
          </a:p>
          <a:p>
            <a:pPr>
              <a:defRPr/>
            </a:pPr>
            <a:r>
              <a:rPr lang="en-US" dirty="0">
                <a:solidFill>
                  <a:schemeClr val="tx2"/>
                </a:solidFill>
              </a:rPr>
              <a:t>Set a time limit</a:t>
            </a:r>
          </a:p>
          <a:p>
            <a:pPr>
              <a:defRPr/>
            </a:pPr>
            <a:r>
              <a:rPr lang="en-US" dirty="0">
                <a:solidFill>
                  <a:schemeClr val="tx2"/>
                </a:solidFill>
              </a:rPr>
              <a:t>Establish a goal or quota</a:t>
            </a:r>
          </a:p>
          <a:p>
            <a:pPr marL="0" indent="0">
              <a:buNone/>
            </a:pPr>
            <a:endParaRPr lang="en-US" altLang="en-US" dirty="0"/>
          </a:p>
        </p:txBody>
      </p:sp>
      <p:pic>
        <p:nvPicPr>
          <p:cNvPr id="5" name="Picture 4"/>
          <p:cNvPicPr>
            <a:picLocks noChangeAspect="1"/>
          </p:cNvPicPr>
          <p:nvPr/>
        </p:nvPicPr>
        <p:blipFill>
          <a:blip r:embed="rId4"/>
          <a:stretch>
            <a:fillRect/>
          </a:stretch>
        </p:blipFill>
        <p:spPr>
          <a:xfrm>
            <a:off x="4011174" y="3581400"/>
            <a:ext cx="2850439" cy="2977125"/>
          </a:xfrm>
          <a:prstGeom prst="rect">
            <a:avLst/>
          </a:prstGeom>
        </p:spPr>
      </p:pic>
    </p:spTree>
    <p:extLst>
      <p:ext uri="{BB962C8B-B14F-4D97-AF65-F5344CB8AC3E}">
        <p14:creationId xmlns:p14="http://schemas.microsoft.com/office/powerpoint/2010/main" val="3921588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1371600"/>
            <a:ext cx="7772400" cy="1143000"/>
          </a:xfrm>
        </p:spPr>
        <p:txBody>
          <a:bodyPr/>
          <a:lstStyle/>
          <a:p>
            <a:pPr>
              <a:defRPr/>
            </a:pPr>
            <a:r>
              <a:rPr lang="en-US"/>
              <a:t>In 5 minutes, list your lifetime goals.  Write anything that comes to mind.  Can you list at least 10?</a:t>
            </a:r>
          </a:p>
        </p:txBody>
      </p:sp>
      <p:pic>
        <p:nvPicPr>
          <p:cNvPr id="4" name="Picture 3"/>
          <p:cNvPicPr>
            <a:picLocks noChangeAspect="1"/>
          </p:cNvPicPr>
          <p:nvPr/>
        </p:nvPicPr>
        <p:blipFill>
          <a:blip r:embed="rId2"/>
          <a:stretch>
            <a:fillRect/>
          </a:stretch>
        </p:blipFill>
        <p:spPr>
          <a:xfrm>
            <a:off x="2438400" y="3048000"/>
            <a:ext cx="3657600" cy="36576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1295400"/>
            <a:ext cx="7772400" cy="1143000"/>
          </a:xfrm>
        </p:spPr>
        <p:txBody>
          <a:bodyPr/>
          <a:lstStyle/>
          <a:p>
            <a:pPr>
              <a:defRPr/>
            </a:pPr>
            <a:r>
              <a:rPr lang="en-US"/>
              <a:t>Look over your list and highlight or mark the most important goals.</a:t>
            </a:r>
          </a:p>
        </p:txBody>
      </p:sp>
      <p:pic>
        <p:nvPicPr>
          <p:cNvPr id="4" name="Picture 3"/>
          <p:cNvPicPr>
            <a:picLocks noChangeAspect="1"/>
          </p:cNvPicPr>
          <p:nvPr/>
        </p:nvPicPr>
        <p:blipFill>
          <a:blip r:embed="rId2"/>
          <a:stretch>
            <a:fillRect/>
          </a:stretch>
        </p:blipFill>
        <p:spPr>
          <a:xfrm>
            <a:off x="3581400" y="2667000"/>
            <a:ext cx="2209800" cy="22098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09600" y="1752600"/>
            <a:ext cx="7772400" cy="1143000"/>
          </a:xfrm>
        </p:spPr>
        <p:txBody>
          <a:bodyPr/>
          <a:lstStyle/>
          <a:p>
            <a:pPr>
              <a:defRPr/>
            </a:pPr>
            <a:r>
              <a:rPr lang="en-US" sz="4000" dirty="0"/>
              <a:t>In 5 minutes, list what you would like to accomplish in the next 5 years.  Include your educational and career goals.  See if you can come up with 10 items.</a:t>
            </a:r>
          </a:p>
        </p:txBody>
      </p:sp>
      <p:pic>
        <p:nvPicPr>
          <p:cNvPr id="4" name="Picture 3"/>
          <p:cNvPicPr>
            <a:picLocks noChangeAspect="1"/>
          </p:cNvPicPr>
          <p:nvPr/>
        </p:nvPicPr>
        <p:blipFill>
          <a:blip r:embed="rId2"/>
          <a:stretch>
            <a:fillRect/>
          </a:stretch>
        </p:blipFill>
        <p:spPr>
          <a:xfrm>
            <a:off x="6096000" y="3429000"/>
            <a:ext cx="2933700" cy="220027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09600" y="838200"/>
            <a:ext cx="7772400" cy="1143000"/>
          </a:xfrm>
        </p:spPr>
        <p:txBody>
          <a:bodyPr/>
          <a:lstStyle/>
          <a:p>
            <a:pPr>
              <a:defRPr/>
            </a:pPr>
            <a:r>
              <a:rPr lang="en-US"/>
              <a:t>Again, highlight or mark your best answers.</a:t>
            </a:r>
          </a:p>
        </p:txBody>
      </p:sp>
      <p:pic>
        <p:nvPicPr>
          <p:cNvPr id="4" name="Picture 3"/>
          <p:cNvPicPr>
            <a:picLocks noChangeAspect="1"/>
          </p:cNvPicPr>
          <p:nvPr/>
        </p:nvPicPr>
        <p:blipFill>
          <a:blip r:embed="rId2"/>
          <a:stretch>
            <a:fillRect/>
          </a:stretch>
        </p:blipFill>
        <p:spPr>
          <a:xfrm>
            <a:off x="3788228" y="1959429"/>
            <a:ext cx="2993571" cy="299357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3400" y="685800"/>
            <a:ext cx="6048375" cy="508000"/>
          </a:xfrm>
        </p:spPr>
        <p:txBody>
          <a:bodyPr/>
          <a:lstStyle/>
          <a:p>
            <a:pPr>
              <a:defRPr/>
            </a:pPr>
            <a:r>
              <a:rPr lang="en-US" dirty="0"/>
              <a:t>What goals would you like to accomplish in the next year? </a:t>
            </a:r>
          </a:p>
        </p:txBody>
      </p:sp>
      <p:sp>
        <p:nvSpPr>
          <p:cNvPr id="15363" name="Rectangle 3"/>
          <p:cNvSpPr>
            <a:spLocks noGrp="1" noChangeArrowheads="1"/>
          </p:cNvSpPr>
          <p:nvPr>
            <p:ph type="body" idx="1"/>
          </p:nvPr>
        </p:nvSpPr>
        <p:spPr>
          <a:xfrm>
            <a:off x="381000" y="1828800"/>
            <a:ext cx="6551612" cy="3962400"/>
          </a:xfrm>
        </p:spPr>
        <p:txBody>
          <a:bodyPr/>
          <a:lstStyle/>
          <a:p>
            <a:pPr>
              <a:defRPr/>
            </a:pPr>
            <a:r>
              <a:rPr lang="en-US" dirty="0">
                <a:solidFill>
                  <a:schemeClr val="tx2"/>
                </a:solidFill>
              </a:rPr>
              <a:t>Consider these goals:</a:t>
            </a:r>
          </a:p>
          <a:p>
            <a:pPr lvl="1">
              <a:defRPr/>
            </a:pPr>
            <a:r>
              <a:rPr lang="en-US" dirty="0">
                <a:solidFill>
                  <a:schemeClr val="tx2"/>
                </a:solidFill>
              </a:rPr>
              <a:t>Education</a:t>
            </a:r>
          </a:p>
          <a:p>
            <a:pPr lvl="1">
              <a:defRPr/>
            </a:pPr>
            <a:r>
              <a:rPr lang="en-US" dirty="0">
                <a:solidFill>
                  <a:schemeClr val="tx2"/>
                </a:solidFill>
              </a:rPr>
              <a:t>Work</a:t>
            </a:r>
          </a:p>
          <a:p>
            <a:pPr lvl="1">
              <a:defRPr/>
            </a:pPr>
            <a:r>
              <a:rPr lang="en-US" dirty="0">
                <a:solidFill>
                  <a:schemeClr val="tx2"/>
                </a:solidFill>
              </a:rPr>
              <a:t>Leisure</a:t>
            </a:r>
          </a:p>
          <a:p>
            <a:pPr lvl="1">
              <a:defRPr/>
            </a:pPr>
            <a:r>
              <a:rPr lang="en-US" dirty="0">
                <a:solidFill>
                  <a:schemeClr val="tx2"/>
                </a:solidFill>
              </a:rPr>
              <a:t>Family</a:t>
            </a:r>
          </a:p>
          <a:p>
            <a:pPr lvl="1">
              <a:defRPr/>
            </a:pPr>
            <a:r>
              <a:rPr lang="en-US" dirty="0">
                <a:solidFill>
                  <a:schemeClr val="tx2"/>
                </a:solidFill>
              </a:rPr>
              <a:t>Social</a:t>
            </a:r>
          </a:p>
        </p:txBody>
      </p:sp>
      <p:pic>
        <p:nvPicPr>
          <p:cNvPr id="5" name="Picture 4"/>
          <p:cNvPicPr>
            <a:picLocks noChangeAspect="1"/>
          </p:cNvPicPr>
          <p:nvPr/>
        </p:nvPicPr>
        <p:blipFill>
          <a:blip r:embed="rId2"/>
          <a:stretch>
            <a:fillRect/>
          </a:stretch>
        </p:blipFill>
        <p:spPr>
          <a:xfrm>
            <a:off x="4191000" y="2524125"/>
            <a:ext cx="3429000" cy="257175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2514600"/>
            <a:ext cx="7772400" cy="1143000"/>
          </a:xfrm>
        </p:spPr>
        <p:txBody>
          <a:bodyPr/>
          <a:lstStyle/>
          <a:p>
            <a:pPr>
              <a:defRPr/>
            </a:pPr>
            <a:r>
              <a:rPr lang="en-US" dirty="0"/>
              <a:t>        Highlight your best ideas. </a:t>
            </a:r>
            <a:br>
              <a:rPr lang="en-US" dirty="0"/>
            </a:br>
            <a:r>
              <a:rPr lang="en-US" dirty="0"/>
              <a:t>       </a:t>
            </a:r>
            <a:br>
              <a:rPr lang="en-US" dirty="0"/>
            </a:br>
            <a:r>
              <a:rPr lang="en-US" dirty="0">
                <a:solidFill>
                  <a:schemeClr val="tx2"/>
                </a:solidFill>
              </a:rPr>
              <a:t>Share with the class one of your most important ideas from this question.  </a:t>
            </a:r>
          </a:p>
        </p:txBody>
      </p:sp>
      <p:pic>
        <p:nvPicPr>
          <p:cNvPr id="4" name="Picture 3"/>
          <p:cNvPicPr>
            <a:picLocks noChangeAspect="1"/>
          </p:cNvPicPr>
          <p:nvPr/>
        </p:nvPicPr>
        <p:blipFill>
          <a:blip r:embed="rId2"/>
          <a:stretch>
            <a:fillRect/>
          </a:stretch>
        </p:blipFill>
        <p:spPr>
          <a:xfrm>
            <a:off x="838200" y="457200"/>
            <a:ext cx="1600200" cy="16002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62000" y="1066800"/>
            <a:ext cx="7772400" cy="1143000"/>
          </a:xfrm>
        </p:spPr>
        <p:txBody>
          <a:bodyPr/>
          <a:lstStyle/>
          <a:p>
            <a:pPr>
              <a:defRPr/>
            </a:pPr>
            <a:r>
              <a:rPr lang="en-US"/>
              <a:t>Assignment:</a:t>
            </a:r>
            <a:br>
              <a:rPr lang="en-US"/>
            </a:br>
            <a:r>
              <a:rPr lang="en-US"/>
              <a:t>Finish My Lifetime Goals</a:t>
            </a:r>
            <a:br>
              <a:rPr lang="en-US"/>
            </a:br>
            <a:endParaRPr lang="en-US"/>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28600" y="152400"/>
            <a:ext cx="8610600" cy="5943600"/>
          </a:xfrm>
        </p:spPr>
        <p:txBody>
          <a:bodyPr/>
          <a:lstStyle/>
          <a:p>
            <a:r>
              <a:rPr lang="en-US" altLang="en-US" sz="3200" dirty="0">
                <a:latin typeface="Century Gothic" panose="020B0502020202020204" pitchFamily="34" charset="0"/>
              </a:rPr>
              <a:t>What is the longest and yet the shortest thing in the world?</a:t>
            </a:r>
            <a:br>
              <a:rPr lang="en-US" altLang="en-US" sz="3200" dirty="0">
                <a:latin typeface="Century Gothic" panose="020B0502020202020204" pitchFamily="34" charset="0"/>
              </a:rPr>
            </a:br>
            <a:br>
              <a:rPr lang="en-US" altLang="en-US" sz="3200" dirty="0">
                <a:latin typeface="Century Gothic" panose="020B0502020202020204" pitchFamily="34" charset="0"/>
              </a:rPr>
            </a:br>
            <a:r>
              <a:rPr lang="en-US" altLang="en-US" sz="3200" dirty="0">
                <a:latin typeface="Century Gothic" panose="020B0502020202020204" pitchFamily="34" charset="0"/>
              </a:rPr>
              <a:t>The swiftest and yet the slowest, </a:t>
            </a:r>
            <a:br>
              <a:rPr lang="en-US" altLang="en-US" sz="3200" dirty="0">
                <a:latin typeface="Century Gothic" panose="020B0502020202020204" pitchFamily="34" charset="0"/>
              </a:rPr>
            </a:br>
            <a:r>
              <a:rPr lang="en-US" altLang="en-US" sz="3200" dirty="0">
                <a:latin typeface="Century Gothic" panose="020B0502020202020204" pitchFamily="34" charset="0"/>
              </a:rPr>
              <a:t>The most divisible and the most extended</a:t>
            </a:r>
            <a:br>
              <a:rPr lang="en-US" altLang="en-US" sz="3200" dirty="0">
                <a:latin typeface="Century Gothic" panose="020B0502020202020204" pitchFamily="34" charset="0"/>
              </a:rPr>
            </a:br>
            <a:r>
              <a:rPr lang="en-US" altLang="en-US" sz="3200" dirty="0">
                <a:latin typeface="Century Gothic" panose="020B0502020202020204" pitchFamily="34" charset="0"/>
              </a:rPr>
              <a:t>The least valued and the most regretted, </a:t>
            </a:r>
            <a:br>
              <a:rPr lang="en-US" altLang="en-US" sz="3200" dirty="0">
                <a:latin typeface="Century Gothic" panose="020B0502020202020204" pitchFamily="34" charset="0"/>
              </a:rPr>
            </a:br>
            <a:r>
              <a:rPr lang="en-US" altLang="en-US" sz="3200" dirty="0">
                <a:latin typeface="Century Gothic" panose="020B0502020202020204" pitchFamily="34" charset="0"/>
              </a:rPr>
              <a:t>Without which nothing can be done</a:t>
            </a:r>
            <a:br>
              <a:rPr lang="en-US" altLang="en-US" sz="3200" dirty="0">
                <a:latin typeface="Century Gothic" panose="020B0502020202020204" pitchFamily="34" charset="0"/>
              </a:rPr>
            </a:br>
            <a:r>
              <a:rPr lang="en-US" altLang="en-US" sz="3200" dirty="0">
                <a:latin typeface="Century Gothic" panose="020B0502020202020204" pitchFamily="34" charset="0"/>
              </a:rPr>
              <a:t>Which devours everything, however small, </a:t>
            </a:r>
            <a:br>
              <a:rPr lang="en-US" altLang="en-US" sz="3200" dirty="0">
                <a:latin typeface="Century Gothic" panose="020B0502020202020204" pitchFamily="34" charset="0"/>
              </a:rPr>
            </a:br>
            <a:r>
              <a:rPr lang="en-US" altLang="en-US" sz="3200" dirty="0">
                <a:latin typeface="Century Gothic" panose="020B0502020202020204" pitchFamily="34" charset="0"/>
              </a:rPr>
              <a:t>And yet opens the life and spirit,</a:t>
            </a:r>
            <a:br>
              <a:rPr lang="en-US" altLang="en-US" sz="3200" dirty="0">
                <a:latin typeface="Century Gothic" panose="020B0502020202020204" pitchFamily="34" charset="0"/>
              </a:rPr>
            </a:br>
            <a:r>
              <a:rPr lang="en-US" altLang="en-US" sz="3200" dirty="0">
                <a:latin typeface="Century Gothic" panose="020B0502020202020204" pitchFamily="34" charset="0"/>
              </a:rPr>
              <a:t>To every object, however great?</a:t>
            </a:r>
            <a:br>
              <a:rPr lang="en-US" altLang="en-US" sz="3200" dirty="0">
                <a:latin typeface="Century Gothic" panose="020B0502020202020204" pitchFamily="34" charset="0"/>
              </a:rPr>
            </a:br>
            <a:endParaRPr lang="en-US" altLang="en-US" sz="3200" dirty="0">
              <a:latin typeface="Century Gothic" panose="020B0502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609600"/>
            <a:ext cx="7772400" cy="1143000"/>
          </a:xfrm>
        </p:spPr>
        <p:txBody>
          <a:bodyPr/>
          <a:lstStyle/>
          <a:p>
            <a:pPr>
              <a:defRPr/>
            </a:pPr>
            <a:r>
              <a:rPr lang="en-US" dirty="0"/>
              <a:t>What is the difference between a goal and a fantasy?</a:t>
            </a:r>
          </a:p>
        </p:txBody>
      </p:sp>
      <p:graphicFrame>
        <p:nvGraphicFramePr>
          <p:cNvPr id="18435" name="Object 2048"/>
          <p:cNvGraphicFramePr>
            <a:graphicFrameLocks noChangeAspect="1"/>
          </p:cNvGraphicFramePr>
          <p:nvPr>
            <p:extLst>
              <p:ext uri="{D42A27DB-BD31-4B8C-83A1-F6EECF244321}">
                <p14:modId xmlns:p14="http://schemas.microsoft.com/office/powerpoint/2010/main" val="3659704429"/>
              </p:ext>
            </p:extLst>
          </p:nvPr>
        </p:nvGraphicFramePr>
        <p:xfrm>
          <a:off x="3124200" y="1905000"/>
          <a:ext cx="3048000" cy="3048000"/>
        </p:xfrm>
        <a:graphic>
          <a:graphicData uri="http://schemas.openxmlformats.org/presentationml/2006/ole">
            <mc:AlternateContent xmlns:mc="http://schemas.openxmlformats.org/markup-compatibility/2006">
              <mc:Choice xmlns:v="urn:schemas-microsoft-com:vml" Requires="v">
                <p:oleObj spid="_x0000_s6146" name="Clip" r:id="rId3" imgW="1812341" imgH="1812341" progId="MS_ClipArt_Gallery.2">
                  <p:embed/>
                </p:oleObj>
              </mc:Choice>
              <mc:Fallback>
                <p:oleObj name="Clip" r:id="rId3" imgW="1812341" imgH="1812341" progId="MS_ClipArt_Gallery.2">
                  <p:embed/>
                  <p:pic>
                    <p:nvPicPr>
                      <p:cNvPr id="18435" name="Object 20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905000"/>
                        <a:ext cx="3048000" cy="3048000"/>
                      </a:xfrm>
                      <a:prstGeom prst="rect">
                        <a:avLst/>
                      </a:prstGeom>
                      <a:noFill/>
                      <a:ln>
                        <a:noFill/>
                      </a:ln>
                      <a:effec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050"/>
          <p:cNvSpPr>
            <a:spLocks noGrp="1" noChangeArrowheads="1"/>
          </p:cNvSpPr>
          <p:nvPr>
            <p:ph type="title"/>
          </p:nvPr>
        </p:nvSpPr>
        <p:spPr>
          <a:xfrm>
            <a:off x="1524000" y="762000"/>
            <a:ext cx="6096000" cy="1143000"/>
          </a:xfrm>
        </p:spPr>
        <p:txBody>
          <a:bodyPr/>
          <a:lstStyle/>
          <a:p>
            <a:pPr>
              <a:defRPr/>
            </a:pPr>
            <a:r>
              <a:rPr lang="en-US" dirty="0">
                <a:solidFill>
                  <a:schemeClr val="tx2"/>
                </a:solidFill>
              </a:rPr>
              <a:t>Is this car a goal or a fantasy?</a:t>
            </a:r>
          </a:p>
        </p:txBody>
      </p:sp>
      <p:pic>
        <p:nvPicPr>
          <p:cNvPr id="19459" name="Picture 2057" descr="must_conv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905000"/>
            <a:ext cx="464820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026"/>
          <p:cNvSpPr>
            <a:spLocks noGrp="1" noChangeArrowheads="1"/>
          </p:cNvSpPr>
          <p:nvPr>
            <p:ph type="title"/>
          </p:nvPr>
        </p:nvSpPr>
        <p:spPr>
          <a:xfrm>
            <a:off x="381000" y="685800"/>
            <a:ext cx="6048375" cy="508000"/>
          </a:xfrm>
        </p:spPr>
        <p:txBody>
          <a:bodyPr/>
          <a:lstStyle/>
          <a:p>
            <a:pPr>
              <a:defRPr/>
            </a:pPr>
            <a:r>
              <a:rPr lang="en-US" dirty="0">
                <a:solidFill>
                  <a:schemeClr val="tx2"/>
                </a:solidFill>
              </a:rPr>
              <a:t>A Goal Requires</a:t>
            </a:r>
          </a:p>
        </p:txBody>
      </p:sp>
      <p:sp>
        <p:nvSpPr>
          <p:cNvPr id="110595" name="WordArt 1027"/>
          <p:cNvSpPr>
            <a:spLocks noChangeArrowheads="1" noChangeShapeType="1" noTextEdit="1"/>
          </p:cNvSpPr>
          <p:nvPr/>
        </p:nvSpPr>
        <p:spPr bwMode="auto">
          <a:xfrm>
            <a:off x="2438400" y="2057400"/>
            <a:ext cx="4040187" cy="1463675"/>
          </a:xfrm>
          <a:prstGeom prst="rect">
            <a:avLst/>
          </a:prstGeom>
        </p:spPr>
        <p:txBody>
          <a:bodyPr wrap="none" fromWordArt="1">
            <a:prstTxWarp prst="textPlain">
              <a:avLst>
                <a:gd name="adj" fmla="val 50000"/>
              </a:avLst>
            </a:prstTxWarp>
          </a:bodyPr>
          <a:lstStyle/>
          <a:p>
            <a:pPr algn="ct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ACTION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10595"/>
                                        </p:tgtEl>
                                        <p:attrNameLst>
                                          <p:attrName>style.visibility</p:attrName>
                                        </p:attrNameLst>
                                      </p:cBhvr>
                                      <p:to>
                                        <p:strVal val="visible"/>
                                      </p:to>
                                    </p:set>
                                    <p:anim calcmode="lin" valueType="num">
                                      <p:cBhvr>
                                        <p:cTn id="7" dur="5000" fill="hold"/>
                                        <p:tgtEl>
                                          <p:spTgt spid="110595"/>
                                        </p:tgtEl>
                                        <p:attrNameLst>
                                          <p:attrName>ppt_w</p:attrName>
                                        </p:attrNameLst>
                                      </p:cBhvr>
                                      <p:tavLst>
                                        <p:tav tm="0" fmla="#ppt_w*sin(2.5*pi*$)">
                                          <p:val>
                                            <p:fltVal val="0"/>
                                          </p:val>
                                        </p:tav>
                                        <p:tav tm="100000">
                                          <p:val>
                                            <p:fltVal val="1"/>
                                          </p:val>
                                        </p:tav>
                                      </p:tavLst>
                                    </p:anim>
                                    <p:anim calcmode="lin" valueType="num">
                                      <p:cBhvr>
                                        <p:cTn id="8" dur="5000" fill="hold"/>
                                        <p:tgtEl>
                                          <p:spTgt spid="11059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defRPr/>
            </a:pPr>
            <a:r>
              <a:rPr lang="en-US"/>
              <a:t>Turn Your Dreams Into Reality</a:t>
            </a:r>
          </a:p>
        </p:txBody>
      </p:sp>
      <p:sp>
        <p:nvSpPr>
          <p:cNvPr id="7171" name="Rectangle 3"/>
          <p:cNvSpPr>
            <a:spLocks noGrp="1" noChangeArrowheads="1"/>
          </p:cNvSpPr>
          <p:nvPr>
            <p:ph type="body" idx="1"/>
          </p:nvPr>
        </p:nvSpPr>
        <p:spPr>
          <a:xfrm>
            <a:off x="762000" y="1447800"/>
            <a:ext cx="7772400" cy="4114800"/>
          </a:xfrm>
        </p:spPr>
        <p:txBody>
          <a:bodyPr/>
          <a:lstStyle/>
          <a:p>
            <a:pPr>
              <a:defRPr/>
            </a:pPr>
            <a:r>
              <a:rPr lang="en-US" dirty="0">
                <a:solidFill>
                  <a:schemeClr val="tx2"/>
                </a:solidFill>
              </a:rPr>
              <a:t>Dream or visualize</a:t>
            </a:r>
          </a:p>
          <a:p>
            <a:pPr>
              <a:defRPr/>
            </a:pPr>
            <a:r>
              <a:rPr lang="en-US" dirty="0">
                <a:solidFill>
                  <a:schemeClr val="tx2"/>
                </a:solidFill>
              </a:rPr>
              <a:t>Convert the dream into goals</a:t>
            </a:r>
          </a:p>
          <a:p>
            <a:pPr>
              <a:defRPr/>
            </a:pPr>
            <a:r>
              <a:rPr lang="en-US" dirty="0">
                <a:solidFill>
                  <a:schemeClr val="tx2"/>
                </a:solidFill>
              </a:rPr>
              <a:t>Convert your goals into tasks</a:t>
            </a:r>
          </a:p>
          <a:p>
            <a:pPr>
              <a:defRPr/>
            </a:pPr>
            <a:r>
              <a:rPr lang="en-US" dirty="0">
                <a:solidFill>
                  <a:schemeClr val="tx2"/>
                </a:solidFill>
              </a:rPr>
              <a:t>Convert your tasks into steps</a:t>
            </a:r>
          </a:p>
          <a:p>
            <a:pPr>
              <a:defRPr/>
            </a:pPr>
            <a:r>
              <a:rPr lang="en-US" dirty="0">
                <a:solidFill>
                  <a:schemeClr val="tx2"/>
                </a:solidFill>
              </a:rPr>
              <a:t>Take your first step and then the next</a:t>
            </a:r>
          </a:p>
        </p:txBody>
      </p:sp>
      <p:graphicFrame>
        <p:nvGraphicFramePr>
          <p:cNvPr id="21508" name="Object 2048"/>
          <p:cNvGraphicFramePr>
            <a:graphicFrameLocks noChangeAspect="1"/>
          </p:cNvGraphicFramePr>
          <p:nvPr>
            <p:extLst>
              <p:ext uri="{D42A27DB-BD31-4B8C-83A1-F6EECF244321}">
                <p14:modId xmlns:p14="http://schemas.microsoft.com/office/powerpoint/2010/main" val="1485643326"/>
              </p:ext>
            </p:extLst>
          </p:nvPr>
        </p:nvGraphicFramePr>
        <p:xfrm>
          <a:off x="6858000" y="4568825"/>
          <a:ext cx="2286000" cy="2260600"/>
        </p:xfrm>
        <a:graphic>
          <a:graphicData uri="http://schemas.openxmlformats.org/presentationml/2006/ole">
            <mc:AlternateContent xmlns:mc="http://schemas.openxmlformats.org/markup-compatibility/2006">
              <mc:Choice xmlns:v="urn:schemas-microsoft-com:vml" Requires="v">
                <p:oleObj spid="_x0000_s7170" name="Clip" r:id="rId3" imgW="1701698" imgH="1682496" progId="MS_ClipArt_Gallery.2">
                  <p:embed/>
                </p:oleObj>
              </mc:Choice>
              <mc:Fallback>
                <p:oleObj name="Clip" r:id="rId3" imgW="1701698" imgH="1682496" progId="MS_ClipArt_Gallery.2">
                  <p:embed/>
                  <p:pic>
                    <p:nvPicPr>
                      <p:cNvPr id="21508" name="Object 20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4568825"/>
                        <a:ext cx="2286000" cy="226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050"/>
          <p:cNvSpPr>
            <a:spLocks noGrp="1" noChangeArrowheads="1"/>
          </p:cNvSpPr>
          <p:nvPr>
            <p:ph type="title"/>
          </p:nvPr>
        </p:nvSpPr>
        <p:spPr>
          <a:xfrm>
            <a:off x="609600" y="1600200"/>
            <a:ext cx="7772400" cy="1143000"/>
          </a:xfrm>
        </p:spPr>
        <p:txBody>
          <a:bodyPr/>
          <a:lstStyle/>
          <a:p>
            <a:pPr>
              <a:defRPr/>
            </a:pPr>
            <a:r>
              <a:rPr lang="en-US"/>
              <a:t>Activity:  Make a quick list of what you have done today and what you plan to do until you go to bed tonight.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990600"/>
            <a:ext cx="7772400" cy="1143000"/>
          </a:xfrm>
        </p:spPr>
        <p:txBody>
          <a:bodyPr/>
          <a:lstStyle/>
          <a:p>
            <a:pPr>
              <a:defRPr/>
            </a:pPr>
            <a:r>
              <a:rPr lang="en-US"/>
              <a:t>Priorities are the key to effective time management.</a:t>
            </a:r>
            <a:br>
              <a:rPr lang="en-US"/>
            </a:br>
            <a:r>
              <a:rPr lang="en-US"/>
              <a:t>What are priorities?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800" y="2514600"/>
            <a:ext cx="3276600" cy="275503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a:defRPr/>
            </a:pPr>
            <a:r>
              <a:rPr lang="en-US"/>
              <a:t>Prioritize your list</a:t>
            </a:r>
          </a:p>
        </p:txBody>
      </p:sp>
      <p:sp>
        <p:nvSpPr>
          <p:cNvPr id="109572" name="Text Box 4"/>
          <p:cNvSpPr txBox="1">
            <a:spLocks noChangeArrowheads="1"/>
          </p:cNvSpPr>
          <p:nvPr/>
        </p:nvSpPr>
        <p:spPr bwMode="auto">
          <a:xfrm>
            <a:off x="2498725" y="1616075"/>
            <a:ext cx="4740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200" b="0">
                <a:solidFill>
                  <a:schemeClr val="tx2"/>
                </a:solidFill>
                <a:latin typeface="Arial" charset="0"/>
              </a:rPr>
              <a:t>Related to Lifetime Goals</a:t>
            </a:r>
          </a:p>
        </p:txBody>
      </p:sp>
      <p:sp>
        <p:nvSpPr>
          <p:cNvPr id="109573" name="Text Box 5"/>
          <p:cNvSpPr txBox="1">
            <a:spLocks noChangeArrowheads="1"/>
          </p:cNvSpPr>
          <p:nvPr/>
        </p:nvSpPr>
        <p:spPr bwMode="auto">
          <a:xfrm>
            <a:off x="2574925" y="2911475"/>
            <a:ext cx="4197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200" b="0">
                <a:solidFill>
                  <a:schemeClr val="tx2"/>
                </a:solidFill>
                <a:latin typeface="Arial" charset="0"/>
              </a:rPr>
              <a:t>Important--Have to Do</a:t>
            </a:r>
          </a:p>
        </p:txBody>
      </p:sp>
      <p:sp>
        <p:nvSpPr>
          <p:cNvPr id="109574" name="Text Box 6"/>
          <p:cNvSpPr txBox="1">
            <a:spLocks noChangeArrowheads="1"/>
          </p:cNvSpPr>
          <p:nvPr/>
        </p:nvSpPr>
        <p:spPr bwMode="auto">
          <a:xfrm>
            <a:off x="2574925" y="4130675"/>
            <a:ext cx="30718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200" b="0">
                <a:solidFill>
                  <a:schemeClr val="tx2"/>
                </a:solidFill>
                <a:latin typeface="Arial" charset="0"/>
              </a:rPr>
              <a:t>Could Postpone</a:t>
            </a:r>
          </a:p>
        </p:txBody>
      </p:sp>
      <p:pic>
        <p:nvPicPr>
          <p:cNvPr id="7" name="Picture 6"/>
          <p:cNvPicPr>
            <a:picLocks noChangeAspect="1"/>
          </p:cNvPicPr>
          <p:nvPr/>
        </p:nvPicPr>
        <p:blipFill>
          <a:blip r:embed="rId2"/>
          <a:stretch>
            <a:fillRect/>
          </a:stretch>
        </p:blipFill>
        <p:spPr>
          <a:xfrm>
            <a:off x="1540176" y="1423438"/>
            <a:ext cx="909940" cy="938762"/>
          </a:xfrm>
          <a:prstGeom prst="rect">
            <a:avLst/>
          </a:prstGeom>
        </p:spPr>
      </p:pic>
      <p:pic>
        <p:nvPicPr>
          <p:cNvPr id="8" name="Picture 7"/>
          <p:cNvPicPr>
            <a:picLocks noChangeAspect="1"/>
          </p:cNvPicPr>
          <p:nvPr/>
        </p:nvPicPr>
        <p:blipFill>
          <a:blip r:embed="rId3"/>
          <a:stretch>
            <a:fillRect/>
          </a:stretch>
        </p:blipFill>
        <p:spPr>
          <a:xfrm>
            <a:off x="1745223" y="2911475"/>
            <a:ext cx="645336" cy="876052"/>
          </a:xfrm>
          <a:prstGeom prst="rect">
            <a:avLst/>
          </a:prstGeom>
        </p:spPr>
      </p:pic>
      <p:pic>
        <p:nvPicPr>
          <p:cNvPr id="9" name="Picture 8"/>
          <p:cNvPicPr>
            <a:picLocks noChangeAspect="1"/>
          </p:cNvPicPr>
          <p:nvPr/>
        </p:nvPicPr>
        <p:blipFill>
          <a:blip r:embed="rId4"/>
          <a:stretch>
            <a:fillRect/>
          </a:stretch>
        </p:blipFill>
        <p:spPr>
          <a:xfrm>
            <a:off x="1670896" y="4130674"/>
            <a:ext cx="779220" cy="8985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9572"/>
                                        </p:tgtEl>
                                        <p:attrNameLst>
                                          <p:attrName>style.visibility</p:attrName>
                                        </p:attrNameLst>
                                      </p:cBhvr>
                                      <p:to>
                                        <p:strVal val="visible"/>
                                      </p:to>
                                    </p:set>
                                    <p:anim calcmode="lin" valueType="num">
                                      <p:cBhvr additive="base">
                                        <p:cTn id="7" dur="500" fill="hold"/>
                                        <p:tgtEl>
                                          <p:spTgt spid="109572"/>
                                        </p:tgtEl>
                                        <p:attrNameLst>
                                          <p:attrName>ppt_x</p:attrName>
                                        </p:attrNameLst>
                                      </p:cBhvr>
                                      <p:tavLst>
                                        <p:tav tm="0">
                                          <p:val>
                                            <p:strVal val="0-#ppt_w/2"/>
                                          </p:val>
                                        </p:tav>
                                        <p:tav tm="100000">
                                          <p:val>
                                            <p:strVal val="#ppt_x"/>
                                          </p:val>
                                        </p:tav>
                                      </p:tavLst>
                                    </p:anim>
                                    <p:anim calcmode="lin" valueType="num">
                                      <p:cBhvr additive="base">
                                        <p:cTn id="8" dur="500" fill="hold"/>
                                        <p:tgtEl>
                                          <p:spTgt spid="10957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9573"/>
                                        </p:tgtEl>
                                        <p:attrNameLst>
                                          <p:attrName>style.visibility</p:attrName>
                                        </p:attrNameLst>
                                      </p:cBhvr>
                                      <p:to>
                                        <p:strVal val="visible"/>
                                      </p:to>
                                    </p:set>
                                    <p:anim calcmode="lin" valueType="num">
                                      <p:cBhvr additive="base">
                                        <p:cTn id="13" dur="500" fill="hold"/>
                                        <p:tgtEl>
                                          <p:spTgt spid="109573"/>
                                        </p:tgtEl>
                                        <p:attrNameLst>
                                          <p:attrName>ppt_x</p:attrName>
                                        </p:attrNameLst>
                                      </p:cBhvr>
                                      <p:tavLst>
                                        <p:tav tm="0">
                                          <p:val>
                                            <p:strVal val="0-#ppt_w/2"/>
                                          </p:val>
                                        </p:tav>
                                        <p:tav tm="100000">
                                          <p:val>
                                            <p:strVal val="#ppt_x"/>
                                          </p:val>
                                        </p:tav>
                                      </p:tavLst>
                                    </p:anim>
                                    <p:anim calcmode="lin" valueType="num">
                                      <p:cBhvr additive="base">
                                        <p:cTn id="14" dur="500" fill="hold"/>
                                        <p:tgtEl>
                                          <p:spTgt spid="10957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9574"/>
                                        </p:tgtEl>
                                        <p:attrNameLst>
                                          <p:attrName>style.visibility</p:attrName>
                                        </p:attrNameLst>
                                      </p:cBhvr>
                                      <p:to>
                                        <p:strVal val="visible"/>
                                      </p:to>
                                    </p:set>
                                    <p:anim calcmode="lin" valueType="num">
                                      <p:cBhvr additive="base">
                                        <p:cTn id="19" dur="500" fill="hold"/>
                                        <p:tgtEl>
                                          <p:spTgt spid="109574"/>
                                        </p:tgtEl>
                                        <p:attrNameLst>
                                          <p:attrName>ppt_x</p:attrName>
                                        </p:attrNameLst>
                                      </p:cBhvr>
                                      <p:tavLst>
                                        <p:tav tm="0">
                                          <p:val>
                                            <p:strVal val="0-#ppt_w/2"/>
                                          </p:val>
                                        </p:tav>
                                        <p:tav tm="100000">
                                          <p:val>
                                            <p:strVal val="#ppt_x"/>
                                          </p:val>
                                        </p:tav>
                                      </p:tavLst>
                                    </p:anim>
                                    <p:anim calcmode="lin" valueType="num">
                                      <p:cBhvr additive="base">
                                        <p:cTn id="20" dur="500" fill="hold"/>
                                        <p:tgtEl>
                                          <p:spTgt spid="1095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2" grpId="0" autoUpdateAnimBg="0"/>
      <p:bldP spid="109573" grpId="0" autoUpdateAnimBg="0"/>
      <p:bldP spid="109574"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a:defRPr/>
            </a:pPr>
            <a:r>
              <a:rPr lang="en-US" dirty="0"/>
              <a:t>Beware: </a:t>
            </a:r>
            <a:r>
              <a:rPr lang="en-US" b="1" dirty="0">
                <a:solidFill>
                  <a:schemeClr val="tx2"/>
                </a:solidFill>
              </a:rPr>
              <a:t>“C” Fever</a:t>
            </a:r>
            <a:endParaRPr lang="en-US" dirty="0">
              <a:solidFill>
                <a:schemeClr val="tx2"/>
              </a:solidFill>
            </a:endParaRPr>
          </a:p>
        </p:txBody>
      </p:sp>
      <p:sp>
        <p:nvSpPr>
          <p:cNvPr id="100355" name="Rectangle 3"/>
          <p:cNvSpPr>
            <a:spLocks noGrp="1" noChangeArrowheads="1"/>
          </p:cNvSpPr>
          <p:nvPr>
            <p:ph type="body" idx="1"/>
          </p:nvPr>
        </p:nvSpPr>
        <p:spPr/>
        <p:txBody>
          <a:bodyPr/>
          <a:lstStyle/>
          <a:p>
            <a:pPr>
              <a:defRPr/>
            </a:pPr>
            <a:r>
              <a:rPr lang="en-US" dirty="0">
                <a:solidFill>
                  <a:srgbClr val="FF0000"/>
                </a:solidFill>
              </a:rPr>
              <a:t>The tendency to do “C” activities first</a:t>
            </a:r>
          </a:p>
          <a:p>
            <a:pPr lvl="1">
              <a:defRPr/>
            </a:pPr>
            <a:r>
              <a:rPr lang="en-US" dirty="0">
                <a:solidFill>
                  <a:schemeClr val="tx2"/>
                </a:solidFill>
              </a:rPr>
              <a:t>They are easier</a:t>
            </a:r>
          </a:p>
          <a:p>
            <a:pPr lvl="1">
              <a:defRPr/>
            </a:pPr>
            <a:r>
              <a:rPr lang="en-US" dirty="0">
                <a:solidFill>
                  <a:schemeClr val="tx2"/>
                </a:solidFill>
              </a:rPr>
              <a:t>We can see the results</a:t>
            </a:r>
          </a:p>
          <a:p>
            <a:pPr lvl="1">
              <a:defRPr/>
            </a:pPr>
            <a:r>
              <a:rPr lang="en-US" dirty="0">
                <a:solidFill>
                  <a:schemeClr val="tx2"/>
                </a:solidFill>
              </a:rPr>
              <a:t>Doesn’t take too much effort or creativity</a:t>
            </a:r>
          </a:p>
          <a:p>
            <a:pPr lvl="1">
              <a:defRPr/>
            </a:pPr>
            <a:r>
              <a:rPr lang="en-US" dirty="0">
                <a:solidFill>
                  <a:schemeClr val="tx2"/>
                </a:solidFill>
              </a:rPr>
              <a:t>Little thought required</a:t>
            </a:r>
          </a:p>
          <a:p>
            <a:pPr lvl="1">
              <a:defRPr/>
            </a:pP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050"/>
          <p:cNvSpPr>
            <a:spLocks noGrp="1" noChangeArrowheads="1"/>
          </p:cNvSpPr>
          <p:nvPr>
            <p:ph type="title"/>
          </p:nvPr>
        </p:nvSpPr>
        <p:spPr>
          <a:xfrm>
            <a:off x="381000" y="381000"/>
            <a:ext cx="6048375" cy="508000"/>
          </a:xfrm>
        </p:spPr>
        <p:txBody>
          <a:bodyPr/>
          <a:lstStyle/>
          <a:p>
            <a:pPr>
              <a:defRPr/>
            </a:pPr>
            <a:r>
              <a:rPr lang="en-US"/>
              <a:t>Work Your “A’s” Off</a:t>
            </a:r>
          </a:p>
        </p:txBody>
      </p:sp>
      <p:sp>
        <p:nvSpPr>
          <p:cNvPr id="102403" name="Rectangle 2051"/>
          <p:cNvSpPr>
            <a:spLocks noGrp="1" noChangeArrowheads="1"/>
          </p:cNvSpPr>
          <p:nvPr>
            <p:ph type="body" idx="1"/>
          </p:nvPr>
        </p:nvSpPr>
        <p:spPr>
          <a:xfrm>
            <a:off x="533400" y="1752600"/>
            <a:ext cx="6551612" cy="3048000"/>
          </a:xfrm>
        </p:spPr>
        <p:txBody>
          <a:bodyPr/>
          <a:lstStyle/>
          <a:p>
            <a:pPr marL="0" indent="0">
              <a:buNone/>
              <a:defRPr/>
            </a:pPr>
            <a:r>
              <a:rPr lang="en-US" sz="3200" dirty="0">
                <a:solidFill>
                  <a:schemeClr val="tx2"/>
                </a:solidFill>
              </a:rPr>
              <a:t>Make sure to accomplish what is most important</a:t>
            </a:r>
          </a:p>
          <a:p>
            <a:pPr marL="0" indent="0">
              <a:buNone/>
              <a:defRPr/>
            </a:pPr>
            <a:r>
              <a:rPr lang="en-US" sz="3200" dirty="0">
                <a:solidFill>
                  <a:schemeClr val="tx2"/>
                </a:solidFill>
              </a:rPr>
              <a:t>Work toward your lifetime goals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715000"/>
            <a:ext cx="5327650" cy="750887"/>
          </a:xfrm>
        </p:spPr>
        <p:txBody>
          <a:bodyPr/>
          <a:lstStyle/>
          <a:p>
            <a:r>
              <a:rPr lang="en-US" dirty="0"/>
              <a:t>Schedule Your Success</a:t>
            </a:r>
          </a:p>
        </p:txBody>
      </p:sp>
    </p:spTree>
    <p:extLst>
      <p:ext uri="{BB962C8B-B14F-4D97-AF65-F5344CB8AC3E}">
        <p14:creationId xmlns:p14="http://schemas.microsoft.com/office/powerpoint/2010/main" val="3851562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extLst>
              <p:ext uri="{D42A27DB-BD31-4B8C-83A1-F6EECF244321}">
                <p14:modId xmlns:p14="http://schemas.microsoft.com/office/powerpoint/2010/main" val="4123415071"/>
              </p:ext>
            </p:extLst>
          </p:nvPr>
        </p:nvGraphicFramePr>
        <p:xfrm>
          <a:off x="2438400" y="838200"/>
          <a:ext cx="4114800" cy="4957011"/>
        </p:xfrm>
        <a:graphic>
          <a:graphicData uri="http://schemas.openxmlformats.org/presentationml/2006/ole">
            <mc:AlternateContent xmlns:mc="http://schemas.openxmlformats.org/markup-compatibility/2006">
              <mc:Choice xmlns:v="urn:schemas-microsoft-com:vml" Requires="v">
                <p:oleObj spid="_x0000_s1026" r:id="rId3" imgW="2875984" imgH="3464459" progId="Unknown">
                  <p:embed/>
                </p:oleObj>
              </mc:Choice>
              <mc:Fallback>
                <p:oleObj r:id="rId3" imgW="2875984" imgH="3464459" progId="Unknown">
                  <p:embed/>
                  <p:pic>
                    <p:nvPicPr>
                      <p:cNvPr id="409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838200"/>
                        <a:ext cx="4114800" cy="4957011"/>
                      </a:xfrm>
                      <a:prstGeom prst="rect">
                        <a:avLst/>
                      </a:prstGeom>
                      <a:noFill/>
                      <a:ln>
                        <a:noFill/>
                      </a:ln>
                    </p:spPr>
                  </p:pic>
                </p:oleObj>
              </mc:Fallback>
            </mc:AlternateContent>
          </a:graphicData>
        </a:graphic>
      </p:graphicFrame>
      <p:sp>
        <p:nvSpPr>
          <p:cNvPr id="4099" name="Rectangle 1"/>
          <p:cNvSpPr>
            <a:spLocks noChangeArrowheads="1"/>
          </p:cNvSpPr>
          <p:nvPr/>
        </p:nvSpPr>
        <p:spPr bwMode="auto">
          <a:xfrm>
            <a:off x="3657600" y="2362200"/>
            <a:ext cx="19081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eaLnBrk="1" hangingPunct="1">
              <a:spcBef>
                <a:spcPct val="0"/>
              </a:spcBef>
              <a:buFontTx/>
              <a:buNone/>
            </a:pPr>
            <a:r>
              <a:rPr lang="en-US" altLang="en-US" sz="6000" dirty="0">
                <a:solidFill>
                  <a:srgbClr val="FF0000"/>
                </a:solidFill>
                <a:latin typeface="Century Gothic" panose="020B0502020202020204" pitchFamily="34" charset="0"/>
              </a:rPr>
              <a:t>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1000"/>
                                        <p:tgtEl>
                                          <p:spTgt spid="4099"/>
                                        </p:tgtEl>
                                      </p:cBhvr>
                                    </p:animEffect>
                                    <p:anim calcmode="lin" valueType="num">
                                      <p:cBhvr>
                                        <p:cTn id="8" dur="1000" fill="hold"/>
                                        <p:tgtEl>
                                          <p:spTgt spid="4099"/>
                                        </p:tgtEl>
                                        <p:attrNameLst>
                                          <p:attrName>ppt_x</p:attrName>
                                        </p:attrNameLst>
                                      </p:cBhvr>
                                      <p:tavLst>
                                        <p:tav tm="0">
                                          <p:val>
                                            <p:strVal val="#ppt_x"/>
                                          </p:val>
                                        </p:tav>
                                        <p:tav tm="100000">
                                          <p:val>
                                            <p:strVal val="#ppt_x"/>
                                          </p:val>
                                        </p:tav>
                                      </p:tavLst>
                                    </p:anim>
                                    <p:anim calcmode="lin" valueType="num">
                                      <p:cBhvr>
                                        <p:cTn id="9"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Your Chronotype?</a:t>
            </a:r>
          </a:p>
        </p:txBody>
      </p:sp>
      <p:sp>
        <p:nvSpPr>
          <p:cNvPr id="3" name="Content Placeholder 2"/>
          <p:cNvSpPr>
            <a:spLocks noGrp="1"/>
          </p:cNvSpPr>
          <p:nvPr>
            <p:ph idx="1"/>
          </p:nvPr>
        </p:nvSpPr>
        <p:spPr/>
        <p:txBody>
          <a:bodyPr/>
          <a:lstStyle/>
          <a:p>
            <a:pPr marL="0" indent="0">
              <a:buNone/>
            </a:pPr>
            <a:r>
              <a:rPr lang="en-US" dirty="0"/>
              <a:t>Chronotype refers to different time preferences</a:t>
            </a:r>
          </a:p>
          <a:p>
            <a:r>
              <a:rPr lang="en-US" dirty="0"/>
              <a:t>Larks get up early</a:t>
            </a:r>
          </a:p>
          <a:p>
            <a:r>
              <a:rPr lang="en-US" dirty="0"/>
              <a:t>Owls stay up late</a:t>
            </a:r>
          </a:p>
          <a:p>
            <a:r>
              <a:rPr lang="en-US" dirty="0"/>
              <a:t>Hummingbirds are combination types</a:t>
            </a:r>
          </a:p>
        </p:txBody>
      </p:sp>
      <p:pic>
        <p:nvPicPr>
          <p:cNvPr id="407554" name="Picture 2" descr="http://www.novosbed.com/wp-content/uploads/2013/08/LARK-VS-OWL-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6816"/>
            <a:ext cx="7224712" cy="3106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5591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Owls Often Have Lower GPA’s</a:t>
            </a:r>
          </a:p>
        </p:txBody>
      </p:sp>
      <p:sp>
        <p:nvSpPr>
          <p:cNvPr id="3" name="Content Placeholder 2"/>
          <p:cNvSpPr>
            <a:spLocks noGrp="1"/>
          </p:cNvSpPr>
          <p:nvPr>
            <p:ph idx="1"/>
          </p:nvPr>
        </p:nvSpPr>
        <p:spPr/>
        <p:txBody>
          <a:bodyPr/>
          <a:lstStyle/>
          <a:p>
            <a:r>
              <a:rPr lang="en-US" dirty="0"/>
              <a:t>They are sleep deprived</a:t>
            </a:r>
          </a:p>
          <a:p>
            <a:r>
              <a:rPr lang="en-US" dirty="0"/>
              <a:t>Loss of sleep interferes with attention, memory, mathematical skills, logical reasoning and manual dexterity</a:t>
            </a:r>
          </a:p>
        </p:txBody>
      </p:sp>
      <p:pic>
        <p:nvPicPr>
          <p:cNvPr id="6" name="Picture 4" descr="http://bitethesun.org/sites/default/files/styles/748x265/public/man%20being%20woken%20by%20alarm%20clock.jpg?itok=pUQuFot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48000"/>
            <a:ext cx="7124700" cy="2524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2599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Night Owls</a:t>
            </a:r>
          </a:p>
        </p:txBody>
      </p:sp>
      <p:sp>
        <p:nvSpPr>
          <p:cNvPr id="3" name="Content Placeholder 2"/>
          <p:cNvSpPr>
            <a:spLocks noGrp="1"/>
          </p:cNvSpPr>
          <p:nvPr>
            <p:ph sz="half" idx="1"/>
          </p:nvPr>
        </p:nvSpPr>
        <p:spPr>
          <a:xfrm>
            <a:off x="395288" y="908050"/>
            <a:ext cx="3643312" cy="4895850"/>
          </a:xfrm>
        </p:spPr>
        <p:txBody>
          <a:bodyPr/>
          <a:lstStyle/>
          <a:p>
            <a:pPr marL="0" indent="0">
              <a:buNone/>
            </a:pPr>
            <a:r>
              <a:rPr lang="en-US" dirty="0"/>
              <a:t>Avoid:</a:t>
            </a:r>
          </a:p>
          <a:p>
            <a:r>
              <a:rPr lang="en-US" dirty="0"/>
              <a:t>Staying up late</a:t>
            </a:r>
          </a:p>
          <a:p>
            <a:r>
              <a:rPr lang="en-US" dirty="0"/>
              <a:t>Alcohol, nicotine, and food late in the evening</a:t>
            </a:r>
          </a:p>
        </p:txBody>
      </p:sp>
      <p:sp>
        <p:nvSpPr>
          <p:cNvPr id="4" name="Content Placeholder 3"/>
          <p:cNvSpPr>
            <a:spLocks noGrp="1"/>
          </p:cNvSpPr>
          <p:nvPr>
            <p:ph sz="half" idx="2"/>
          </p:nvPr>
        </p:nvSpPr>
        <p:spPr>
          <a:xfrm>
            <a:off x="4191000" y="838200"/>
            <a:ext cx="4267200" cy="3733800"/>
          </a:xfrm>
        </p:spPr>
        <p:txBody>
          <a:bodyPr/>
          <a:lstStyle/>
          <a:p>
            <a:pPr marL="0" indent="0">
              <a:buNone/>
            </a:pPr>
            <a:r>
              <a:rPr lang="en-US" dirty="0"/>
              <a:t>Do this:</a:t>
            </a:r>
          </a:p>
          <a:p>
            <a:r>
              <a:rPr lang="en-US" dirty="0"/>
              <a:t>Relax before bedtime</a:t>
            </a:r>
          </a:p>
          <a:p>
            <a:r>
              <a:rPr lang="en-US" dirty="0"/>
              <a:t>Develop a regular pattern of sleep</a:t>
            </a:r>
          </a:p>
          <a:p>
            <a:r>
              <a:rPr lang="en-US" dirty="0"/>
              <a:t>Get some exercise so you feel tired at night</a:t>
            </a:r>
          </a:p>
        </p:txBody>
      </p:sp>
      <p:pic>
        <p:nvPicPr>
          <p:cNvPr id="7" name="Picture 2" descr="http://4.bp.blogspot.com/_JJdhXsH6X0w/Se-D7tvYrzI/AAAAAAAAAIY/uSyMo6htkBo/s200/ow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1650" y="3355975"/>
            <a:ext cx="2343150" cy="2366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9997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defRPr/>
            </a:pPr>
            <a:r>
              <a:rPr lang="en-US"/>
              <a:t>Balancing Work and Study Time</a:t>
            </a:r>
          </a:p>
        </p:txBody>
      </p:sp>
      <p:sp>
        <p:nvSpPr>
          <p:cNvPr id="24579" name="Rectangle 3"/>
          <p:cNvSpPr>
            <a:spLocks noGrp="1" noChangeArrowheads="1"/>
          </p:cNvSpPr>
          <p:nvPr>
            <p:ph type="body" idx="1"/>
          </p:nvPr>
        </p:nvSpPr>
        <p:spPr/>
        <p:txBody>
          <a:bodyPr/>
          <a:lstStyle/>
          <a:p>
            <a:pPr>
              <a:defRPr/>
            </a:pPr>
            <a:r>
              <a:rPr lang="en-US" dirty="0">
                <a:solidFill>
                  <a:schemeClr val="tx2"/>
                </a:solidFill>
              </a:rPr>
              <a:t>You need 2 hours of study time for each hour in class. </a:t>
            </a:r>
          </a:p>
          <a:p>
            <a:pPr>
              <a:defRPr/>
            </a:pPr>
            <a:r>
              <a:rPr lang="en-US" dirty="0">
                <a:solidFill>
                  <a:schemeClr val="tx2"/>
                </a:solidFill>
              </a:rPr>
              <a:t>Research on college success has shown that you should work no more than 20 hours a week to be successful in college. </a:t>
            </a:r>
          </a:p>
          <a:p>
            <a:pPr>
              <a:defRPr/>
            </a:pPr>
            <a:r>
              <a:rPr lang="en-US" dirty="0">
                <a:solidFill>
                  <a:schemeClr val="tx2"/>
                </a:solidFill>
              </a:rPr>
              <a:t>Working 20 hours a week provides valuable work experience.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defRPr/>
            </a:pPr>
            <a:r>
              <a:rPr lang="en-US"/>
              <a:t>Full Time College Schedule</a:t>
            </a:r>
          </a:p>
        </p:txBody>
      </p:sp>
      <p:sp>
        <p:nvSpPr>
          <p:cNvPr id="28675" name="Text Box 3"/>
          <p:cNvSpPr txBox="1">
            <a:spLocks noChangeArrowheads="1"/>
          </p:cNvSpPr>
          <p:nvPr/>
        </p:nvSpPr>
        <p:spPr bwMode="auto">
          <a:xfrm>
            <a:off x="1066800" y="1295400"/>
            <a:ext cx="64246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200" b="0" dirty="0">
                <a:solidFill>
                  <a:schemeClr val="tx2"/>
                </a:solidFill>
                <a:latin typeface="Arial" charset="0"/>
              </a:rPr>
              <a:t>15 Hours Attending Class</a:t>
            </a:r>
          </a:p>
          <a:p>
            <a:r>
              <a:rPr lang="en-US" altLang="en-US" sz="3200" b="0" u="sng" dirty="0">
                <a:solidFill>
                  <a:schemeClr val="tx2"/>
                </a:solidFill>
                <a:latin typeface="Arial" charset="0"/>
              </a:rPr>
              <a:t>30 Hours in Reading and Studying</a:t>
            </a:r>
            <a:endParaRPr lang="en-US" altLang="en-US" sz="3200" b="0" dirty="0">
              <a:solidFill>
                <a:schemeClr val="tx2"/>
              </a:solidFill>
              <a:latin typeface="Arial" charset="0"/>
            </a:endParaRPr>
          </a:p>
          <a:p>
            <a:r>
              <a:rPr lang="en-US" altLang="en-US" sz="3200" b="0" dirty="0">
                <a:solidFill>
                  <a:schemeClr val="tx2"/>
                </a:solidFill>
                <a:latin typeface="Arial" charset="0"/>
              </a:rPr>
              <a:t>45 Hours Total</a:t>
            </a:r>
            <a:endParaRPr lang="en-US" altLang="en-US" sz="2400" b="0" dirty="0">
              <a:solidFill>
                <a:schemeClr val="tx2"/>
              </a:solidFill>
            </a:endParaRPr>
          </a:p>
        </p:txBody>
      </p:sp>
      <p:sp>
        <p:nvSpPr>
          <p:cNvPr id="28676" name="Text Box 4"/>
          <p:cNvSpPr txBox="1">
            <a:spLocks noChangeArrowheads="1"/>
          </p:cNvSpPr>
          <p:nvPr/>
        </p:nvSpPr>
        <p:spPr bwMode="auto">
          <a:xfrm>
            <a:off x="1279525" y="2971800"/>
            <a:ext cx="57388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2800" dirty="0">
                <a:solidFill>
                  <a:schemeClr val="tx1"/>
                </a:solidFill>
                <a:latin typeface="Arial" charset="0"/>
              </a:rPr>
              <a:t>This is like having a full time job.</a:t>
            </a:r>
            <a:endParaRPr lang="en-US" altLang="en-US" sz="2400" b="0" dirty="0">
              <a:solidFill>
                <a:schemeClr val="tx1"/>
              </a:solidFill>
            </a:endParaRPr>
          </a:p>
        </p:txBody>
      </p:sp>
      <p:graphicFrame>
        <p:nvGraphicFramePr>
          <p:cNvPr id="28677" name="Object 5"/>
          <p:cNvGraphicFramePr>
            <a:graphicFrameLocks noChangeAspect="1"/>
          </p:cNvGraphicFramePr>
          <p:nvPr>
            <p:extLst>
              <p:ext uri="{D42A27DB-BD31-4B8C-83A1-F6EECF244321}">
                <p14:modId xmlns:p14="http://schemas.microsoft.com/office/powerpoint/2010/main" val="2408192629"/>
              </p:ext>
            </p:extLst>
          </p:nvPr>
        </p:nvGraphicFramePr>
        <p:xfrm>
          <a:off x="2438400" y="3733800"/>
          <a:ext cx="3048000" cy="1947862"/>
        </p:xfrm>
        <a:graphic>
          <a:graphicData uri="http://schemas.openxmlformats.org/presentationml/2006/ole">
            <mc:AlternateContent xmlns:mc="http://schemas.openxmlformats.org/markup-compatibility/2006">
              <mc:Choice xmlns:v="urn:schemas-microsoft-com:vml" Requires="v">
                <p:oleObj spid="_x0000_s8194" name="Clip" r:id="rId3" imgW="1810512" imgH="1156716" progId="MS_ClipArt_Gallery.2">
                  <p:embed/>
                </p:oleObj>
              </mc:Choice>
              <mc:Fallback>
                <p:oleObj name="Clip" r:id="rId3" imgW="1810512" imgH="1156716" progId="MS_ClipArt_Gallery.2">
                  <p:embed/>
                  <p:pic>
                    <p:nvPicPr>
                      <p:cNvPr id="28677"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3733800"/>
                        <a:ext cx="3048000" cy="194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defRPr/>
            </a:pPr>
            <a:r>
              <a:rPr lang="en-US"/>
              <a:t>College and Work Schedule</a:t>
            </a:r>
          </a:p>
        </p:txBody>
      </p:sp>
      <p:sp>
        <p:nvSpPr>
          <p:cNvPr id="29699" name="Text Box 3"/>
          <p:cNvSpPr txBox="1">
            <a:spLocks noChangeArrowheads="1"/>
          </p:cNvSpPr>
          <p:nvPr/>
        </p:nvSpPr>
        <p:spPr bwMode="auto">
          <a:xfrm>
            <a:off x="914400" y="1295400"/>
            <a:ext cx="716915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600" b="0" dirty="0">
                <a:solidFill>
                  <a:schemeClr val="tx2"/>
                </a:solidFill>
                <a:latin typeface="Arial" charset="0"/>
              </a:rPr>
              <a:t>12 Hours Attending Class</a:t>
            </a:r>
          </a:p>
          <a:p>
            <a:r>
              <a:rPr lang="en-US" altLang="en-US" sz="3600" b="0" dirty="0">
                <a:solidFill>
                  <a:schemeClr val="tx2"/>
                </a:solidFill>
                <a:latin typeface="Arial" charset="0"/>
              </a:rPr>
              <a:t>24 Hours of Reading and Studying</a:t>
            </a:r>
          </a:p>
          <a:p>
            <a:r>
              <a:rPr lang="en-US" altLang="en-US" sz="3600" b="0" u="sng" dirty="0">
                <a:solidFill>
                  <a:schemeClr val="tx2"/>
                </a:solidFill>
                <a:latin typeface="Arial" charset="0"/>
              </a:rPr>
              <a:t>20 Hours Work</a:t>
            </a:r>
            <a:endParaRPr lang="en-US" altLang="en-US" sz="3600" b="0" dirty="0">
              <a:solidFill>
                <a:schemeClr val="tx2"/>
              </a:solidFill>
              <a:latin typeface="Arial" charset="0"/>
            </a:endParaRPr>
          </a:p>
          <a:p>
            <a:r>
              <a:rPr lang="en-US" altLang="en-US" sz="3600" b="0" dirty="0">
                <a:solidFill>
                  <a:schemeClr val="tx2"/>
                </a:solidFill>
                <a:latin typeface="Arial" charset="0"/>
              </a:rPr>
              <a:t>56 Hours Total</a:t>
            </a:r>
            <a:endParaRPr lang="en-US" altLang="en-US" sz="2400" b="0" dirty="0">
              <a:solidFill>
                <a:schemeClr val="tx2"/>
              </a:solidFill>
            </a:endParaRPr>
          </a:p>
        </p:txBody>
      </p:sp>
      <p:sp>
        <p:nvSpPr>
          <p:cNvPr id="29700" name="Text Box 4"/>
          <p:cNvSpPr txBox="1">
            <a:spLocks noChangeArrowheads="1"/>
          </p:cNvSpPr>
          <p:nvPr/>
        </p:nvSpPr>
        <p:spPr bwMode="auto">
          <a:xfrm>
            <a:off x="1123950" y="3854450"/>
            <a:ext cx="564038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2800" dirty="0">
                <a:solidFill>
                  <a:schemeClr val="tx1"/>
                </a:solidFill>
                <a:latin typeface="Arial" charset="0"/>
              </a:rPr>
              <a:t>This is like having a full time job</a:t>
            </a:r>
          </a:p>
          <a:p>
            <a:r>
              <a:rPr lang="en-US" altLang="en-US" sz="2800" dirty="0">
                <a:solidFill>
                  <a:schemeClr val="tx1"/>
                </a:solidFill>
                <a:latin typeface="Arial" charset="0"/>
              </a:rPr>
              <a:t>and a part time job.</a:t>
            </a:r>
            <a:r>
              <a:rPr lang="en-US" altLang="en-US" sz="2400" b="0" dirty="0">
                <a:solidFill>
                  <a:schemeClr val="tx1"/>
                </a:solidFill>
              </a:rPr>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457200"/>
            <a:ext cx="7772400" cy="1143000"/>
          </a:xfrm>
        </p:spPr>
        <p:txBody>
          <a:bodyPr/>
          <a:lstStyle/>
          <a:p>
            <a:pPr>
              <a:defRPr/>
            </a:pPr>
            <a:r>
              <a:rPr lang="en-US"/>
              <a:t>The Impossible Schedule</a:t>
            </a:r>
          </a:p>
        </p:txBody>
      </p:sp>
      <p:sp>
        <p:nvSpPr>
          <p:cNvPr id="30723" name="Text Box 3"/>
          <p:cNvSpPr txBox="1">
            <a:spLocks noChangeArrowheads="1"/>
          </p:cNvSpPr>
          <p:nvPr/>
        </p:nvSpPr>
        <p:spPr bwMode="auto">
          <a:xfrm>
            <a:off x="914400" y="1371600"/>
            <a:ext cx="709295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600">
                <a:solidFill>
                  <a:schemeClr val="tx2"/>
                </a:solidFill>
                <a:latin typeface="Arial" charset="0"/>
              </a:rPr>
              <a:t>12 Hours Attending Class</a:t>
            </a:r>
          </a:p>
          <a:p>
            <a:r>
              <a:rPr lang="en-US" altLang="en-US" sz="3600">
                <a:solidFill>
                  <a:schemeClr val="tx2"/>
                </a:solidFill>
                <a:latin typeface="Arial" charset="0"/>
              </a:rPr>
              <a:t>24 Hours Reading and Studying</a:t>
            </a:r>
          </a:p>
          <a:p>
            <a:r>
              <a:rPr lang="en-US" altLang="en-US" sz="3600" u="sng">
                <a:solidFill>
                  <a:schemeClr val="tx2"/>
                </a:solidFill>
                <a:latin typeface="Arial" charset="0"/>
              </a:rPr>
              <a:t>40 Hours Work</a:t>
            </a:r>
            <a:endParaRPr lang="en-US" altLang="en-US" sz="3600">
              <a:solidFill>
                <a:schemeClr val="tx2"/>
              </a:solidFill>
              <a:latin typeface="Arial" charset="0"/>
            </a:endParaRPr>
          </a:p>
          <a:p>
            <a:r>
              <a:rPr lang="en-US" altLang="en-US" sz="3600">
                <a:solidFill>
                  <a:schemeClr val="tx2"/>
                </a:solidFill>
                <a:latin typeface="Arial" charset="0"/>
              </a:rPr>
              <a:t>76 Hours Total</a:t>
            </a:r>
            <a:endParaRPr lang="en-US" altLang="en-US" sz="2400" b="0">
              <a:solidFill>
                <a:schemeClr val="tx2"/>
              </a:solidFill>
            </a:endParaRPr>
          </a:p>
        </p:txBody>
      </p:sp>
      <p:sp>
        <p:nvSpPr>
          <p:cNvPr id="30724" name="Text Box 4"/>
          <p:cNvSpPr txBox="1">
            <a:spLocks noChangeArrowheads="1"/>
          </p:cNvSpPr>
          <p:nvPr/>
        </p:nvSpPr>
        <p:spPr bwMode="auto">
          <a:xfrm>
            <a:off x="914400" y="4800600"/>
            <a:ext cx="28543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2400">
                <a:solidFill>
                  <a:schemeClr val="tx1"/>
                </a:solidFill>
                <a:latin typeface="Arial" charset="0"/>
              </a:rPr>
              <a:t>This is like having</a:t>
            </a:r>
          </a:p>
          <a:p>
            <a:r>
              <a:rPr lang="en-US" altLang="en-US" sz="2400">
                <a:solidFill>
                  <a:schemeClr val="tx1"/>
                </a:solidFill>
                <a:latin typeface="Arial" charset="0"/>
              </a:rPr>
              <a:t> two full time jobs!</a:t>
            </a:r>
          </a:p>
        </p:txBody>
      </p:sp>
      <p:graphicFrame>
        <p:nvGraphicFramePr>
          <p:cNvPr id="30725" name="Object 2048"/>
          <p:cNvGraphicFramePr>
            <a:graphicFrameLocks noChangeAspect="1"/>
          </p:cNvGraphicFramePr>
          <p:nvPr>
            <p:extLst>
              <p:ext uri="{D42A27DB-BD31-4B8C-83A1-F6EECF244321}">
                <p14:modId xmlns:p14="http://schemas.microsoft.com/office/powerpoint/2010/main" val="2787044513"/>
              </p:ext>
            </p:extLst>
          </p:nvPr>
        </p:nvGraphicFramePr>
        <p:xfrm>
          <a:off x="5715000" y="3598862"/>
          <a:ext cx="3316287" cy="3225800"/>
        </p:xfrm>
        <a:graphic>
          <a:graphicData uri="http://schemas.openxmlformats.org/presentationml/2006/ole">
            <mc:AlternateContent xmlns:mc="http://schemas.openxmlformats.org/markup-compatibility/2006">
              <mc:Choice xmlns:v="urn:schemas-microsoft-com:vml" Requires="v">
                <p:oleObj spid="_x0000_s9218" name="Clip" r:id="rId3" imgW="403225" imgH="392430" progId="MS_ClipArt_Gallery.2">
                  <p:embed/>
                </p:oleObj>
              </mc:Choice>
              <mc:Fallback>
                <p:oleObj name="Clip" r:id="rId3" imgW="403225" imgH="392430" progId="MS_ClipArt_Gallery.2">
                  <p:embed/>
                  <p:pic>
                    <p:nvPicPr>
                      <p:cNvPr id="30725" name="Object 20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598862"/>
                        <a:ext cx="3316287"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defRPr/>
            </a:pPr>
            <a:r>
              <a:rPr lang="en-US"/>
              <a:t>Part Time Student Schedule</a:t>
            </a:r>
          </a:p>
        </p:txBody>
      </p:sp>
      <p:sp>
        <p:nvSpPr>
          <p:cNvPr id="31747" name="Text Box 3"/>
          <p:cNvSpPr txBox="1">
            <a:spLocks noChangeArrowheads="1"/>
          </p:cNvSpPr>
          <p:nvPr/>
        </p:nvSpPr>
        <p:spPr bwMode="auto">
          <a:xfrm>
            <a:off x="533400" y="1447800"/>
            <a:ext cx="709295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600" dirty="0">
                <a:solidFill>
                  <a:schemeClr val="tx1"/>
                </a:solidFill>
                <a:latin typeface="Arial" charset="0"/>
              </a:rPr>
              <a:t> </a:t>
            </a:r>
            <a:r>
              <a:rPr lang="en-US" altLang="en-US" sz="3600" dirty="0">
                <a:solidFill>
                  <a:schemeClr val="tx2"/>
                </a:solidFill>
                <a:latin typeface="Arial" charset="0"/>
              </a:rPr>
              <a:t>6 Hours Attending Class</a:t>
            </a:r>
          </a:p>
          <a:p>
            <a:r>
              <a:rPr lang="en-US" altLang="en-US" sz="3600" dirty="0">
                <a:solidFill>
                  <a:schemeClr val="tx2"/>
                </a:solidFill>
                <a:latin typeface="Arial" charset="0"/>
              </a:rPr>
              <a:t>12 Hours Reading and Studying</a:t>
            </a:r>
          </a:p>
          <a:p>
            <a:r>
              <a:rPr lang="en-US" altLang="en-US" sz="3600" u="sng" dirty="0">
                <a:solidFill>
                  <a:schemeClr val="tx2"/>
                </a:solidFill>
                <a:latin typeface="Arial" charset="0"/>
              </a:rPr>
              <a:t>40 Hours Work</a:t>
            </a:r>
          </a:p>
          <a:p>
            <a:r>
              <a:rPr lang="en-US" altLang="en-US" sz="3600" dirty="0">
                <a:solidFill>
                  <a:schemeClr val="tx2"/>
                </a:solidFill>
                <a:latin typeface="Arial" charset="0"/>
              </a:rPr>
              <a:t>58 Hours Total</a:t>
            </a:r>
            <a:endParaRPr lang="en-US" altLang="en-US" sz="2400" b="0" u="sng" dirty="0">
              <a:solidFill>
                <a:schemeClr val="tx2"/>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defRPr/>
            </a:pPr>
            <a:r>
              <a:rPr lang="en-US"/>
              <a:t>Schedule Your Success</a:t>
            </a:r>
          </a:p>
        </p:txBody>
      </p:sp>
      <p:sp>
        <p:nvSpPr>
          <p:cNvPr id="30723" name="Rectangle 3"/>
          <p:cNvSpPr>
            <a:spLocks noGrp="1" noChangeArrowheads="1"/>
          </p:cNvSpPr>
          <p:nvPr>
            <p:ph type="body" idx="1"/>
          </p:nvPr>
        </p:nvSpPr>
        <p:spPr>
          <a:xfrm>
            <a:off x="304800" y="1473083"/>
            <a:ext cx="6551612" cy="4895850"/>
          </a:xfrm>
        </p:spPr>
        <p:txBody>
          <a:bodyPr/>
          <a:lstStyle/>
          <a:p>
            <a:pPr>
              <a:defRPr/>
            </a:pPr>
            <a:r>
              <a:rPr lang="en-US" dirty="0">
                <a:solidFill>
                  <a:schemeClr val="tx2"/>
                </a:solidFill>
              </a:rPr>
              <a:t>Create a Master Schedule</a:t>
            </a:r>
          </a:p>
          <a:p>
            <a:pPr lvl="1">
              <a:defRPr/>
            </a:pPr>
            <a:r>
              <a:rPr lang="en-US" dirty="0">
                <a:solidFill>
                  <a:schemeClr val="tx2"/>
                </a:solidFill>
              </a:rPr>
              <a:t>Class Times</a:t>
            </a:r>
          </a:p>
          <a:p>
            <a:pPr lvl="1">
              <a:defRPr/>
            </a:pPr>
            <a:r>
              <a:rPr lang="en-US" dirty="0">
                <a:solidFill>
                  <a:schemeClr val="tx2"/>
                </a:solidFill>
              </a:rPr>
              <a:t>Work Time</a:t>
            </a:r>
          </a:p>
          <a:p>
            <a:pPr lvl="1">
              <a:defRPr/>
            </a:pPr>
            <a:r>
              <a:rPr lang="en-US" dirty="0">
                <a:solidFill>
                  <a:schemeClr val="tx2"/>
                </a:solidFill>
              </a:rPr>
              <a:t>Scheduled Activities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3921008"/>
            <a:ext cx="4343400" cy="2936992"/>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defRPr/>
            </a:pPr>
            <a:r>
              <a:rPr lang="en-US"/>
              <a:t>Tips for Scheduling</a:t>
            </a:r>
          </a:p>
        </p:txBody>
      </p:sp>
      <p:sp>
        <p:nvSpPr>
          <p:cNvPr id="31747" name="Rectangle 3"/>
          <p:cNvSpPr>
            <a:spLocks noGrp="1" noChangeArrowheads="1"/>
          </p:cNvSpPr>
          <p:nvPr>
            <p:ph type="body" idx="1"/>
          </p:nvPr>
        </p:nvSpPr>
        <p:spPr>
          <a:xfrm>
            <a:off x="609600" y="1066800"/>
            <a:ext cx="7772400" cy="4114800"/>
          </a:xfrm>
        </p:spPr>
        <p:txBody>
          <a:bodyPr/>
          <a:lstStyle/>
          <a:p>
            <a:pPr>
              <a:defRPr/>
            </a:pPr>
            <a:r>
              <a:rPr lang="en-US" dirty="0">
                <a:solidFill>
                  <a:schemeClr val="tx2"/>
                </a:solidFill>
              </a:rPr>
              <a:t>Write in study times on your Master Schedule</a:t>
            </a:r>
          </a:p>
          <a:p>
            <a:pPr>
              <a:defRPr/>
            </a:pPr>
            <a:r>
              <a:rPr lang="en-US" dirty="0">
                <a:solidFill>
                  <a:schemeClr val="tx2"/>
                </a:solidFill>
              </a:rPr>
              <a:t>Use the daylight hours for studying</a:t>
            </a:r>
          </a:p>
          <a:p>
            <a:pPr>
              <a:defRPr/>
            </a:pPr>
            <a:r>
              <a:rPr lang="en-US" dirty="0">
                <a:solidFill>
                  <a:schemeClr val="tx2"/>
                </a:solidFill>
              </a:rPr>
              <a:t>Use your prime time for important tasks</a:t>
            </a:r>
          </a:p>
          <a:p>
            <a:pPr>
              <a:defRPr/>
            </a:pPr>
            <a:r>
              <a:rPr lang="en-US" dirty="0">
                <a:solidFill>
                  <a:schemeClr val="tx2"/>
                </a:solidFill>
              </a:rPr>
              <a:t>Allow time for sleep and meals</a:t>
            </a:r>
          </a:p>
          <a:p>
            <a:pPr>
              <a:defRPr/>
            </a:pPr>
            <a:r>
              <a:rPr lang="en-US" dirty="0">
                <a:solidFill>
                  <a:schemeClr val="tx2"/>
                </a:solidFill>
              </a:rPr>
              <a:t>Use priorities</a:t>
            </a:r>
          </a:p>
          <a:p>
            <a:pPr>
              <a:defRPr/>
            </a:pPr>
            <a:r>
              <a:rPr lang="en-US" dirty="0">
                <a:solidFill>
                  <a:schemeClr val="tx2"/>
                </a:solidFill>
              </a:rPr>
              <a:t>Leave some unscheduled time for the unexpected</a:t>
            </a:r>
          </a:p>
          <a:p>
            <a:pPr>
              <a:defRPr/>
            </a:pPr>
            <a:r>
              <a:rPr lang="en-US" dirty="0">
                <a:solidFill>
                  <a:schemeClr val="tx2"/>
                </a:solidFill>
              </a:rPr>
              <a:t>Leave time for recreation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747">
                                            <p:txEl>
                                              <p:pRg st="1" end="1"/>
                                            </p:txEl>
                                          </p:spTgt>
                                        </p:tgtEl>
                                        <p:attrNameLst>
                                          <p:attrName>style.visibility</p:attrName>
                                        </p:attrNameLst>
                                      </p:cBhvr>
                                      <p:to>
                                        <p:strVal val="visible"/>
                                      </p:to>
                                    </p:set>
                                    <p:anim calcmode="lin" valueType="num">
                                      <p:cBhvr additive="base">
                                        <p:cTn id="13" dur="5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747">
                                            <p:txEl>
                                              <p:pRg st="2" end="2"/>
                                            </p:txEl>
                                          </p:spTgt>
                                        </p:tgtEl>
                                        <p:attrNameLst>
                                          <p:attrName>style.visibility</p:attrName>
                                        </p:attrNameLst>
                                      </p:cBhvr>
                                      <p:to>
                                        <p:strVal val="visible"/>
                                      </p:to>
                                    </p:set>
                                    <p:anim calcmode="lin" valueType="num">
                                      <p:cBhvr additive="base">
                                        <p:cTn id="19" dur="5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7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1747">
                                            <p:txEl>
                                              <p:pRg st="3" end="3"/>
                                            </p:txEl>
                                          </p:spTgt>
                                        </p:tgtEl>
                                        <p:attrNameLst>
                                          <p:attrName>style.visibility</p:attrName>
                                        </p:attrNameLst>
                                      </p:cBhvr>
                                      <p:to>
                                        <p:strVal val="visible"/>
                                      </p:to>
                                    </p:set>
                                    <p:anim calcmode="lin" valueType="num">
                                      <p:cBhvr additive="base">
                                        <p:cTn id="25" dur="500" fill="hold"/>
                                        <p:tgtEl>
                                          <p:spTgt spid="317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17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1747">
                                            <p:txEl>
                                              <p:pRg st="4" end="4"/>
                                            </p:txEl>
                                          </p:spTgt>
                                        </p:tgtEl>
                                        <p:attrNameLst>
                                          <p:attrName>style.visibility</p:attrName>
                                        </p:attrNameLst>
                                      </p:cBhvr>
                                      <p:to>
                                        <p:strVal val="visible"/>
                                      </p:to>
                                    </p:set>
                                    <p:anim calcmode="lin" valueType="num">
                                      <p:cBhvr additive="base">
                                        <p:cTn id="31" dur="500" fill="hold"/>
                                        <p:tgtEl>
                                          <p:spTgt spid="3174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17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1747">
                                            <p:txEl>
                                              <p:pRg st="5" end="5"/>
                                            </p:txEl>
                                          </p:spTgt>
                                        </p:tgtEl>
                                        <p:attrNameLst>
                                          <p:attrName>style.visibility</p:attrName>
                                        </p:attrNameLst>
                                      </p:cBhvr>
                                      <p:to>
                                        <p:strVal val="visible"/>
                                      </p:to>
                                    </p:set>
                                    <p:anim calcmode="lin" valueType="num">
                                      <p:cBhvr additive="base">
                                        <p:cTn id="37" dur="500" fill="hold"/>
                                        <p:tgtEl>
                                          <p:spTgt spid="3174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174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1747">
                                            <p:txEl>
                                              <p:pRg st="6" end="6"/>
                                            </p:txEl>
                                          </p:spTgt>
                                        </p:tgtEl>
                                        <p:attrNameLst>
                                          <p:attrName>style.visibility</p:attrName>
                                        </p:attrNameLst>
                                      </p:cBhvr>
                                      <p:to>
                                        <p:strVal val="visible"/>
                                      </p:to>
                                    </p:set>
                                    <p:anim calcmode="lin" valueType="num">
                                      <p:cBhvr additive="base">
                                        <p:cTn id="43" dur="500" fill="hold"/>
                                        <p:tgtEl>
                                          <p:spTgt spid="3174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174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026"/>
          <p:cNvSpPr>
            <a:spLocks noGrp="1" noChangeArrowheads="1"/>
          </p:cNvSpPr>
          <p:nvPr>
            <p:ph type="title"/>
          </p:nvPr>
        </p:nvSpPr>
        <p:spPr/>
        <p:txBody>
          <a:bodyPr/>
          <a:lstStyle/>
          <a:p>
            <a:pPr>
              <a:defRPr/>
            </a:pPr>
            <a:r>
              <a:rPr lang="en-US"/>
              <a:t>Time Management is Not:</a:t>
            </a:r>
          </a:p>
        </p:txBody>
      </p:sp>
      <p:sp>
        <p:nvSpPr>
          <p:cNvPr id="115715" name="Rectangle 1027"/>
          <p:cNvSpPr>
            <a:spLocks noGrp="1" noChangeArrowheads="1"/>
          </p:cNvSpPr>
          <p:nvPr>
            <p:ph type="body" idx="1"/>
          </p:nvPr>
        </p:nvSpPr>
        <p:spPr/>
        <p:txBody>
          <a:bodyPr/>
          <a:lstStyle/>
          <a:p>
            <a:pPr>
              <a:defRPr/>
            </a:pPr>
            <a:r>
              <a:rPr lang="en-US" sz="3600" dirty="0">
                <a:solidFill>
                  <a:schemeClr val="tx2"/>
                </a:solidFill>
              </a:rPr>
              <a:t>Restriction and                       control</a:t>
            </a:r>
          </a:p>
          <a:p>
            <a:pPr>
              <a:defRPr/>
            </a:pPr>
            <a:r>
              <a:rPr lang="en-US" sz="3600" dirty="0">
                <a:solidFill>
                  <a:schemeClr val="tx2"/>
                </a:solidFill>
              </a:rPr>
              <a:t>Someone else’s                    agenda</a:t>
            </a:r>
            <a:endParaRPr lang="en-US" dirty="0">
              <a:solidFill>
                <a:schemeClr val="tx2"/>
              </a:solidFill>
            </a:endParaRPr>
          </a:p>
        </p:txBody>
      </p:sp>
      <p:graphicFrame>
        <p:nvGraphicFramePr>
          <p:cNvPr id="4100" name="Object 1028"/>
          <p:cNvGraphicFramePr>
            <a:graphicFrameLocks noChangeAspect="1"/>
          </p:cNvGraphicFramePr>
          <p:nvPr>
            <p:extLst>
              <p:ext uri="{D42A27DB-BD31-4B8C-83A1-F6EECF244321}">
                <p14:modId xmlns:p14="http://schemas.microsoft.com/office/powerpoint/2010/main" val="3316070710"/>
              </p:ext>
            </p:extLst>
          </p:nvPr>
        </p:nvGraphicFramePr>
        <p:xfrm>
          <a:off x="5105400" y="914400"/>
          <a:ext cx="3079750" cy="4476750"/>
        </p:xfrm>
        <a:graphic>
          <a:graphicData uri="http://schemas.openxmlformats.org/presentationml/2006/ole">
            <mc:AlternateContent xmlns:mc="http://schemas.openxmlformats.org/markup-compatibility/2006">
              <mc:Choice xmlns:v="urn:schemas-microsoft-com:vml" Requires="v">
                <p:oleObj spid="_x0000_s2050" name="Clip" r:id="rId3" imgW="2293545" imgH="3333184" progId="MS_ClipArt_Gallery.2">
                  <p:embed/>
                </p:oleObj>
              </mc:Choice>
              <mc:Fallback>
                <p:oleObj name="Clip" r:id="rId3" imgW="2293545" imgH="3333184" progId="MS_ClipArt_Gallery.2">
                  <p:embed/>
                  <p:pic>
                    <p:nvPicPr>
                      <p:cNvPr id="4100" name="Object 10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914400"/>
                        <a:ext cx="3079750" cy="447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dirty="0"/>
              <a:t>Benefits of Using a Schedule</a:t>
            </a:r>
            <a:endParaRPr lang="en-US" altLang="en-US" b="1" dirty="0">
              <a:solidFill>
                <a:schemeClr val="tx1"/>
              </a:solidFill>
            </a:endParaRPr>
          </a:p>
        </p:txBody>
      </p:sp>
      <p:sp>
        <p:nvSpPr>
          <p:cNvPr id="277507" name="Rectangle 3"/>
          <p:cNvSpPr>
            <a:spLocks noGrp="1" noChangeArrowheads="1"/>
          </p:cNvSpPr>
          <p:nvPr>
            <p:ph type="body" idx="1"/>
          </p:nvPr>
        </p:nvSpPr>
        <p:spPr>
          <a:xfrm>
            <a:off x="1908175" y="909638"/>
            <a:ext cx="7056438" cy="5832475"/>
          </a:xfrm>
        </p:spPr>
        <p:txBody>
          <a:bodyPr/>
          <a:lstStyle/>
          <a:p>
            <a:pPr>
              <a:defRPr/>
            </a:pPr>
            <a:r>
              <a:rPr lang="en-US" dirty="0">
                <a:solidFill>
                  <a:schemeClr val="tx2"/>
                </a:solidFill>
              </a:rPr>
              <a:t>Gets you started</a:t>
            </a:r>
          </a:p>
          <a:p>
            <a:pPr>
              <a:defRPr/>
            </a:pPr>
            <a:r>
              <a:rPr lang="en-US" dirty="0">
                <a:solidFill>
                  <a:schemeClr val="tx2"/>
                </a:solidFill>
              </a:rPr>
              <a:t>Helps avoid procrastination</a:t>
            </a:r>
          </a:p>
          <a:p>
            <a:pPr>
              <a:defRPr/>
            </a:pPr>
            <a:r>
              <a:rPr lang="en-US" dirty="0">
                <a:solidFill>
                  <a:schemeClr val="tx2"/>
                </a:solidFill>
              </a:rPr>
              <a:t>Relieves pressure</a:t>
            </a:r>
          </a:p>
          <a:p>
            <a:pPr>
              <a:defRPr/>
            </a:pPr>
            <a:r>
              <a:rPr lang="en-US" dirty="0">
                <a:solidFill>
                  <a:schemeClr val="tx2"/>
                </a:solidFill>
              </a:rPr>
              <a:t>Frees the mind of details</a:t>
            </a:r>
          </a:p>
          <a:p>
            <a:pPr>
              <a:defRPr/>
            </a:pPr>
            <a:r>
              <a:rPr lang="en-US" dirty="0">
                <a:solidFill>
                  <a:schemeClr val="tx2"/>
                </a:solidFill>
              </a:rPr>
              <a:t>Helps find time to study</a:t>
            </a:r>
          </a:p>
          <a:p>
            <a:pPr>
              <a:defRPr/>
            </a:pPr>
            <a:r>
              <a:rPr lang="en-US" dirty="0">
                <a:solidFill>
                  <a:schemeClr val="tx2"/>
                </a:solidFill>
              </a:rPr>
              <a:t>Helps avoid panic</a:t>
            </a:r>
          </a:p>
          <a:p>
            <a:pPr>
              <a:defRPr/>
            </a:pPr>
            <a:r>
              <a:rPr lang="en-US" dirty="0">
                <a:solidFill>
                  <a:schemeClr val="tx2"/>
                </a:solidFill>
              </a:rPr>
              <a:t>Find time for recreation and exercise</a:t>
            </a:r>
          </a:p>
          <a:p>
            <a:pPr marL="0" indent="0">
              <a:buNone/>
            </a:pPr>
            <a:endParaRPr lang="en-US" altLang="en-US" dirty="0"/>
          </a:p>
        </p:txBody>
      </p:sp>
    </p:spTree>
    <p:extLst>
      <p:ext uri="{BB962C8B-B14F-4D97-AF65-F5344CB8AC3E}">
        <p14:creationId xmlns:p14="http://schemas.microsoft.com/office/powerpoint/2010/main" val="35882112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a:defRPr/>
            </a:pPr>
            <a:r>
              <a:rPr lang="en-US"/>
              <a:t>Types of Schedules</a:t>
            </a:r>
          </a:p>
        </p:txBody>
      </p:sp>
      <p:sp>
        <p:nvSpPr>
          <p:cNvPr id="112643" name="Rectangle 3"/>
          <p:cNvSpPr>
            <a:spLocks noGrp="1" noChangeArrowheads="1"/>
          </p:cNvSpPr>
          <p:nvPr>
            <p:ph type="body" idx="1"/>
          </p:nvPr>
        </p:nvSpPr>
        <p:spPr>
          <a:xfrm>
            <a:off x="381000" y="1447800"/>
            <a:ext cx="6551612" cy="4895850"/>
          </a:xfrm>
        </p:spPr>
        <p:txBody>
          <a:bodyPr/>
          <a:lstStyle/>
          <a:p>
            <a:pPr>
              <a:defRPr/>
            </a:pPr>
            <a:r>
              <a:rPr lang="en-US" dirty="0">
                <a:solidFill>
                  <a:schemeClr val="tx2"/>
                </a:solidFill>
              </a:rPr>
              <a:t>Weekly</a:t>
            </a:r>
          </a:p>
          <a:p>
            <a:pPr>
              <a:defRPr/>
            </a:pPr>
            <a:r>
              <a:rPr lang="en-US" dirty="0">
                <a:solidFill>
                  <a:schemeClr val="tx2"/>
                </a:solidFill>
              </a:rPr>
              <a:t>Daily</a:t>
            </a:r>
          </a:p>
          <a:p>
            <a:pPr>
              <a:defRPr/>
            </a:pPr>
            <a:r>
              <a:rPr lang="en-US" dirty="0">
                <a:solidFill>
                  <a:schemeClr val="tx2"/>
                </a:solidFill>
              </a:rPr>
              <a:t>Monthly</a:t>
            </a:r>
          </a:p>
          <a:p>
            <a:pPr>
              <a:defRPr/>
            </a:pPr>
            <a:r>
              <a:rPr lang="en-US" dirty="0">
                <a:solidFill>
                  <a:schemeClr val="tx2"/>
                </a:solidFill>
              </a:rPr>
              <a:t>Yearly</a:t>
            </a:r>
          </a:p>
        </p:txBody>
      </p:sp>
      <p:pic>
        <p:nvPicPr>
          <p:cNvPr id="358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828800"/>
            <a:ext cx="41148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19400" y="533400"/>
            <a:ext cx="3544223" cy="4891028"/>
          </a:xfrm>
          <a:prstGeom prst="rect">
            <a:avLst/>
          </a:prstGeom>
        </p:spPr>
      </p:pic>
    </p:spTree>
    <p:extLst>
      <p:ext uri="{BB962C8B-B14F-4D97-AF65-F5344CB8AC3E}">
        <p14:creationId xmlns:p14="http://schemas.microsoft.com/office/powerpoint/2010/main" val="3950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34690" y="627920"/>
            <a:ext cx="5809884" cy="4445962"/>
          </a:xfrm>
          <a:prstGeom prst="rect">
            <a:avLst/>
          </a:prstGeom>
        </p:spPr>
      </p:pic>
      <p:sp>
        <p:nvSpPr>
          <p:cNvPr id="3" name="TextBox 2"/>
          <p:cNvSpPr txBox="1"/>
          <p:nvPr/>
        </p:nvSpPr>
        <p:spPr>
          <a:xfrm>
            <a:off x="7373080" y="2457197"/>
            <a:ext cx="857473" cy="369332"/>
          </a:xfrm>
          <a:prstGeom prst="rect">
            <a:avLst/>
          </a:prstGeom>
          <a:solidFill>
            <a:schemeClr val="bg1"/>
          </a:solidFill>
        </p:spPr>
        <p:txBody>
          <a:bodyPr wrap="square" rtlCol="0">
            <a:spAutoFit/>
          </a:bodyPr>
          <a:lstStyle/>
          <a:p>
            <a:endParaRPr lang="en-US" dirty="0"/>
          </a:p>
        </p:txBody>
      </p:sp>
      <p:sp>
        <p:nvSpPr>
          <p:cNvPr id="6" name="TextBox 5"/>
          <p:cNvSpPr txBox="1"/>
          <p:nvPr/>
        </p:nvSpPr>
        <p:spPr>
          <a:xfrm>
            <a:off x="6515606" y="1485394"/>
            <a:ext cx="1028968" cy="369332"/>
          </a:xfrm>
          <a:prstGeom prst="rect">
            <a:avLst/>
          </a:prstGeom>
          <a:solidFill>
            <a:schemeClr val="bg1"/>
          </a:solidFill>
        </p:spPr>
        <p:txBody>
          <a:bodyPr wrap="square" rtlCol="0">
            <a:spAutoFit/>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0" y="304800"/>
            <a:ext cx="5659324" cy="369332"/>
          </a:xfrm>
          <a:prstGeom prst="rect">
            <a:avLst/>
          </a:prstGeom>
          <a:solidFill>
            <a:schemeClr val="bg1"/>
          </a:solidFill>
        </p:spPr>
        <p:txBody>
          <a:bodyPr wrap="square" rtlCol="0">
            <a:spAutoFit/>
          </a:bodyPr>
          <a:lstStyle/>
          <a:p>
            <a:endParaRPr lang="en-US" dirty="0"/>
          </a:p>
        </p:txBody>
      </p:sp>
      <p:sp>
        <p:nvSpPr>
          <p:cNvPr id="4" name="TextBox 3"/>
          <p:cNvSpPr txBox="1"/>
          <p:nvPr/>
        </p:nvSpPr>
        <p:spPr>
          <a:xfrm>
            <a:off x="2873804" y="1066800"/>
            <a:ext cx="2801079" cy="461793"/>
          </a:xfrm>
          <a:prstGeom prst="rect">
            <a:avLst/>
          </a:prstGeom>
          <a:noFill/>
        </p:spPr>
        <p:txBody>
          <a:bodyPr wrap="square" rtlCol="0">
            <a:spAutoFit/>
          </a:bodyPr>
          <a:lstStyle/>
          <a:p>
            <a:pPr algn="ctr"/>
            <a:r>
              <a:rPr lang="en-US" sz="2401" dirty="0">
                <a:latin typeface="Arial Rounded MT Bold" panose="020F0704030504030204" pitchFamily="34" charset="0"/>
              </a:rPr>
              <a:t>Monthly</a:t>
            </a:r>
          </a:p>
        </p:txBody>
      </p:sp>
      <p:pic>
        <p:nvPicPr>
          <p:cNvPr id="407554" name="Picture 2" descr="Image result for graphic for monthly calendar 2018">
            <a:extLst>
              <a:ext uri="{FF2B5EF4-FFF2-40B4-BE49-F238E27FC236}">
                <a16:creationId xmlns:a16="http://schemas.microsoft.com/office/drawing/2014/main" id="{D731B91D-D065-4BAC-9EF4-8EBBCA188C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76400"/>
            <a:ext cx="6110288" cy="5032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9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92194" y="1085240"/>
            <a:ext cx="3822440" cy="2958283"/>
          </a:xfrm>
          <a:prstGeom prst="rect">
            <a:avLst/>
          </a:prstGeom>
        </p:spPr>
      </p:pic>
      <p:pic>
        <p:nvPicPr>
          <p:cNvPr id="3" name="Picture 2"/>
          <p:cNvPicPr>
            <a:picLocks noChangeAspect="1"/>
          </p:cNvPicPr>
          <p:nvPr/>
        </p:nvPicPr>
        <p:blipFill>
          <a:blip r:embed="rId2"/>
          <a:stretch>
            <a:fillRect/>
          </a:stretch>
        </p:blipFill>
        <p:spPr>
          <a:xfrm>
            <a:off x="4814635" y="2203528"/>
            <a:ext cx="3831673" cy="2965428"/>
          </a:xfrm>
          <a:prstGeom prst="rect">
            <a:avLst/>
          </a:prstGeom>
        </p:spPr>
      </p:pic>
      <p:sp>
        <p:nvSpPr>
          <p:cNvPr id="4" name="TextBox 3"/>
          <p:cNvSpPr txBox="1"/>
          <p:nvPr/>
        </p:nvSpPr>
        <p:spPr>
          <a:xfrm>
            <a:off x="4914989" y="2530440"/>
            <a:ext cx="2972574" cy="369332"/>
          </a:xfrm>
          <a:prstGeom prst="rect">
            <a:avLst/>
          </a:prstGeom>
          <a:solidFill>
            <a:schemeClr val="bg1"/>
          </a:solidFill>
        </p:spPr>
        <p:txBody>
          <a:bodyPr wrap="square" rtlCol="0">
            <a:spAutoFit/>
          </a:bodyPr>
          <a:lstStyle/>
          <a:p>
            <a:endParaRPr lang="en-US" dirty="0"/>
          </a:p>
        </p:txBody>
      </p:sp>
      <p:sp>
        <p:nvSpPr>
          <p:cNvPr id="6" name="TextBox 5"/>
          <p:cNvSpPr txBox="1"/>
          <p:nvPr/>
        </p:nvSpPr>
        <p:spPr>
          <a:xfrm>
            <a:off x="6567589" y="2628692"/>
            <a:ext cx="1891624" cy="369332"/>
          </a:xfrm>
          <a:prstGeom prst="rect">
            <a:avLst/>
          </a:prstGeom>
          <a:solidFill>
            <a:schemeClr val="bg1"/>
          </a:solidFill>
        </p:spPr>
        <p:txBody>
          <a:bodyPr wrap="square" rtlCol="0">
            <a:spAutoFit/>
          </a:bodyPr>
          <a:lstStyle/>
          <a:p>
            <a:endParaRPr lang="en-US" dirty="0"/>
          </a:p>
        </p:txBody>
      </p:sp>
      <p:sp>
        <p:nvSpPr>
          <p:cNvPr id="7" name="TextBox 6"/>
          <p:cNvSpPr txBox="1"/>
          <p:nvPr/>
        </p:nvSpPr>
        <p:spPr>
          <a:xfrm>
            <a:off x="5072688" y="3886319"/>
            <a:ext cx="1657782" cy="369332"/>
          </a:xfrm>
          <a:prstGeom prst="rect">
            <a:avLst/>
          </a:prstGeom>
          <a:solidFill>
            <a:schemeClr val="bg1"/>
          </a:solidFill>
        </p:spPr>
        <p:txBody>
          <a:bodyPr wrap="square" rtlCol="0">
            <a:spAutoFit/>
          </a:bodyPr>
          <a:lstStyle/>
          <a:p>
            <a:endParaRPr lang="en-US" dirty="0"/>
          </a:p>
        </p:txBody>
      </p:sp>
      <p:sp>
        <p:nvSpPr>
          <p:cNvPr id="8" name="TextBox 7"/>
          <p:cNvSpPr txBox="1"/>
          <p:nvPr/>
        </p:nvSpPr>
        <p:spPr>
          <a:xfrm>
            <a:off x="4171846" y="1714053"/>
            <a:ext cx="400154"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7638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13679" y="1401489"/>
            <a:ext cx="5544993" cy="3964915"/>
          </a:xfrm>
          <a:prstGeom prst="rect">
            <a:avLst/>
          </a:prstGeom>
        </p:spPr>
      </p:pic>
      <p:sp>
        <p:nvSpPr>
          <p:cNvPr id="4" name="TextBox 3"/>
          <p:cNvSpPr txBox="1"/>
          <p:nvPr/>
        </p:nvSpPr>
        <p:spPr>
          <a:xfrm>
            <a:off x="3571615" y="1295400"/>
            <a:ext cx="1429122" cy="369332"/>
          </a:xfrm>
          <a:prstGeom prst="rect">
            <a:avLst/>
          </a:prstGeom>
          <a:solidFill>
            <a:schemeClr val="bg1"/>
          </a:solidFill>
        </p:spPr>
        <p:txBody>
          <a:bodyPr wrap="square" rtlCol="0">
            <a:spAutoFit/>
          </a:bodyPr>
          <a:lstStyle/>
          <a:p>
            <a:endParaRPr lang="en-US" dirty="0"/>
          </a:p>
        </p:txBody>
      </p:sp>
      <p:sp>
        <p:nvSpPr>
          <p:cNvPr id="5" name="TextBox 4"/>
          <p:cNvSpPr txBox="1"/>
          <p:nvPr/>
        </p:nvSpPr>
        <p:spPr>
          <a:xfrm>
            <a:off x="3571615" y="5228558"/>
            <a:ext cx="1429122" cy="369332"/>
          </a:xfrm>
          <a:prstGeom prst="rect">
            <a:avLst/>
          </a:prstGeom>
          <a:solidFill>
            <a:schemeClr val="bg1"/>
          </a:solidFill>
        </p:spPr>
        <p:txBody>
          <a:bodyPr wrap="square" rtlCol="0">
            <a:spAutoFit/>
          </a:bodyPr>
          <a:lstStyle/>
          <a:p>
            <a:endParaRPr lang="en-US" dirty="0"/>
          </a:p>
        </p:txBody>
      </p:sp>
      <p:sp>
        <p:nvSpPr>
          <p:cNvPr id="6" name="TextBox 5"/>
          <p:cNvSpPr txBox="1"/>
          <p:nvPr/>
        </p:nvSpPr>
        <p:spPr>
          <a:xfrm>
            <a:off x="2742724" y="762000"/>
            <a:ext cx="3086904" cy="461793"/>
          </a:xfrm>
          <a:prstGeom prst="rect">
            <a:avLst/>
          </a:prstGeom>
          <a:noFill/>
        </p:spPr>
        <p:txBody>
          <a:bodyPr wrap="square" rtlCol="0">
            <a:spAutoFit/>
          </a:bodyPr>
          <a:lstStyle/>
          <a:p>
            <a:r>
              <a:rPr lang="en-US" sz="2401" dirty="0">
                <a:latin typeface="Arial Rounded MT Bold" panose="020F0704030504030204" pitchFamily="34" charset="0"/>
              </a:rPr>
              <a:t>Yearly schedule</a:t>
            </a:r>
          </a:p>
        </p:txBody>
      </p:sp>
    </p:spTree>
    <p:extLst>
      <p:ext uri="{BB962C8B-B14F-4D97-AF65-F5344CB8AC3E}">
        <p14:creationId xmlns:p14="http://schemas.microsoft.com/office/powerpoint/2010/main" val="3454160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defRPr/>
            </a:pPr>
            <a:r>
              <a:rPr lang="en-US"/>
              <a:t>Dislike schedules?</a:t>
            </a:r>
          </a:p>
        </p:txBody>
      </p:sp>
      <p:sp>
        <p:nvSpPr>
          <p:cNvPr id="33795" name="Rectangle 3"/>
          <p:cNvSpPr>
            <a:spLocks noGrp="1" noChangeArrowheads="1"/>
          </p:cNvSpPr>
          <p:nvPr>
            <p:ph type="body" idx="1"/>
          </p:nvPr>
        </p:nvSpPr>
        <p:spPr/>
        <p:txBody>
          <a:bodyPr/>
          <a:lstStyle/>
          <a:p>
            <a:pPr>
              <a:defRPr/>
            </a:pPr>
            <a:r>
              <a:rPr lang="en-US" dirty="0">
                <a:solidFill>
                  <a:schemeClr val="tx2"/>
                </a:solidFill>
              </a:rPr>
              <a:t>Use a “To Do List” with priorities</a:t>
            </a:r>
          </a:p>
          <a:p>
            <a:pPr>
              <a:defRPr/>
            </a:pPr>
            <a:r>
              <a:rPr lang="en-US" dirty="0">
                <a:solidFill>
                  <a:schemeClr val="tx2"/>
                </a:solidFill>
              </a:rPr>
              <a:t>Use a calendar to write important due dates</a:t>
            </a:r>
          </a:p>
          <a:p>
            <a:pPr>
              <a:defRPr/>
            </a:pPr>
            <a:r>
              <a:rPr lang="en-US" dirty="0" err="1">
                <a:solidFill>
                  <a:schemeClr val="tx2"/>
                </a:solidFill>
              </a:rPr>
              <a:t>Lakein’s</a:t>
            </a:r>
            <a:r>
              <a:rPr lang="en-US" dirty="0">
                <a:solidFill>
                  <a:schemeClr val="tx2"/>
                </a:solidFill>
              </a:rPr>
              <a:t> Question: What is the best use of my time right now?</a:t>
            </a:r>
          </a:p>
          <a:p>
            <a:pPr>
              <a:defRPr/>
            </a:pPr>
            <a:r>
              <a:rPr lang="en-US" dirty="0">
                <a:solidFill>
                  <a:schemeClr val="tx2"/>
                </a:solidFill>
              </a:rPr>
              <a:t>Reminders and sticky notes</a:t>
            </a:r>
          </a:p>
          <a:p>
            <a:pPr>
              <a:defRPr/>
            </a:pPr>
            <a:r>
              <a:rPr lang="en-US" dirty="0">
                <a:solidFill>
                  <a:schemeClr val="tx2"/>
                </a:solidFill>
              </a:rPr>
              <a:t>Other ideas?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3788978"/>
            <a:ext cx="3429000" cy="3069022"/>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1026"/>
          <p:cNvSpPr>
            <a:spLocks noGrp="1" noChangeArrowheads="1"/>
          </p:cNvSpPr>
          <p:nvPr>
            <p:ph type="title"/>
          </p:nvPr>
        </p:nvSpPr>
        <p:spPr>
          <a:xfrm>
            <a:off x="228600" y="76200"/>
            <a:ext cx="7772400" cy="1162050"/>
          </a:xfrm>
        </p:spPr>
        <p:txBody>
          <a:bodyPr/>
          <a:lstStyle/>
          <a:p>
            <a:pPr>
              <a:defRPr/>
            </a:pPr>
            <a:r>
              <a:rPr lang="en-US" dirty="0"/>
              <a:t>TO DO List</a:t>
            </a:r>
          </a:p>
        </p:txBody>
      </p:sp>
      <p:sp>
        <p:nvSpPr>
          <p:cNvPr id="37891" name="Text Box 1027"/>
          <p:cNvSpPr txBox="1">
            <a:spLocks noChangeArrowheads="1"/>
          </p:cNvSpPr>
          <p:nvPr/>
        </p:nvSpPr>
        <p:spPr bwMode="auto">
          <a:xfrm>
            <a:off x="2819400" y="533400"/>
            <a:ext cx="47625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200" b="0" dirty="0">
                <a:solidFill>
                  <a:schemeClr val="tx2"/>
                </a:solidFill>
                <a:latin typeface="Arial" charset="0"/>
              </a:rPr>
              <a:t>    1.  Batteries for watch</a:t>
            </a:r>
          </a:p>
          <a:p>
            <a:r>
              <a:rPr lang="en-US" altLang="en-US" sz="3200" b="0" dirty="0">
                <a:solidFill>
                  <a:schemeClr val="tx2"/>
                </a:solidFill>
                <a:latin typeface="Arial" charset="0"/>
              </a:rPr>
              <a:t>B  2.  Grocery store</a:t>
            </a:r>
          </a:p>
          <a:p>
            <a:r>
              <a:rPr lang="en-US" altLang="en-US" sz="3200" b="0" dirty="0">
                <a:solidFill>
                  <a:schemeClr val="tx2"/>
                </a:solidFill>
                <a:latin typeface="Arial" charset="0"/>
              </a:rPr>
              <a:t>A  3.  Dr. appointment </a:t>
            </a:r>
          </a:p>
          <a:p>
            <a:r>
              <a:rPr lang="en-US" altLang="en-US" sz="3200" b="0" dirty="0">
                <a:solidFill>
                  <a:schemeClr val="tx2"/>
                </a:solidFill>
                <a:latin typeface="Arial" charset="0"/>
              </a:rPr>
              <a:t>    4.  Clean house</a:t>
            </a:r>
          </a:p>
          <a:p>
            <a:r>
              <a:rPr lang="en-US" altLang="en-US" sz="3200" b="0" dirty="0">
                <a:solidFill>
                  <a:schemeClr val="tx2"/>
                </a:solidFill>
                <a:latin typeface="Arial" charset="0"/>
              </a:rPr>
              <a:t>A  5.  Dinner with family</a:t>
            </a:r>
          </a:p>
          <a:p>
            <a:r>
              <a:rPr lang="en-US" altLang="en-US" sz="3200" b="0" dirty="0">
                <a:solidFill>
                  <a:schemeClr val="tx2"/>
                </a:solidFill>
                <a:latin typeface="Arial" charset="0"/>
              </a:rPr>
              <a:t>B  6.  Gas in car</a:t>
            </a:r>
          </a:p>
          <a:p>
            <a:r>
              <a:rPr lang="en-US" altLang="en-US" sz="3200" b="0" dirty="0">
                <a:solidFill>
                  <a:schemeClr val="tx2"/>
                </a:solidFill>
                <a:latin typeface="Arial" charset="0"/>
              </a:rPr>
              <a:t>A  7.  Prepare for class</a:t>
            </a:r>
          </a:p>
          <a:p>
            <a:r>
              <a:rPr lang="en-US" altLang="en-US" sz="3200" b="0" dirty="0">
                <a:solidFill>
                  <a:schemeClr val="tx2"/>
                </a:solidFill>
                <a:latin typeface="Arial" charset="0"/>
              </a:rPr>
              <a:t>    8.  Balance checkbook</a:t>
            </a:r>
          </a:p>
          <a:p>
            <a:r>
              <a:rPr lang="en-US" altLang="en-US" sz="3200" b="0" dirty="0">
                <a:solidFill>
                  <a:schemeClr val="tx2"/>
                </a:solidFill>
                <a:latin typeface="Arial" charset="0"/>
              </a:rPr>
              <a:t>    9.  Watch TV</a:t>
            </a:r>
          </a:p>
          <a:p>
            <a:r>
              <a:rPr lang="en-US" altLang="en-US" sz="3200" b="0" dirty="0">
                <a:solidFill>
                  <a:schemeClr val="tx2"/>
                </a:solidFill>
                <a:latin typeface="Arial" charset="0"/>
              </a:rPr>
              <a:t>   10. Wash car</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762000" y="2057400"/>
            <a:ext cx="7772400" cy="1143000"/>
          </a:xfrm>
        </p:spPr>
        <p:txBody>
          <a:bodyPr/>
          <a:lstStyle/>
          <a:p>
            <a:pPr>
              <a:defRPr/>
            </a:pPr>
            <a:r>
              <a:rPr lang="en-US" dirty="0"/>
              <a:t>Assignment:</a:t>
            </a:r>
            <a:br>
              <a:rPr lang="en-US" dirty="0"/>
            </a:br>
            <a:br>
              <a:rPr lang="en-US" dirty="0"/>
            </a:br>
            <a:r>
              <a:rPr lang="en-US" dirty="0">
                <a:solidFill>
                  <a:schemeClr val="tx2"/>
                </a:solidFill>
              </a:rPr>
              <a:t>Monitor your time for a week.  Turn it in next Tuesday along with analysis sheet.  </a:t>
            </a:r>
          </a:p>
        </p:txBody>
      </p:sp>
      <p:graphicFrame>
        <p:nvGraphicFramePr>
          <p:cNvPr id="38915" name="Object 1024"/>
          <p:cNvGraphicFramePr>
            <a:graphicFrameLocks noChangeAspect="1"/>
          </p:cNvGraphicFramePr>
          <p:nvPr/>
        </p:nvGraphicFramePr>
        <p:xfrm>
          <a:off x="6019800" y="4114800"/>
          <a:ext cx="2570163" cy="1992313"/>
        </p:xfrm>
        <a:graphic>
          <a:graphicData uri="http://schemas.openxmlformats.org/presentationml/2006/ole">
            <mc:AlternateContent xmlns:mc="http://schemas.openxmlformats.org/markup-compatibility/2006">
              <mc:Choice xmlns:v="urn:schemas-microsoft-com:vml" Requires="v">
                <p:oleObj spid="_x0000_s10242" name="Clip" r:id="rId3" imgW="4475430" imgH="3468986" progId="MS_ClipArt_Gallery.2">
                  <p:embed/>
                </p:oleObj>
              </mc:Choice>
              <mc:Fallback>
                <p:oleObj name="Clip" r:id="rId3" imgW="4475430" imgH="3468986" progId="MS_ClipArt_Gallery.2">
                  <p:embed/>
                  <p:pic>
                    <p:nvPicPr>
                      <p:cNvPr id="38915"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4114800"/>
                        <a:ext cx="2570163" cy="1992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1026"/>
          <p:cNvSpPr>
            <a:spLocks noGrp="1" noChangeArrowheads="1"/>
          </p:cNvSpPr>
          <p:nvPr>
            <p:ph type="title"/>
          </p:nvPr>
        </p:nvSpPr>
        <p:spPr/>
        <p:txBody>
          <a:bodyPr/>
          <a:lstStyle/>
          <a:p>
            <a:pPr>
              <a:defRPr/>
            </a:pPr>
            <a:r>
              <a:rPr lang="en-US"/>
              <a:t>Time Management Is:</a:t>
            </a:r>
          </a:p>
        </p:txBody>
      </p:sp>
      <p:sp>
        <p:nvSpPr>
          <p:cNvPr id="114691" name="Rectangle 1027"/>
          <p:cNvSpPr>
            <a:spLocks noGrp="1" noChangeArrowheads="1"/>
          </p:cNvSpPr>
          <p:nvPr>
            <p:ph type="body" idx="1"/>
          </p:nvPr>
        </p:nvSpPr>
        <p:spPr>
          <a:xfrm>
            <a:off x="533400" y="1447800"/>
            <a:ext cx="6551612" cy="4038600"/>
          </a:xfrm>
        </p:spPr>
        <p:txBody>
          <a:bodyPr/>
          <a:lstStyle/>
          <a:p>
            <a:pPr>
              <a:defRPr/>
            </a:pPr>
            <a:r>
              <a:rPr lang="en-US" sz="3600" dirty="0">
                <a:solidFill>
                  <a:schemeClr val="tx2"/>
                </a:solidFill>
              </a:rPr>
              <a:t>Accomplishing your personal goals</a:t>
            </a:r>
          </a:p>
          <a:p>
            <a:pPr>
              <a:defRPr/>
            </a:pPr>
            <a:r>
              <a:rPr lang="en-US" sz="3600" dirty="0">
                <a:solidFill>
                  <a:schemeClr val="tx2"/>
                </a:solidFill>
              </a:rPr>
              <a:t>Having fun with your life</a:t>
            </a:r>
          </a:p>
          <a:p>
            <a:pPr>
              <a:defRPr/>
            </a:pPr>
            <a:r>
              <a:rPr lang="en-US" sz="3600" dirty="0">
                <a:solidFill>
                  <a:schemeClr val="tx2"/>
                </a:solidFill>
              </a:rPr>
              <a:t>Friends and family</a:t>
            </a:r>
          </a:p>
          <a:p>
            <a:pPr>
              <a:defRPr/>
            </a:pPr>
            <a:r>
              <a:rPr lang="en-US" sz="3600" dirty="0">
                <a:solidFill>
                  <a:schemeClr val="tx2"/>
                </a:solidFill>
              </a:rPr>
              <a:t>A successful career</a:t>
            </a:r>
            <a:endParaRPr lang="en-US" dirty="0">
              <a:solidFill>
                <a:schemeClr val="tx2"/>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defRPr/>
            </a:pPr>
            <a:r>
              <a:rPr lang="en-US"/>
              <a:t>Time Management Tricks</a:t>
            </a:r>
          </a:p>
        </p:txBody>
      </p:sp>
      <p:graphicFrame>
        <p:nvGraphicFramePr>
          <p:cNvPr id="41987" name="Object 3"/>
          <p:cNvGraphicFramePr>
            <a:graphicFrameLocks noChangeAspect="1"/>
          </p:cNvGraphicFramePr>
          <p:nvPr>
            <p:extLst>
              <p:ext uri="{D42A27DB-BD31-4B8C-83A1-F6EECF244321}">
                <p14:modId xmlns:p14="http://schemas.microsoft.com/office/powerpoint/2010/main" val="2737806464"/>
              </p:ext>
            </p:extLst>
          </p:nvPr>
        </p:nvGraphicFramePr>
        <p:xfrm>
          <a:off x="2286000" y="1143000"/>
          <a:ext cx="3797300" cy="4343400"/>
        </p:xfrm>
        <a:graphic>
          <a:graphicData uri="http://schemas.openxmlformats.org/presentationml/2006/ole">
            <mc:AlternateContent xmlns:mc="http://schemas.openxmlformats.org/markup-compatibility/2006">
              <mc:Choice xmlns:v="urn:schemas-microsoft-com:vml" Requires="v">
                <p:oleObj spid="_x0000_s11266" name="Clip" r:id="rId3" imgW="2984626" imgH="3413156" progId="MS_ClipArt_Gallery.2">
                  <p:embed/>
                </p:oleObj>
              </mc:Choice>
              <mc:Fallback>
                <p:oleObj name="Clip" r:id="rId3" imgW="2984626" imgH="3413156" progId="MS_ClipArt_Gallery.2">
                  <p:embed/>
                  <p:pic>
                    <p:nvPicPr>
                      <p:cNvPr id="4198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143000"/>
                        <a:ext cx="3797300" cy="434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defRPr/>
            </a:pPr>
            <a:r>
              <a:rPr lang="en-US"/>
              <a:t>Divide and Conquer</a:t>
            </a:r>
          </a:p>
        </p:txBody>
      </p:sp>
      <p:graphicFrame>
        <p:nvGraphicFramePr>
          <p:cNvPr id="43011" name="Object 3"/>
          <p:cNvGraphicFramePr>
            <a:graphicFrameLocks noChangeAspect="1"/>
          </p:cNvGraphicFramePr>
          <p:nvPr>
            <p:extLst>
              <p:ext uri="{D42A27DB-BD31-4B8C-83A1-F6EECF244321}">
                <p14:modId xmlns:p14="http://schemas.microsoft.com/office/powerpoint/2010/main" val="4250736677"/>
              </p:ext>
            </p:extLst>
          </p:nvPr>
        </p:nvGraphicFramePr>
        <p:xfrm>
          <a:off x="2514600" y="1219200"/>
          <a:ext cx="3402013" cy="4114800"/>
        </p:xfrm>
        <a:graphic>
          <a:graphicData uri="http://schemas.openxmlformats.org/presentationml/2006/ole">
            <mc:AlternateContent xmlns:mc="http://schemas.openxmlformats.org/markup-compatibility/2006">
              <mc:Choice xmlns:v="urn:schemas-microsoft-com:vml" Requires="v">
                <p:oleObj spid="_x0000_s12290" name="Clip" r:id="rId3" imgW="1674891" imgH="2026467" progId="MS_ClipArt_Gallery.2">
                  <p:embed/>
                </p:oleObj>
              </mc:Choice>
              <mc:Fallback>
                <p:oleObj name="Clip" r:id="rId3" imgW="1674891" imgH="2026467" progId="MS_ClipArt_Gallery.2">
                  <p:embed/>
                  <p:pic>
                    <p:nvPicPr>
                      <p:cNvPr id="4301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219200"/>
                        <a:ext cx="3402013"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defRPr/>
            </a:pPr>
            <a:r>
              <a:rPr lang="en-US"/>
              <a:t>Do the First Small Step</a:t>
            </a:r>
          </a:p>
        </p:txBody>
      </p:sp>
      <p:graphicFrame>
        <p:nvGraphicFramePr>
          <p:cNvPr id="44035" name="Object 3"/>
          <p:cNvGraphicFramePr>
            <a:graphicFrameLocks noChangeAspect="1"/>
          </p:cNvGraphicFramePr>
          <p:nvPr/>
        </p:nvGraphicFramePr>
        <p:xfrm>
          <a:off x="2819400" y="1676400"/>
          <a:ext cx="3044825" cy="4648200"/>
        </p:xfrm>
        <a:graphic>
          <a:graphicData uri="http://schemas.openxmlformats.org/presentationml/2006/ole">
            <mc:AlternateContent xmlns:mc="http://schemas.openxmlformats.org/markup-compatibility/2006">
              <mc:Choice xmlns:v="urn:schemas-microsoft-com:vml" Requires="v">
                <p:oleObj spid="_x0000_s13314" name="Clip" r:id="rId3" imgW="1190549" imgH="1815084" progId="MS_ClipArt_Gallery.2">
                  <p:embed/>
                </p:oleObj>
              </mc:Choice>
              <mc:Fallback>
                <p:oleObj name="Clip" r:id="rId3" imgW="1190549" imgH="1815084" progId="MS_ClipArt_Gallery.2">
                  <p:embed/>
                  <p:pic>
                    <p:nvPicPr>
                      <p:cNvPr id="4403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676400"/>
                        <a:ext cx="3044825" cy="464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defRPr/>
            </a:pPr>
            <a:r>
              <a:rPr lang="en-US"/>
              <a:t>80/20 Rule</a:t>
            </a:r>
          </a:p>
        </p:txBody>
      </p:sp>
      <p:sp>
        <p:nvSpPr>
          <p:cNvPr id="38915" name="Rectangle 3"/>
          <p:cNvSpPr>
            <a:spLocks noGrp="1" noChangeArrowheads="1"/>
          </p:cNvSpPr>
          <p:nvPr>
            <p:ph type="body" idx="1"/>
          </p:nvPr>
        </p:nvSpPr>
        <p:spPr/>
        <p:txBody>
          <a:bodyPr/>
          <a:lstStyle/>
          <a:p>
            <a:pPr marL="0" indent="0">
              <a:buNone/>
              <a:defRPr/>
            </a:pPr>
            <a:r>
              <a:rPr lang="en-US" sz="3200" dirty="0">
                <a:solidFill>
                  <a:schemeClr val="tx2"/>
                </a:solidFill>
              </a:rPr>
              <a:t>80% of the value comes from 20% of the items on a list.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defRPr/>
            </a:pPr>
            <a:r>
              <a:rPr lang="en-US"/>
              <a:t>80/20 Examples</a:t>
            </a:r>
          </a:p>
        </p:txBody>
      </p:sp>
      <p:sp>
        <p:nvSpPr>
          <p:cNvPr id="39939" name="Rectangle 3"/>
          <p:cNvSpPr>
            <a:spLocks noGrp="1" noChangeArrowheads="1"/>
          </p:cNvSpPr>
          <p:nvPr>
            <p:ph type="body" idx="1"/>
          </p:nvPr>
        </p:nvSpPr>
        <p:spPr/>
        <p:txBody>
          <a:bodyPr/>
          <a:lstStyle/>
          <a:p>
            <a:pPr>
              <a:defRPr/>
            </a:pPr>
            <a:r>
              <a:rPr lang="en-US" dirty="0">
                <a:solidFill>
                  <a:schemeClr val="tx2"/>
                </a:solidFill>
              </a:rPr>
              <a:t>We only wear 20% of our clothes</a:t>
            </a:r>
          </a:p>
          <a:p>
            <a:pPr>
              <a:defRPr/>
            </a:pPr>
            <a:r>
              <a:rPr lang="en-US" dirty="0">
                <a:solidFill>
                  <a:schemeClr val="tx2"/>
                </a:solidFill>
              </a:rPr>
              <a:t>80% of file usage is in 20% of files</a:t>
            </a:r>
          </a:p>
          <a:p>
            <a:pPr>
              <a:defRPr/>
            </a:pPr>
            <a:r>
              <a:rPr lang="en-US" dirty="0">
                <a:solidFill>
                  <a:schemeClr val="tx2"/>
                </a:solidFill>
              </a:rPr>
              <a:t>80% of dinners repeat 20% of recipes</a:t>
            </a:r>
          </a:p>
          <a:p>
            <a:pPr>
              <a:defRPr/>
            </a:pPr>
            <a:r>
              <a:rPr lang="en-US" dirty="0">
                <a:solidFill>
                  <a:schemeClr val="tx2"/>
                </a:solidFill>
              </a:rPr>
              <a:t>80% of the dirt is on 20% of the floors</a:t>
            </a:r>
          </a:p>
          <a:p>
            <a:pPr>
              <a:defRPr/>
            </a:pPr>
            <a:r>
              <a:rPr lang="en-US" dirty="0">
                <a:solidFill>
                  <a:schemeClr val="tx2"/>
                </a:solidFill>
              </a:rPr>
              <a:t>Can you think of others?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81000" y="685800"/>
            <a:ext cx="6048375" cy="508000"/>
          </a:xfrm>
        </p:spPr>
        <p:txBody>
          <a:bodyPr/>
          <a:lstStyle/>
          <a:p>
            <a:pPr>
              <a:defRPr/>
            </a:pPr>
            <a:r>
              <a:rPr lang="en-US" dirty="0"/>
              <a:t>Aim for Excellence,</a:t>
            </a:r>
            <a:br>
              <a:rPr lang="en-US" dirty="0"/>
            </a:br>
            <a:r>
              <a:rPr lang="en-US" dirty="0"/>
              <a:t>Not Perfection</a:t>
            </a:r>
          </a:p>
        </p:txBody>
      </p:sp>
      <p:sp>
        <p:nvSpPr>
          <p:cNvPr id="40963" name="Rectangle 3"/>
          <p:cNvSpPr>
            <a:spLocks noGrp="1" noChangeArrowheads="1"/>
          </p:cNvSpPr>
          <p:nvPr>
            <p:ph type="body" idx="1"/>
          </p:nvPr>
        </p:nvSpPr>
        <p:spPr>
          <a:xfrm>
            <a:off x="304800" y="1828800"/>
            <a:ext cx="6551612" cy="4114800"/>
          </a:xfrm>
        </p:spPr>
        <p:txBody>
          <a:bodyPr/>
          <a:lstStyle/>
          <a:p>
            <a:pPr>
              <a:defRPr/>
            </a:pPr>
            <a:r>
              <a:rPr lang="en-US" dirty="0">
                <a:solidFill>
                  <a:schemeClr val="tx2"/>
                </a:solidFill>
              </a:rPr>
              <a:t>Is perfection necessary?</a:t>
            </a:r>
          </a:p>
          <a:p>
            <a:pPr>
              <a:defRPr/>
            </a:pPr>
            <a:r>
              <a:rPr lang="en-US" dirty="0">
                <a:solidFill>
                  <a:schemeClr val="tx2"/>
                </a:solidFill>
              </a:rPr>
              <a:t>Maybe “it </a:t>
            </a:r>
            <a:r>
              <a:rPr lang="en-US" dirty="0" err="1">
                <a:solidFill>
                  <a:schemeClr val="tx2"/>
                </a:solidFill>
              </a:rPr>
              <a:t>ain’t</a:t>
            </a:r>
            <a:r>
              <a:rPr lang="en-US" dirty="0">
                <a:solidFill>
                  <a:schemeClr val="tx2"/>
                </a:solidFill>
              </a:rPr>
              <a:t> no piano”</a:t>
            </a:r>
          </a:p>
        </p:txBody>
      </p:sp>
      <p:pic>
        <p:nvPicPr>
          <p:cNvPr id="47108" name="Picture 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88710" y="2819400"/>
            <a:ext cx="3421889"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685800"/>
            <a:ext cx="6048375" cy="508000"/>
          </a:xfrm>
        </p:spPr>
        <p:txBody>
          <a:bodyPr/>
          <a:lstStyle/>
          <a:p>
            <a:pPr>
              <a:defRPr/>
            </a:pPr>
            <a:r>
              <a:rPr lang="en-US" dirty="0"/>
              <a:t>Make Learning Fun</a:t>
            </a:r>
            <a:br>
              <a:rPr lang="en-US" dirty="0"/>
            </a:br>
            <a:r>
              <a:rPr lang="en-US" dirty="0"/>
              <a:t>By Finding a Reward</a:t>
            </a:r>
          </a:p>
        </p:txBody>
      </p:sp>
      <p:graphicFrame>
        <p:nvGraphicFramePr>
          <p:cNvPr id="48131" name="Object 3"/>
          <p:cNvGraphicFramePr>
            <a:graphicFrameLocks noChangeAspect="1"/>
          </p:cNvGraphicFramePr>
          <p:nvPr>
            <p:extLst>
              <p:ext uri="{D42A27DB-BD31-4B8C-83A1-F6EECF244321}">
                <p14:modId xmlns:p14="http://schemas.microsoft.com/office/powerpoint/2010/main" val="3653737191"/>
              </p:ext>
            </p:extLst>
          </p:nvPr>
        </p:nvGraphicFramePr>
        <p:xfrm>
          <a:off x="2514600" y="1981200"/>
          <a:ext cx="3803420" cy="3240088"/>
        </p:xfrm>
        <a:graphic>
          <a:graphicData uri="http://schemas.openxmlformats.org/presentationml/2006/ole">
            <mc:AlternateContent xmlns:mc="http://schemas.openxmlformats.org/markup-compatibility/2006">
              <mc:Choice xmlns:v="urn:schemas-microsoft-com:vml" Requires="v">
                <p:oleObj spid="_x0000_s14338" name="Clip" r:id="rId3" imgW="1965046" imgH="1674266" progId="MS_ClipArt_Gallery.2">
                  <p:embed/>
                </p:oleObj>
              </mc:Choice>
              <mc:Fallback>
                <p:oleObj name="Clip" r:id="rId3" imgW="1965046" imgH="1674266" progId="MS_ClipArt_Gallery.2">
                  <p:embed/>
                  <p:pic>
                    <p:nvPicPr>
                      <p:cNvPr id="4813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981200"/>
                        <a:ext cx="3803420" cy="3240088"/>
                      </a:xfrm>
                      <a:prstGeom prst="rect">
                        <a:avLst/>
                      </a:prstGeom>
                      <a:noFill/>
                      <a:ln>
                        <a:noFill/>
                      </a:ln>
                      <a:effectLst/>
                    </p:spPr>
                  </p:pic>
                </p:oleObj>
              </mc:Fallback>
            </mc:AlternateContent>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defRPr/>
            </a:pPr>
            <a:r>
              <a:rPr lang="en-US"/>
              <a:t>Just Take a Break</a:t>
            </a:r>
          </a:p>
        </p:txBody>
      </p:sp>
      <p:pic>
        <p:nvPicPr>
          <p:cNvPr id="384025" name="Picture 25" descr="http://teamgantt.com/blog/wp-content/uploads/2014/01/shutterstock_1367432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24000"/>
            <a:ext cx="6861175" cy="37667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304800"/>
            <a:ext cx="7772400" cy="1143000"/>
          </a:xfrm>
        </p:spPr>
        <p:txBody>
          <a:bodyPr/>
          <a:lstStyle/>
          <a:p>
            <a:pPr>
              <a:defRPr/>
            </a:pPr>
            <a:r>
              <a:rPr lang="en-US"/>
              <a:t>Study in the Library</a:t>
            </a:r>
          </a:p>
        </p:txBody>
      </p:sp>
      <p:sp>
        <p:nvSpPr>
          <p:cNvPr id="44035" name="Rectangle 3"/>
          <p:cNvSpPr>
            <a:spLocks noGrp="1" noChangeArrowheads="1"/>
          </p:cNvSpPr>
          <p:nvPr>
            <p:ph type="body" idx="1"/>
          </p:nvPr>
        </p:nvSpPr>
        <p:spPr>
          <a:xfrm>
            <a:off x="685800" y="1295400"/>
            <a:ext cx="7772400" cy="4114800"/>
          </a:xfrm>
        </p:spPr>
        <p:txBody>
          <a:bodyPr/>
          <a:lstStyle/>
          <a:p>
            <a:pPr>
              <a:defRPr/>
            </a:pPr>
            <a:r>
              <a:rPr lang="en-US" dirty="0">
                <a:solidFill>
                  <a:schemeClr val="tx2"/>
                </a:solidFill>
              </a:rPr>
              <a:t>Everyone else is studying there</a:t>
            </a:r>
          </a:p>
          <a:p>
            <a:pPr>
              <a:defRPr/>
            </a:pPr>
            <a:r>
              <a:rPr lang="en-US" dirty="0">
                <a:solidFill>
                  <a:schemeClr val="tx2"/>
                </a:solidFill>
              </a:rPr>
              <a:t>It is difficult to do something else in the library</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9300" y="2514600"/>
            <a:ext cx="4457700" cy="2971800"/>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defRPr/>
            </a:pPr>
            <a:r>
              <a:rPr lang="en-US"/>
              <a:t>Learn to Just Say No </a:t>
            </a:r>
          </a:p>
        </p:txBody>
      </p:sp>
      <p:sp>
        <p:nvSpPr>
          <p:cNvPr id="51203" name="WordArt 3"/>
          <p:cNvSpPr>
            <a:spLocks noChangeArrowheads="1" noChangeShapeType="1" noTextEdit="1"/>
          </p:cNvSpPr>
          <p:nvPr/>
        </p:nvSpPr>
        <p:spPr bwMode="auto">
          <a:xfrm>
            <a:off x="2514600" y="1828800"/>
            <a:ext cx="3124200" cy="2743200"/>
          </a:xfrm>
          <a:prstGeom prst="rect">
            <a:avLst/>
          </a:prstGeom>
        </p:spPr>
        <p:txBody>
          <a:bodyPr wrap="none" fromWordArt="1">
            <a:prstTxWarp prst="textCascadeUp">
              <a:avLst>
                <a:gd name="adj" fmla="val 44444"/>
              </a:avLst>
            </a:prstTxWarp>
            <a:scene3d>
              <a:camera prst="legacyPerspectiveFront">
                <a:rot lat="20519989" lon="1080000" rev="0"/>
              </a:camera>
              <a:lightRig rig="legacyHarsh2" dir="b"/>
            </a:scene3d>
            <a:sp3d extrusionH="430200" prstMaterial="legacyMatte">
              <a:extrusionClr>
                <a:srgbClr val="FF6600"/>
              </a:extrusionClr>
            </a:sp3d>
          </a:bodyPr>
          <a:lstStyle/>
          <a:p>
            <a:pPr algn="ctr"/>
            <a:r>
              <a:rPr lang="en-US" sz="3600" kern="10" dirty="0">
                <a:ln w="9525">
                  <a:round/>
                  <a:headEnd/>
                  <a:tailEnd/>
                </a:ln>
                <a:gradFill rotWithShape="1">
                  <a:gsLst>
                    <a:gs pos="0">
                      <a:srgbClr val="FFE701"/>
                    </a:gs>
                    <a:gs pos="100000">
                      <a:srgbClr val="FE3E02"/>
                    </a:gs>
                  </a:gsLst>
                  <a:lin ang="5400000" scaled="1"/>
                </a:gradFill>
                <a:latin typeface="Impact"/>
              </a:rPr>
              <a:t>no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596312" cy="508000"/>
          </a:xfrm>
        </p:spPr>
        <p:txBody>
          <a:bodyPr/>
          <a:lstStyle/>
          <a:p>
            <a:r>
              <a:rPr lang="en-US" dirty="0"/>
              <a:t>Manage time and money to reach your goals.  </a:t>
            </a:r>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71600"/>
            <a:ext cx="5461000" cy="3563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94488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a:defRPr/>
            </a:pPr>
            <a:r>
              <a:rPr lang="en-US"/>
              <a:t>What are your time bandits?</a:t>
            </a:r>
            <a:br>
              <a:rPr lang="en-US"/>
            </a:br>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914400"/>
            <a:ext cx="2794375" cy="4191000"/>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defRPr/>
            </a:pPr>
            <a:r>
              <a:rPr lang="en-US"/>
              <a:t>Dealing with Time Bandits</a:t>
            </a:r>
          </a:p>
        </p:txBody>
      </p:sp>
      <p:sp>
        <p:nvSpPr>
          <p:cNvPr id="48131" name="Rectangle 3"/>
          <p:cNvSpPr>
            <a:spLocks noGrp="1" noChangeArrowheads="1"/>
          </p:cNvSpPr>
          <p:nvPr>
            <p:ph type="body" idx="1"/>
          </p:nvPr>
        </p:nvSpPr>
        <p:spPr>
          <a:xfrm>
            <a:off x="457200" y="1447800"/>
            <a:ext cx="6551612" cy="3886200"/>
          </a:xfrm>
        </p:spPr>
        <p:txBody>
          <a:bodyPr/>
          <a:lstStyle/>
          <a:p>
            <a:pPr>
              <a:defRPr/>
            </a:pPr>
            <a:r>
              <a:rPr lang="en-US" dirty="0">
                <a:solidFill>
                  <a:schemeClr val="tx2"/>
                </a:solidFill>
              </a:rPr>
              <a:t>Schedule time for other people</a:t>
            </a:r>
          </a:p>
          <a:p>
            <a:pPr>
              <a:defRPr/>
            </a:pPr>
            <a:r>
              <a:rPr lang="en-US" dirty="0">
                <a:solidFill>
                  <a:schemeClr val="tx2"/>
                </a:solidFill>
              </a:rPr>
              <a:t>Use some of them as rewards</a:t>
            </a:r>
          </a:p>
          <a:p>
            <a:pPr>
              <a:defRPr/>
            </a:pPr>
            <a:r>
              <a:rPr lang="en-US" dirty="0">
                <a:solidFill>
                  <a:schemeClr val="tx2"/>
                </a:solidFill>
              </a:rPr>
              <a:t>Use prime time wisely</a:t>
            </a:r>
          </a:p>
          <a:p>
            <a:pPr>
              <a:defRPr/>
            </a:pPr>
            <a:r>
              <a:rPr lang="en-US" dirty="0">
                <a:solidFill>
                  <a:schemeClr val="tx2"/>
                </a:solidFill>
              </a:rPr>
              <a:t>Remind yourself of your priorities</a:t>
            </a:r>
          </a:p>
          <a:p>
            <a:pPr>
              <a:defRPr/>
            </a:pPr>
            <a:r>
              <a:rPr lang="en-US" dirty="0">
                <a:solidFill>
                  <a:schemeClr val="tx2"/>
                </a:solidFill>
              </a:rPr>
              <a:t>Use a schedule</a:t>
            </a:r>
          </a:p>
          <a:p>
            <a:pPr>
              <a:defRPr/>
            </a:pPr>
            <a:r>
              <a:rPr lang="en-US" dirty="0">
                <a:solidFill>
                  <a:schemeClr val="tx2"/>
                </a:solidFill>
              </a:rPr>
              <a:t>What is the payoff?  </a:t>
            </a:r>
          </a:p>
        </p:txBody>
      </p:sp>
      <p:pic>
        <p:nvPicPr>
          <p:cNvPr id="4" name="Picture 2" descr="Image result for time bandi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4471261"/>
            <a:ext cx="2514600" cy="23867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a:defRPr/>
            </a:pPr>
            <a:r>
              <a:rPr lang="en-US"/>
              <a:t>How to Deal With People Who Are Time Bandits</a:t>
            </a:r>
          </a:p>
        </p:txBody>
      </p:sp>
      <p:sp>
        <p:nvSpPr>
          <p:cNvPr id="103427" name="Rectangle 3"/>
          <p:cNvSpPr>
            <a:spLocks noGrp="1" noChangeArrowheads="1"/>
          </p:cNvSpPr>
          <p:nvPr>
            <p:ph type="body" idx="1"/>
          </p:nvPr>
        </p:nvSpPr>
        <p:spPr>
          <a:xfrm>
            <a:off x="457200" y="1524000"/>
            <a:ext cx="7772400" cy="4095750"/>
          </a:xfrm>
        </p:spPr>
        <p:txBody>
          <a:bodyPr/>
          <a:lstStyle/>
          <a:p>
            <a:pPr>
              <a:defRPr/>
            </a:pPr>
            <a:r>
              <a:rPr lang="en-US" dirty="0">
                <a:solidFill>
                  <a:schemeClr val="tx2"/>
                </a:solidFill>
              </a:rPr>
              <a:t>Communicate your goals</a:t>
            </a:r>
          </a:p>
          <a:p>
            <a:pPr>
              <a:defRPr/>
            </a:pPr>
            <a:r>
              <a:rPr lang="en-US" dirty="0">
                <a:solidFill>
                  <a:schemeClr val="tx2"/>
                </a:solidFill>
              </a:rPr>
              <a:t>Spend quality time</a:t>
            </a:r>
          </a:p>
          <a:p>
            <a:pPr>
              <a:defRPr/>
            </a:pPr>
            <a:r>
              <a:rPr lang="en-US" dirty="0">
                <a:solidFill>
                  <a:schemeClr val="tx2"/>
                </a:solidFill>
              </a:rPr>
              <a:t>Schedule</a:t>
            </a:r>
          </a:p>
          <a:p>
            <a:pPr>
              <a:defRPr/>
            </a:pPr>
            <a:r>
              <a:rPr lang="en-US" dirty="0">
                <a:solidFill>
                  <a:schemeClr val="tx2"/>
                </a:solidFill>
              </a:rPr>
              <a:t>Keep your word</a:t>
            </a:r>
          </a:p>
          <a:p>
            <a:pPr>
              <a:defRPr/>
            </a:pPr>
            <a:r>
              <a:rPr lang="en-US" dirty="0">
                <a:solidFill>
                  <a:schemeClr val="tx2"/>
                </a:solidFill>
              </a:rPr>
              <a:t>Tell them they are important</a:t>
            </a:r>
          </a:p>
          <a:p>
            <a:pPr>
              <a:defRPr/>
            </a:pPr>
            <a:r>
              <a:rPr lang="en-US" dirty="0">
                <a:solidFill>
                  <a:schemeClr val="tx2"/>
                </a:solidFill>
              </a:rPr>
              <a:t>Be assertive if necessary</a:t>
            </a:r>
          </a:p>
        </p:txBody>
      </p:sp>
      <p:pic>
        <p:nvPicPr>
          <p:cNvPr id="542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600200"/>
            <a:ext cx="38100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609600" y="2286000"/>
            <a:ext cx="7772400" cy="1143000"/>
          </a:xfrm>
        </p:spPr>
        <p:txBody>
          <a:bodyPr/>
          <a:lstStyle/>
          <a:p>
            <a:pPr>
              <a:defRPr/>
            </a:pPr>
            <a:r>
              <a:rPr lang="en-US" dirty="0"/>
              <a:t>Think</a:t>
            </a:r>
            <a:br>
              <a:rPr lang="en-US" dirty="0"/>
            </a:br>
            <a:r>
              <a:rPr lang="en-US" dirty="0"/>
              <a:t>Pair</a:t>
            </a:r>
            <a:br>
              <a:rPr lang="en-US" dirty="0"/>
            </a:br>
            <a:r>
              <a:rPr lang="en-US" dirty="0"/>
              <a:t>Share</a:t>
            </a:r>
            <a:br>
              <a:rPr lang="en-US" sz="4000" dirty="0"/>
            </a:br>
            <a:r>
              <a:rPr lang="en-US" sz="3600" dirty="0">
                <a:solidFill>
                  <a:schemeClr val="tx2"/>
                </a:solidFill>
              </a:rPr>
              <a:t>How can you avoid procrastination?  For example, you have an assignment due and you are having a difficult time getting started.  How do you motivate yourself to get started?</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defRPr/>
            </a:pPr>
            <a:r>
              <a:rPr lang="en-US"/>
              <a:t>Dealing With Procrastination</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1219200"/>
            <a:ext cx="3121625" cy="4017396"/>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0412" y="457200"/>
            <a:ext cx="8153400" cy="1143000"/>
          </a:xfrm>
        </p:spPr>
        <p:txBody>
          <a:bodyPr/>
          <a:lstStyle/>
          <a:p>
            <a:pPr algn="ctr" eaLnBrk="1" hangingPunct="1"/>
            <a:r>
              <a:rPr lang="en-US" altLang="en-US" dirty="0">
                <a:solidFill>
                  <a:srgbClr val="000000"/>
                </a:solidFill>
                <a:latin typeface="Arial Rounded MT Bold" panose="020F0704030504030204" pitchFamily="34" charset="0"/>
              </a:rPr>
              <a:t>Why do we procrastinate?  </a:t>
            </a:r>
          </a:p>
        </p:txBody>
      </p:sp>
      <p:pic>
        <p:nvPicPr>
          <p:cNvPr id="410626" name="Picture 2" descr="http://www.dumblittleman.com/wp-content/uploads/2011/08/take_a_brea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6312" y="1723479"/>
            <a:ext cx="5455088" cy="36206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dirty="0"/>
              <a:t>Reasons for Procrastination</a:t>
            </a:r>
            <a:endParaRPr lang="en-US" altLang="en-US" b="1" dirty="0">
              <a:solidFill>
                <a:schemeClr val="tx1"/>
              </a:solidFill>
            </a:endParaRPr>
          </a:p>
        </p:txBody>
      </p:sp>
      <p:sp>
        <p:nvSpPr>
          <p:cNvPr id="277507" name="Rectangle 3"/>
          <p:cNvSpPr>
            <a:spLocks noGrp="1" noChangeArrowheads="1"/>
          </p:cNvSpPr>
          <p:nvPr>
            <p:ph type="body" idx="1"/>
          </p:nvPr>
        </p:nvSpPr>
        <p:spPr>
          <a:xfrm>
            <a:off x="1908175" y="909638"/>
            <a:ext cx="7056438" cy="5832475"/>
          </a:xfrm>
        </p:spPr>
        <p:txBody>
          <a:bodyPr/>
          <a:lstStyle/>
          <a:p>
            <a:pPr>
              <a:defRPr/>
            </a:pPr>
            <a:r>
              <a:rPr lang="en-US" dirty="0">
                <a:solidFill>
                  <a:schemeClr val="tx2"/>
                </a:solidFill>
              </a:rPr>
              <a:t>Fear of failure</a:t>
            </a:r>
          </a:p>
          <a:p>
            <a:pPr>
              <a:defRPr/>
            </a:pPr>
            <a:r>
              <a:rPr lang="en-US" dirty="0">
                <a:solidFill>
                  <a:schemeClr val="tx2"/>
                </a:solidFill>
              </a:rPr>
              <a:t>Fear of success</a:t>
            </a:r>
          </a:p>
          <a:p>
            <a:pPr>
              <a:defRPr/>
            </a:pPr>
            <a:r>
              <a:rPr lang="en-US" dirty="0">
                <a:solidFill>
                  <a:schemeClr val="tx2"/>
                </a:solidFill>
              </a:rPr>
              <a:t>Perfectionism</a:t>
            </a:r>
          </a:p>
          <a:p>
            <a:pPr>
              <a:defRPr/>
            </a:pPr>
            <a:r>
              <a:rPr lang="en-US" dirty="0">
                <a:solidFill>
                  <a:schemeClr val="tx2"/>
                </a:solidFill>
              </a:rPr>
              <a:t>Need for excitement</a:t>
            </a:r>
          </a:p>
          <a:p>
            <a:pPr>
              <a:defRPr/>
            </a:pPr>
            <a:r>
              <a:rPr lang="en-US" dirty="0">
                <a:solidFill>
                  <a:schemeClr val="tx2"/>
                </a:solidFill>
              </a:rPr>
              <a:t>Excellence without effort</a:t>
            </a:r>
          </a:p>
          <a:p>
            <a:pPr>
              <a:defRPr/>
            </a:pPr>
            <a:r>
              <a:rPr lang="en-US" dirty="0">
                <a:solidFill>
                  <a:schemeClr val="tx2"/>
                </a:solidFill>
              </a:rPr>
              <a:t>Loss of control </a:t>
            </a:r>
          </a:p>
          <a:p>
            <a:pPr marL="0" indent="0">
              <a:buNone/>
            </a:pPr>
            <a:endParaRPr lang="en-US" altLang="en-US" dirty="0"/>
          </a:p>
        </p:txBody>
      </p:sp>
      <p:pic>
        <p:nvPicPr>
          <p:cNvPr id="4" name="Picture 2" descr="http://www.efficientlifeskills.com/wp-content/uploads/2012/10/How-to-stop-procrastinat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4168" y="4038600"/>
            <a:ext cx="4222222"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8601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609600"/>
            <a:ext cx="7772400" cy="1143000"/>
          </a:xfrm>
        </p:spPr>
        <p:txBody>
          <a:bodyPr/>
          <a:lstStyle/>
          <a:p>
            <a:pPr>
              <a:defRPr/>
            </a:pPr>
            <a:r>
              <a:rPr lang="en-US"/>
              <a:t>How can you avoid </a:t>
            </a:r>
            <a:br>
              <a:rPr lang="en-US"/>
            </a:br>
            <a:r>
              <a:rPr lang="en-US"/>
              <a:t>procrastination?</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600" y="1905000"/>
            <a:ext cx="3620960" cy="3044576"/>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6282" y="1080630"/>
            <a:ext cx="8174579" cy="1939634"/>
          </a:xfrm>
          <a:prstGeom prst="rect">
            <a:avLst/>
          </a:prstGeom>
          <a:noFill/>
        </p:spPr>
        <p:txBody>
          <a:bodyPr wrap="square" rtlCol="0">
            <a:spAutoFit/>
          </a:bodyPr>
          <a:lstStyle/>
          <a:p>
            <a:pPr algn="ctr"/>
            <a:r>
              <a:rPr lang="en-US" sz="2401" dirty="0">
                <a:solidFill>
                  <a:schemeClr val="tx2"/>
                </a:solidFill>
                <a:latin typeface="+mn-lt"/>
              </a:rPr>
              <a:t>You have a term paper due next week, but you are procrastinating getting started on this project. </a:t>
            </a:r>
          </a:p>
          <a:p>
            <a:endParaRPr lang="en-US" sz="2401" dirty="0">
              <a:solidFill>
                <a:srgbClr val="000000"/>
              </a:solidFill>
              <a:latin typeface="+mn-lt"/>
            </a:endParaRPr>
          </a:p>
          <a:p>
            <a:endParaRPr lang="en-US" sz="2401" dirty="0">
              <a:solidFill>
                <a:srgbClr val="000000"/>
              </a:solidFill>
              <a:latin typeface="+mn-lt"/>
            </a:endParaRPr>
          </a:p>
          <a:p>
            <a:r>
              <a:rPr lang="en-US" sz="2401" dirty="0">
                <a:solidFill>
                  <a:srgbClr val="000000"/>
                </a:solidFill>
                <a:latin typeface="+mn-lt"/>
              </a:rPr>
              <a:t>   How can you find the                     to get started?</a:t>
            </a:r>
          </a:p>
        </p:txBody>
      </p:sp>
      <p:pic>
        <p:nvPicPr>
          <p:cNvPr id="421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4819" y="2209800"/>
            <a:ext cx="1517503" cy="2143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113910" y="3429000"/>
            <a:ext cx="1886441" cy="369332"/>
          </a:xfrm>
          <a:prstGeom prst="rect">
            <a:avLst/>
          </a:prstGeom>
          <a:noFill/>
        </p:spPr>
        <p:txBody>
          <a:bodyPr wrap="square" rtlCol="0">
            <a:spAutoFit/>
          </a:bodyPr>
          <a:lstStyle/>
          <a:p>
            <a:endParaRPr lang="en-US" dirty="0">
              <a:solidFill>
                <a:schemeClr val="bg1"/>
              </a:solidFill>
            </a:endParaRPr>
          </a:p>
        </p:txBody>
      </p:sp>
      <p:sp>
        <p:nvSpPr>
          <p:cNvPr id="4" name="TextBox 3"/>
          <p:cNvSpPr txBox="1"/>
          <p:nvPr/>
        </p:nvSpPr>
        <p:spPr>
          <a:xfrm>
            <a:off x="2362200" y="4813705"/>
            <a:ext cx="4287367" cy="461793"/>
          </a:xfrm>
          <a:prstGeom prst="rect">
            <a:avLst/>
          </a:prstGeom>
          <a:noFill/>
        </p:spPr>
        <p:txBody>
          <a:bodyPr wrap="square" rtlCol="0">
            <a:spAutoFit/>
          </a:bodyPr>
          <a:lstStyle/>
          <a:p>
            <a:r>
              <a:rPr lang="en-US" sz="2401" dirty="0">
                <a:latin typeface="+mn-lt"/>
              </a:rPr>
              <a:t>  Lets hear some answers!</a:t>
            </a:r>
          </a:p>
        </p:txBody>
      </p:sp>
    </p:spTree>
    <p:extLst>
      <p:ext uri="{BB962C8B-B14F-4D97-AF65-F5344CB8AC3E}">
        <p14:creationId xmlns:p14="http://schemas.microsoft.com/office/powerpoint/2010/main" val="3135389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dirty="0"/>
              <a:t>Avoiding Procrastination</a:t>
            </a:r>
            <a:endParaRPr lang="en-US" altLang="en-US" b="1" dirty="0">
              <a:solidFill>
                <a:schemeClr val="tx1"/>
              </a:solidFill>
            </a:endParaRPr>
          </a:p>
        </p:txBody>
      </p:sp>
      <p:sp>
        <p:nvSpPr>
          <p:cNvPr id="277507" name="Rectangle 3"/>
          <p:cNvSpPr>
            <a:spLocks noGrp="1" noChangeArrowheads="1"/>
          </p:cNvSpPr>
          <p:nvPr>
            <p:ph type="body" idx="1"/>
          </p:nvPr>
        </p:nvSpPr>
        <p:spPr>
          <a:xfrm>
            <a:off x="1981200" y="1447800"/>
            <a:ext cx="7056438" cy="4652962"/>
          </a:xfrm>
        </p:spPr>
        <p:txBody>
          <a:bodyPr/>
          <a:lstStyle/>
          <a:p>
            <a:pPr>
              <a:defRPr/>
            </a:pPr>
            <a:r>
              <a:rPr lang="en-US" dirty="0">
                <a:solidFill>
                  <a:schemeClr val="tx2"/>
                </a:solidFill>
              </a:rPr>
              <a:t>Select a goal.</a:t>
            </a:r>
          </a:p>
          <a:p>
            <a:pPr>
              <a:defRPr/>
            </a:pPr>
            <a:r>
              <a:rPr lang="en-US" dirty="0">
                <a:solidFill>
                  <a:schemeClr val="tx2"/>
                </a:solidFill>
              </a:rPr>
              <a:t>Visualize your progress.</a:t>
            </a:r>
          </a:p>
          <a:p>
            <a:pPr>
              <a:defRPr/>
            </a:pPr>
            <a:r>
              <a:rPr lang="en-US" dirty="0">
                <a:solidFill>
                  <a:schemeClr val="tx2"/>
                </a:solidFill>
              </a:rPr>
              <a:t>Be careful not to sabotage yourself.</a:t>
            </a:r>
          </a:p>
          <a:p>
            <a:pPr>
              <a:defRPr/>
            </a:pPr>
            <a:r>
              <a:rPr lang="en-US" dirty="0">
                <a:solidFill>
                  <a:schemeClr val="tx2"/>
                </a:solidFill>
              </a:rPr>
              <a:t>Stick to a time limit.</a:t>
            </a:r>
          </a:p>
          <a:p>
            <a:pPr>
              <a:defRPr/>
            </a:pPr>
            <a:r>
              <a:rPr lang="en-US" dirty="0">
                <a:solidFill>
                  <a:schemeClr val="tx2"/>
                </a:solidFill>
              </a:rPr>
              <a:t>Don’t wait until you feel like it.</a:t>
            </a:r>
          </a:p>
          <a:p>
            <a:pPr>
              <a:defRPr/>
            </a:pPr>
            <a:r>
              <a:rPr lang="en-US" dirty="0">
                <a:solidFill>
                  <a:schemeClr val="tx2"/>
                </a:solidFill>
              </a:rPr>
              <a:t>Follow through.</a:t>
            </a:r>
          </a:p>
          <a:p>
            <a:pPr>
              <a:defRPr/>
            </a:pPr>
            <a:r>
              <a:rPr lang="en-US" dirty="0">
                <a:solidFill>
                  <a:schemeClr val="tx2"/>
                </a:solidFill>
              </a:rPr>
              <a:t>Reward yourself.</a:t>
            </a:r>
          </a:p>
          <a:p>
            <a:pPr marL="0" indent="0">
              <a:buNone/>
            </a:pPr>
            <a:endParaRPr lang="en-US" altLang="en-US" dirty="0"/>
          </a:p>
        </p:txBody>
      </p:sp>
    </p:spTree>
    <p:extLst>
      <p:ext uri="{BB962C8B-B14F-4D97-AF65-F5344CB8AC3E}">
        <p14:creationId xmlns:p14="http://schemas.microsoft.com/office/powerpoint/2010/main" val="993509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defRPr/>
            </a:pPr>
            <a:r>
              <a:rPr lang="en-US"/>
              <a:t>What are your lifetime goals?</a:t>
            </a:r>
          </a:p>
        </p:txBody>
      </p:sp>
      <p:graphicFrame>
        <p:nvGraphicFramePr>
          <p:cNvPr id="6147" name="Object 2048"/>
          <p:cNvGraphicFramePr>
            <a:graphicFrameLocks noChangeAspect="1"/>
          </p:cNvGraphicFramePr>
          <p:nvPr>
            <p:extLst>
              <p:ext uri="{D42A27DB-BD31-4B8C-83A1-F6EECF244321}">
                <p14:modId xmlns:p14="http://schemas.microsoft.com/office/powerpoint/2010/main" val="2309249316"/>
              </p:ext>
            </p:extLst>
          </p:nvPr>
        </p:nvGraphicFramePr>
        <p:xfrm>
          <a:off x="1905000" y="1066800"/>
          <a:ext cx="4495800" cy="4400550"/>
        </p:xfrm>
        <a:graphic>
          <a:graphicData uri="http://schemas.openxmlformats.org/presentationml/2006/ole">
            <mc:AlternateContent xmlns:mc="http://schemas.openxmlformats.org/markup-compatibility/2006">
              <mc:Choice xmlns:v="urn:schemas-microsoft-com:vml" Requires="v">
                <p:oleObj spid="_x0000_s3074" name="Clip" r:id="rId3" imgW="1252396" imgH="1223727" progId="MS_ClipArt_Gallery.2">
                  <p:embed/>
                </p:oleObj>
              </mc:Choice>
              <mc:Fallback>
                <p:oleObj name="Clip" r:id="rId3" imgW="1252396" imgH="1223727" progId="MS_ClipArt_Gallery.2">
                  <p:embed/>
                  <p:pic>
                    <p:nvPicPr>
                      <p:cNvPr id="6147" name="Object 20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066800"/>
                        <a:ext cx="4495800" cy="440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dirty="0"/>
              <a:t>Avoiding Procrastination</a:t>
            </a:r>
            <a:endParaRPr lang="en-US" altLang="en-US" b="1" dirty="0">
              <a:solidFill>
                <a:schemeClr val="tx1"/>
              </a:solidFill>
            </a:endParaRPr>
          </a:p>
        </p:txBody>
      </p:sp>
      <p:sp>
        <p:nvSpPr>
          <p:cNvPr id="277507" name="Rectangle 3"/>
          <p:cNvSpPr>
            <a:spLocks noGrp="1" noChangeArrowheads="1"/>
          </p:cNvSpPr>
          <p:nvPr>
            <p:ph type="body" idx="1"/>
          </p:nvPr>
        </p:nvSpPr>
        <p:spPr>
          <a:xfrm>
            <a:off x="2068512" y="1600200"/>
            <a:ext cx="7056438" cy="4576762"/>
          </a:xfrm>
        </p:spPr>
        <p:txBody>
          <a:bodyPr/>
          <a:lstStyle/>
          <a:p>
            <a:pPr>
              <a:defRPr/>
            </a:pPr>
            <a:r>
              <a:rPr lang="en-US" dirty="0">
                <a:solidFill>
                  <a:schemeClr val="tx2"/>
                </a:solidFill>
              </a:rPr>
              <a:t>Re-evaluate your goals if you are procrastinating.  </a:t>
            </a:r>
          </a:p>
          <a:p>
            <a:pPr>
              <a:defRPr/>
            </a:pPr>
            <a:r>
              <a:rPr lang="en-US" dirty="0">
                <a:solidFill>
                  <a:schemeClr val="tx2"/>
                </a:solidFill>
              </a:rPr>
              <a:t>Are they dreams or goals?</a:t>
            </a:r>
          </a:p>
          <a:p>
            <a:pPr>
              <a:defRPr/>
            </a:pPr>
            <a:r>
              <a:rPr lang="en-US" dirty="0">
                <a:solidFill>
                  <a:schemeClr val="tx2"/>
                </a:solidFill>
              </a:rPr>
              <a:t>Are your goals realistic?</a:t>
            </a:r>
          </a:p>
          <a:p>
            <a:pPr>
              <a:defRPr/>
            </a:pPr>
            <a:r>
              <a:rPr lang="en-US" dirty="0">
                <a:solidFill>
                  <a:schemeClr val="tx2"/>
                </a:solidFill>
              </a:rPr>
              <a:t>Are your goals achievable?</a:t>
            </a:r>
          </a:p>
          <a:p>
            <a:pPr>
              <a:defRPr/>
            </a:pPr>
            <a:r>
              <a:rPr lang="en-US" dirty="0">
                <a:solidFill>
                  <a:schemeClr val="tx2"/>
                </a:solidFill>
              </a:rPr>
              <a:t>And remember, you do not have to be perfect.  </a:t>
            </a:r>
          </a:p>
          <a:p>
            <a:pPr marL="0" indent="0">
              <a:buNone/>
            </a:pPr>
            <a:endParaRPr lang="en-US" altLang="en-US" dirty="0"/>
          </a:p>
        </p:txBody>
      </p:sp>
    </p:spTree>
    <p:extLst>
      <p:ext uri="{BB962C8B-B14F-4D97-AF65-F5344CB8AC3E}">
        <p14:creationId xmlns:p14="http://schemas.microsoft.com/office/powerpoint/2010/main" val="23615274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1027"/>
          <p:cNvSpPr>
            <a:spLocks noGrp="1" noChangeArrowheads="1"/>
          </p:cNvSpPr>
          <p:nvPr>
            <p:ph type="subTitle" idx="1"/>
          </p:nvPr>
        </p:nvSpPr>
        <p:spPr>
          <a:xfrm>
            <a:off x="990600" y="5638800"/>
            <a:ext cx="6400800" cy="838200"/>
          </a:xfrm>
        </p:spPr>
        <p:txBody>
          <a:bodyPr/>
          <a:lstStyle/>
          <a:p>
            <a:pPr>
              <a:defRPr/>
            </a:pPr>
            <a:r>
              <a:rPr lang="en-US" sz="3200" dirty="0"/>
              <a:t>Managing Your Money</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2286000"/>
            <a:ext cx="7772400" cy="1143000"/>
          </a:xfrm>
        </p:spPr>
        <p:txBody>
          <a:bodyPr/>
          <a:lstStyle/>
          <a:p>
            <a:pPr>
              <a:defRPr/>
            </a:pPr>
            <a:r>
              <a:rPr lang="en-US"/>
              <a:t>Challenge Question:  To become a millionaire by age 68, how much would you need to save each month if you started saving at age 22?  (Assuming a 10% return on your investments?)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a:defRPr/>
            </a:pPr>
            <a:r>
              <a:rPr lang="en-US"/>
              <a:t>To Become a Millionaire</a:t>
            </a:r>
          </a:p>
        </p:txBody>
      </p:sp>
      <p:sp>
        <p:nvSpPr>
          <p:cNvPr id="64515" name="Rectangle 3"/>
          <p:cNvSpPr>
            <a:spLocks noGrp="1" noChangeArrowheads="1"/>
          </p:cNvSpPr>
          <p:nvPr>
            <p:ph type="body" idx="1"/>
          </p:nvPr>
        </p:nvSpPr>
        <p:spPr>
          <a:xfrm>
            <a:off x="533400" y="1600200"/>
            <a:ext cx="6551612" cy="2895600"/>
          </a:xfrm>
        </p:spPr>
        <p:txBody>
          <a:bodyPr/>
          <a:lstStyle/>
          <a:p>
            <a:pPr>
              <a:defRPr/>
            </a:pPr>
            <a:r>
              <a:rPr lang="en-US" dirty="0">
                <a:solidFill>
                  <a:schemeClr val="tx2"/>
                </a:solidFill>
              </a:rPr>
              <a:t>At age 22, save $87 per month</a:t>
            </a:r>
          </a:p>
          <a:p>
            <a:pPr>
              <a:defRPr/>
            </a:pPr>
            <a:r>
              <a:rPr lang="en-US" dirty="0">
                <a:solidFill>
                  <a:schemeClr val="tx2"/>
                </a:solidFill>
              </a:rPr>
              <a:t>At age 26, save $130 per month</a:t>
            </a:r>
          </a:p>
          <a:p>
            <a:pPr>
              <a:defRPr/>
            </a:pPr>
            <a:r>
              <a:rPr lang="en-US" dirty="0">
                <a:solidFill>
                  <a:schemeClr val="tx2"/>
                </a:solidFill>
              </a:rPr>
              <a:t>At age 30, save $194 per month</a:t>
            </a:r>
          </a:p>
          <a:p>
            <a:pPr>
              <a:defRPr/>
            </a:pPr>
            <a:r>
              <a:rPr lang="en-US" dirty="0">
                <a:solidFill>
                  <a:schemeClr val="tx2"/>
                </a:solidFill>
              </a:rPr>
              <a:t>At age 35, save $324 per month </a:t>
            </a:r>
          </a:p>
        </p:txBody>
      </p:sp>
      <p:graphicFrame>
        <p:nvGraphicFramePr>
          <p:cNvPr id="64516" name="Object 1024"/>
          <p:cNvGraphicFramePr>
            <a:graphicFrameLocks noChangeAspect="1"/>
          </p:cNvGraphicFramePr>
          <p:nvPr/>
        </p:nvGraphicFramePr>
        <p:xfrm>
          <a:off x="7162800" y="381000"/>
          <a:ext cx="1741488" cy="2003425"/>
        </p:xfrm>
        <a:graphic>
          <a:graphicData uri="http://schemas.openxmlformats.org/presentationml/2006/ole">
            <mc:AlternateContent xmlns:mc="http://schemas.openxmlformats.org/markup-compatibility/2006">
              <mc:Choice xmlns:v="urn:schemas-microsoft-com:vml" Requires="v">
                <p:oleObj spid="_x0000_s15362" name="Clip" r:id="rId3" imgW="4579545" imgH="5270626" progId="MS_ClipArt_Gallery.2">
                  <p:embed/>
                </p:oleObj>
              </mc:Choice>
              <mc:Fallback>
                <p:oleObj name="Clip" r:id="rId3" imgW="4579545" imgH="5270626" progId="MS_ClipArt_Gallery.2">
                  <p:embed/>
                  <p:pic>
                    <p:nvPicPr>
                      <p:cNvPr id="64516"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381000"/>
                        <a:ext cx="1741488" cy="200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76200" y="152400"/>
            <a:ext cx="8915400" cy="1143000"/>
          </a:xfrm>
        </p:spPr>
        <p:txBody>
          <a:bodyPr/>
          <a:lstStyle/>
          <a:p>
            <a:pPr algn="ctr">
              <a:defRPr/>
            </a:pPr>
            <a:r>
              <a:rPr lang="en-US" dirty="0">
                <a:solidFill>
                  <a:schemeClr val="tx2"/>
                </a:solidFill>
              </a:rPr>
              <a:t>Save money to accomplish your goals.  </a:t>
            </a:r>
          </a:p>
        </p:txBody>
      </p:sp>
      <p:pic>
        <p:nvPicPr>
          <p:cNvPr id="6246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143000"/>
            <a:ext cx="5599113" cy="419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3400" y="228600"/>
            <a:ext cx="7772400" cy="2228850"/>
          </a:xfrm>
        </p:spPr>
        <p:txBody>
          <a:bodyPr/>
          <a:lstStyle/>
          <a:p>
            <a:r>
              <a:rPr lang="en-US" altLang="en-US" dirty="0">
                <a:solidFill>
                  <a:srgbClr val="000000"/>
                </a:solidFill>
              </a:rPr>
              <a:t>As a college student, how can you spend your money wisely and begin a savings habit?</a:t>
            </a:r>
          </a:p>
        </p:txBody>
      </p:sp>
      <p:pic>
        <p:nvPicPr>
          <p:cNvPr id="5" name="Picture 4"/>
          <p:cNvPicPr>
            <a:picLocks noChangeAspect="1"/>
          </p:cNvPicPr>
          <p:nvPr/>
        </p:nvPicPr>
        <p:blipFill>
          <a:blip r:embed="rId2"/>
          <a:stretch>
            <a:fillRect/>
          </a:stretch>
        </p:blipFill>
        <p:spPr>
          <a:xfrm>
            <a:off x="2614612" y="2286000"/>
            <a:ext cx="3609975" cy="3008313"/>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533400" y="1219200"/>
            <a:ext cx="7772400" cy="1143000"/>
          </a:xfrm>
        </p:spPr>
        <p:txBody>
          <a:bodyPr/>
          <a:lstStyle/>
          <a:p>
            <a:pPr>
              <a:defRPr/>
            </a:pPr>
            <a:r>
              <a:rPr lang="en-US"/>
              <a:t>Group Exercise: </a:t>
            </a:r>
            <a:br>
              <a:rPr lang="en-US"/>
            </a:br>
            <a:r>
              <a:rPr lang="en-US"/>
              <a:t>The College Student Tightwad Gazette</a:t>
            </a:r>
            <a:br>
              <a:rPr lang="en-US"/>
            </a:br>
            <a:endParaRPr lang="en-US"/>
          </a:p>
        </p:txBody>
      </p:sp>
      <p:pic>
        <p:nvPicPr>
          <p:cNvPr id="392214" name="Picture 22" descr="http://madhavaramconstructions.weebly.com/uploads/4/7/7/7/47778043/3612112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209800"/>
            <a:ext cx="3124200" cy="34861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a:defRPr/>
            </a:pPr>
            <a:r>
              <a:rPr lang="en-US"/>
              <a:t>Budgeting is the Key to Money Management.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1066800"/>
            <a:ext cx="5257800" cy="3943350"/>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a:defRPr/>
            </a:pPr>
            <a:r>
              <a:rPr lang="en-US"/>
              <a:t>Start with a Money Monitor.</a:t>
            </a:r>
          </a:p>
        </p:txBody>
      </p:sp>
      <p:graphicFrame>
        <p:nvGraphicFramePr>
          <p:cNvPr id="75779" name="Object 3"/>
          <p:cNvGraphicFramePr>
            <a:graphicFrameLocks noChangeAspect="1"/>
          </p:cNvGraphicFramePr>
          <p:nvPr>
            <p:extLst>
              <p:ext uri="{D42A27DB-BD31-4B8C-83A1-F6EECF244321}">
                <p14:modId xmlns:p14="http://schemas.microsoft.com/office/powerpoint/2010/main" val="1123500196"/>
              </p:ext>
            </p:extLst>
          </p:nvPr>
        </p:nvGraphicFramePr>
        <p:xfrm>
          <a:off x="2514600" y="1676400"/>
          <a:ext cx="3182938" cy="3581400"/>
        </p:xfrm>
        <a:graphic>
          <a:graphicData uri="http://schemas.openxmlformats.org/presentationml/2006/ole">
            <mc:AlternateContent xmlns:mc="http://schemas.openxmlformats.org/markup-compatibility/2006">
              <mc:Choice xmlns:v="urn:schemas-microsoft-com:vml" Requires="v">
                <p:oleObj spid="_x0000_s16386" name="Clip" r:id="rId3" imgW="801014" imgH="900684" progId="MS_ClipArt_Gallery.2">
                  <p:embed/>
                </p:oleObj>
              </mc:Choice>
              <mc:Fallback>
                <p:oleObj name="Clip" r:id="rId3" imgW="801014" imgH="900684" progId="MS_ClipArt_Gallery.2">
                  <p:embed/>
                  <p:pic>
                    <p:nvPicPr>
                      <p:cNvPr id="75779"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676400"/>
                        <a:ext cx="3182938" cy="3581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85800" y="1066800"/>
            <a:ext cx="7772400" cy="1143000"/>
          </a:xfrm>
        </p:spPr>
        <p:txBody>
          <a:bodyPr/>
          <a:lstStyle/>
          <a:p>
            <a:pPr>
              <a:defRPr/>
            </a:pPr>
            <a:r>
              <a:rPr lang="en-US"/>
              <a:t>Try it on your own!</a:t>
            </a:r>
            <a:br>
              <a:rPr lang="en-US"/>
            </a:br>
            <a:r>
              <a:rPr lang="en-US"/>
              <a:t>Budgeting for College</a:t>
            </a:r>
            <a:br>
              <a:rPr lang="en-US"/>
            </a:br>
            <a:endParaRPr lang="en-US"/>
          </a:p>
        </p:txBody>
      </p:sp>
      <p:graphicFrame>
        <p:nvGraphicFramePr>
          <p:cNvPr id="76803" name="Object 3"/>
          <p:cNvGraphicFramePr>
            <a:graphicFrameLocks noChangeAspect="1"/>
          </p:cNvGraphicFramePr>
          <p:nvPr>
            <p:extLst>
              <p:ext uri="{D42A27DB-BD31-4B8C-83A1-F6EECF244321}">
                <p14:modId xmlns:p14="http://schemas.microsoft.com/office/powerpoint/2010/main" val="1040979794"/>
              </p:ext>
            </p:extLst>
          </p:nvPr>
        </p:nvGraphicFramePr>
        <p:xfrm>
          <a:off x="2667000" y="2057400"/>
          <a:ext cx="4114800" cy="3330087"/>
        </p:xfrm>
        <a:graphic>
          <a:graphicData uri="http://schemas.openxmlformats.org/presentationml/2006/ole">
            <mc:AlternateContent xmlns:mc="http://schemas.openxmlformats.org/markup-compatibility/2006">
              <mc:Choice xmlns:v="urn:schemas-microsoft-com:vml" Requires="v">
                <p:oleObj spid="_x0000_s17410" name="Clip" r:id="rId3" imgW="989965" imgH="801370" progId="MS_ClipArt_Gallery.2">
                  <p:embed/>
                </p:oleObj>
              </mc:Choice>
              <mc:Fallback>
                <p:oleObj name="Clip" r:id="rId3" imgW="989965" imgH="801370" progId="MS_ClipArt_Gallery.2">
                  <p:embed/>
                  <p:pic>
                    <p:nvPicPr>
                      <p:cNvPr id="76803"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2057400"/>
                        <a:ext cx="4114800" cy="3330087"/>
                      </a:xfrm>
                      <a:prstGeom prst="rect">
                        <a:avLst/>
                      </a:prstGeom>
                      <a:noFill/>
                      <a:ln>
                        <a:noFill/>
                      </a:ln>
                      <a:effectLst/>
                    </p:spPr>
                  </p:pic>
                </p:oleObj>
              </mc:Fallback>
            </mc:AlternateContent>
          </a:graphicData>
        </a:graphic>
      </p:graphicFrame>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dirty="0"/>
              <a:t>Successful Goal Setting</a:t>
            </a:r>
            <a:endParaRPr lang="en-US" altLang="en-US" b="1" dirty="0">
              <a:solidFill>
                <a:schemeClr val="tx1"/>
              </a:solidFill>
            </a:endParaRPr>
          </a:p>
        </p:txBody>
      </p:sp>
      <p:sp>
        <p:nvSpPr>
          <p:cNvPr id="277507" name="Rectangle 3"/>
          <p:cNvSpPr>
            <a:spLocks noGrp="1" noChangeArrowheads="1"/>
          </p:cNvSpPr>
          <p:nvPr>
            <p:ph type="body" idx="1"/>
          </p:nvPr>
        </p:nvSpPr>
        <p:spPr>
          <a:xfrm>
            <a:off x="1908175" y="909638"/>
            <a:ext cx="7056438" cy="5832475"/>
          </a:xfrm>
        </p:spPr>
        <p:txBody>
          <a:bodyPr/>
          <a:lstStyle/>
          <a:p>
            <a:pPr>
              <a:defRPr/>
            </a:pPr>
            <a:r>
              <a:rPr lang="en-US" dirty="0">
                <a:solidFill>
                  <a:schemeClr val="tx2"/>
                </a:solidFill>
              </a:rPr>
              <a:t>Is it achievable?</a:t>
            </a:r>
          </a:p>
          <a:p>
            <a:pPr>
              <a:defRPr/>
            </a:pPr>
            <a:r>
              <a:rPr lang="en-US" dirty="0">
                <a:solidFill>
                  <a:schemeClr val="tx2"/>
                </a:solidFill>
              </a:rPr>
              <a:t>Is it realistic?</a:t>
            </a:r>
          </a:p>
          <a:p>
            <a:pPr>
              <a:defRPr/>
            </a:pPr>
            <a:r>
              <a:rPr lang="en-US" dirty="0">
                <a:solidFill>
                  <a:schemeClr val="tx2"/>
                </a:solidFill>
              </a:rPr>
              <a:t>Is it specific and measureable?</a:t>
            </a:r>
          </a:p>
          <a:p>
            <a:pPr>
              <a:defRPr/>
            </a:pPr>
            <a:r>
              <a:rPr lang="en-US" dirty="0">
                <a:solidFill>
                  <a:schemeClr val="tx2"/>
                </a:solidFill>
              </a:rPr>
              <a:t>Do you want to do it?</a:t>
            </a:r>
          </a:p>
          <a:p>
            <a:pPr>
              <a:defRPr/>
            </a:pPr>
            <a:r>
              <a:rPr lang="en-US" dirty="0">
                <a:solidFill>
                  <a:schemeClr val="tx2"/>
                </a:solidFill>
              </a:rPr>
              <a:t>Are you motivated to achieve it?</a:t>
            </a:r>
          </a:p>
          <a:p>
            <a:pPr>
              <a:defRPr/>
            </a:pPr>
            <a:r>
              <a:rPr lang="en-US" dirty="0">
                <a:solidFill>
                  <a:schemeClr val="tx2"/>
                </a:solidFill>
              </a:rPr>
              <a:t>Does the goal match your values?</a:t>
            </a:r>
          </a:p>
          <a:p>
            <a:pPr>
              <a:defRPr/>
            </a:pPr>
            <a:r>
              <a:rPr lang="en-US" dirty="0">
                <a:solidFill>
                  <a:schemeClr val="tx2"/>
                </a:solidFill>
              </a:rPr>
              <a:t>What steps will you take to begin?</a:t>
            </a:r>
          </a:p>
          <a:p>
            <a:pPr>
              <a:defRPr/>
            </a:pPr>
            <a:r>
              <a:rPr lang="en-US" dirty="0">
                <a:solidFill>
                  <a:schemeClr val="tx2"/>
                </a:solidFill>
              </a:rPr>
              <a:t>When will you finish this goal?</a:t>
            </a:r>
          </a:p>
          <a:p>
            <a:pPr marL="0" indent="0">
              <a:buNone/>
            </a:pPr>
            <a:endParaRPr lang="en-US" alt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a:defRPr/>
            </a:pPr>
            <a:r>
              <a:rPr lang="en-US"/>
              <a:t>Need More Money?</a:t>
            </a:r>
          </a:p>
        </p:txBody>
      </p:sp>
      <p:graphicFrame>
        <p:nvGraphicFramePr>
          <p:cNvPr id="77827" name="Object 1024"/>
          <p:cNvGraphicFramePr>
            <a:graphicFrameLocks noChangeAspect="1"/>
          </p:cNvGraphicFramePr>
          <p:nvPr/>
        </p:nvGraphicFramePr>
        <p:xfrm>
          <a:off x="2279650" y="1858963"/>
          <a:ext cx="4583113" cy="3140075"/>
        </p:xfrm>
        <a:graphic>
          <a:graphicData uri="http://schemas.openxmlformats.org/presentationml/2006/ole">
            <mc:AlternateContent xmlns:mc="http://schemas.openxmlformats.org/markup-compatibility/2006">
              <mc:Choice xmlns:v="urn:schemas-microsoft-com:vml" Requires="v">
                <p:oleObj spid="_x0000_s18434" name="Clip" r:id="rId3" imgW="4582562" imgH="3140044" progId="MS_ClipArt_Gallery.2">
                  <p:embed/>
                </p:oleObj>
              </mc:Choice>
              <mc:Fallback>
                <p:oleObj name="Clip" r:id="rId3" imgW="4582562" imgH="3140044" progId="MS_ClipArt_Gallery.2">
                  <p:embed/>
                  <p:pic>
                    <p:nvPicPr>
                      <p:cNvPr id="77827"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9650" y="1858963"/>
                        <a:ext cx="4583113" cy="314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defRPr/>
            </a:pPr>
            <a:r>
              <a:rPr lang="en-US"/>
              <a:t>Apply for Financial Aid</a:t>
            </a:r>
          </a:p>
        </p:txBody>
      </p:sp>
      <p:sp>
        <p:nvSpPr>
          <p:cNvPr id="80899" name="Rectangle 3"/>
          <p:cNvSpPr>
            <a:spLocks noGrp="1" noChangeArrowheads="1"/>
          </p:cNvSpPr>
          <p:nvPr>
            <p:ph type="body" idx="1"/>
          </p:nvPr>
        </p:nvSpPr>
        <p:spPr>
          <a:xfrm>
            <a:off x="533400" y="1676400"/>
            <a:ext cx="6551612" cy="3276600"/>
          </a:xfrm>
        </p:spPr>
        <p:txBody>
          <a:bodyPr/>
          <a:lstStyle/>
          <a:p>
            <a:pPr>
              <a:defRPr/>
            </a:pPr>
            <a:r>
              <a:rPr lang="en-US" dirty="0">
                <a:solidFill>
                  <a:schemeClr val="tx2"/>
                </a:solidFill>
              </a:rPr>
              <a:t>Loans</a:t>
            </a:r>
          </a:p>
          <a:p>
            <a:pPr>
              <a:defRPr/>
            </a:pPr>
            <a:r>
              <a:rPr lang="en-US" dirty="0">
                <a:solidFill>
                  <a:schemeClr val="tx2"/>
                </a:solidFill>
              </a:rPr>
              <a:t>Grants</a:t>
            </a:r>
          </a:p>
          <a:p>
            <a:pPr>
              <a:defRPr/>
            </a:pPr>
            <a:r>
              <a:rPr lang="en-US" dirty="0">
                <a:solidFill>
                  <a:schemeClr val="tx2"/>
                </a:solidFill>
              </a:rPr>
              <a:t>Work Study</a:t>
            </a:r>
          </a:p>
        </p:txBody>
      </p:sp>
      <p:graphicFrame>
        <p:nvGraphicFramePr>
          <p:cNvPr id="78852" name="Object 1024"/>
          <p:cNvGraphicFramePr>
            <a:graphicFrameLocks noChangeAspect="1"/>
          </p:cNvGraphicFramePr>
          <p:nvPr>
            <p:extLst>
              <p:ext uri="{D42A27DB-BD31-4B8C-83A1-F6EECF244321}">
                <p14:modId xmlns:p14="http://schemas.microsoft.com/office/powerpoint/2010/main" val="3596626667"/>
              </p:ext>
            </p:extLst>
          </p:nvPr>
        </p:nvGraphicFramePr>
        <p:xfrm>
          <a:off x="4800600" y="1371600"/>
          <a:ext cx="2335213" cy="2262188"/>
        </p:xfrm>
        <a:graphic>
          <a:graphicData uri="http://schemas.openxmlformats.org/presentationml/2006/ole">
            <mc:AlternateContent xmlns:mc="http://schemas.openxmlformats.org/markup-compatibility/2006">
              <mc:Choice xmlns:v="urn:schemas-microsoft-com:vml" Requires="v">
                <p:oleObj spid="_x0000_s19458" name="Clip" r:id="rId3" imgW="4579545" imgH="4434689" progId="MS_ClipArt_Gallery.2">
                  <p:embed/>
                </p:oleObj>
              </mc:Choice>
              <mc:Fallback>
                <p:oleObj name="Clip" r:id="rId3" imgW="4579545" imgH="4434689" progId="MS_ClipArt_Gallery.2">
                  <p:embed/>
                  <p:pic>
                    <p:nvPicPr>
                      <p:cNvPr id="78852"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371600"/>
                        <a:ext cx="2335213" cy="2262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09600" y="2133600"/>
            <a:ext cx="7772400" cy="1143000"/>
          </a:xfrm>
        </p:spPr>
        <p:txBody>
          <a:bodyPr/>
          <a:lstStyle/>
          <a:p>
            <a:pPr>
              <a:defRPr/>
            </a:pPr>
            <a:r>
              <a:rPr lang="en-US" dirty="0"/>
              <a:t>The College Success Web site has links for getting information and applying for Financial Aid online.  </a:t>
            </a:r>
            <a:br>
              <a:rPr lang="en-US" dirty="0"/>
            </a:br>
            <a:br>
              <a:rPr lang="en-US" dirty="0"/>
            </a:br>
            <a:r>
              <a:rPr lang="en-US" dirty="0">
                <a:hlinkClick r:id="rId2"/>
              </a:rPr>
              <a:t>www.collegesuccess1.com</a:t>
            </a:r>
            <a:r>
              <a:rPr lang="en-US" dirty="0"/>
              <a:t>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a:defRPr/>
            </a:pPr>
            <a:r>
              <a:rPr lang="en-US"/>
              <a:t>Apply for a Scholarship</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200" y="1066800"/>
            <a:ext cx="3461238" cy="4397012"/>
          </a:xfrm>
          <a:prstGeom prst="rect">
            <a:avLst/>
          </a:prstGeo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a:defRPr/>
            </a:pPr>
            <a:r>
              <a:rPr lang="en-US"/>
              <a:t>How to Apply for a Scholarship</a:t>
            </a:r>
          </a:p>
        </p:txBody>
      </p:sp>
      <p:sp>
        <p:nvSpPr>
          <p:cNvPr id="83971" name="Rectangle 3"/>
          <p:cNvSpPr>
            <a:spLocks noGrp="1" noChangeArrowheads="1"/>
          </p:cNvSpPr>
          <p:nvPr>
            <p:ph type="body" idx="1"/>
          </p:nvPr>
        </p:nvSpPr>
        <p:spPr>
          <a:xfrm>
            <a:off x="457200" y="1447800"/>
            <a:ext cx="6551612" cy="3581400"/>
          </a:xfrm>
        </p:spPr>
        <p:txBody>
          <a:bodyPr/>
          <a:lstStyle/>
          <a:p>
            <a:pPr>
              <a:defRPr/>
            </a:pPr>
            <a:r>
              <a:rPr lang="en-US" dirty="0">
                <a:solidFill>
                  <a:schemeClr val="tx2"/>
                </a:solidFill>
              </a:rPr>
              <a:t>Research </a:t>
            </a:r>
          </a:p>
          <a:p>
            <a:pPr lvl="1">
              <a:defRPr/>
            </a:pPr>
            <a:r>
              <a:rPr lang="en-US" dirty="0">
                <a:solidFill>
                  <a:schemeClr val="tx2"/>
                </a:solidFill>
              </a:rPr>
              <a:t>The College Success Web Site</a:t>
            </a:r>
          </a:p>
          <a:p>
            <a:pPr lvl="1">
              <a:defRPr/>
            </a:pPr>
            <a:r>
              <a:rPr lang="en-US" dirty="0">
                <a:solidFill>
                  <a:schemeClr val="tx2"/>
                </a:solidFill>
              </a:rPr>
              <a:t>Library</a:t>
            </a:r>
          </a:p>
          <a:p>
            <a:pPr lvl="1">
              <a:defRPr/>
            </a:pPr>
            <a:r>
              <a:rPr lang="en-US" dirty="0">
                <a:solidFill>
                  <a:schemeClr val="tx2"/>
                </a:solidFill>
              </a:rPr>
              <a:t>Scholarship Office</a:t>
            </a:r>
          </a:p>
        </p:txBody>
      </p:sp>
      <p:graphicFrame>
        <p:nvGraphicFramePr>
          <p:cNvPr id="81924" name="Object 1024"/>
          <p:cNvGraphicFramePr>
            <a:graphicFrameLocks noChangeAspect="1"/>
          </p:cNvGraphicFramePr>
          <p:nvPr>
            <p:extLst>
              <p:ext uri="{D42A27DB-BD31-4B8C-83A1-F6EECF244321}">
                <p14:modId xmlns:p14="http://schemas.microsoft.com/office/powerpoint/2010/main" val="314628414"/>
              </p:ext>
            </p:extLst>
          </p:nvPr>
        </p:nvGraphicFramePr>
        <p:xfrm>
          <a:off x="5410200" y="3048000"/>
          <a:ext cx="2276475" cy="2286000"/>
        </p:xfrm>
        <a:graphic>
          <a:graphicData uri="http://schemas.openxmlformats.org/presentationml/2006/ole">
            <mc:AlternateContent xmlns:mc="http://schemas.openxmlformats.org/markup-compatibility/2006">
              <mc:Choice xmlns:v="urn:schemas-microsoft-com:vml" Requires="v">
                <p:oleObj spid="_x0000_s20482" name="Clip" r:id="rId3" imgW="3401085" imgH="3413156" progId="MS_ClipArt_Gallery.2">
                  <p:embed/>
                </p:oleObj>
              </mc:Choice>
              <mc:Fallback>
                <p:oleObj name="Clip" r:id="rId3" imgW="3401085" imgH="3413156" progId="MS_ClipArt_Gallery.2">
                  <p:embed/>
                  <p:pic>
                    <p:nvPicPr>
                      <p:cNvPr id="81924"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3048000"/>
                        <a:ext cx="2276475" cy="228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a:defRPr/>
            </a:pPr>
            <a:r>
              <a:rPr lang="en-US"/>
              <a:t>How to Apply for a Scholarship</a:t>
            </a:r>
          </a:p>
        </p:txBody>
      </p:sp>
      <p:sp>
        <p:nvSpPr>
          <p:cNvPr id="84995" name="Rectangle 3"/>
          <p:cNvSpPr>
            <a:spLocks noGrp="1" noChangeArrowheads="1"/>
          </p:cNvSpPr>
          <p:nvPr>
            <p:ph type="body" idx="1"/>
          </p:nvPr>
        </p:nvSpPr>
        <p:spPr/>
        <p:txBody>
          <a:bodyPr/>
          <a:lstStyle/>
          <a:p>
            <a:pPr>
              <a:defRPr/>
            </a:pPr>
            <a:r>
              <a:rPr lang="en-US" dirty="0">
                <a:solidFill>
                  <a:schemeClr val="tx2"/>
                </a:solidFill>
              </a:rPr>
              <a:t>Establish a scholarship file</a:t>
            </a:r>
          </a:p>
          <a:p>
            <a:pPr lvl="1">
              <a:defRPr/>
            </a:pPr>
            <a:r>
              <a:rPr lang="en-US" dirty="0">
                <a:solidFill>
                  <a:schemeClr val="tx2"/>
                </a:solidFill>
              </a:rPr>
              <a:t>3 letters of recommendation</a:t>
            </a:r>
          </a:p>
          <a:p>
            <a:pPr lvl="1">
              <a:defRPr/>
            </a:pPr>
            <a:r>
              <a:rPr lang="en-US" dirty="0">
                <a:solidFill>
                  <a:schemeClr val="tx2"/>
                </a:solidFill>
              </a:rPr>
              <a:t>Statement of personal goals</a:t>
            </a:r>
          </a:p>
          <a:p>
            <a:pPr lvl="1">
              <a:defRPr/>
            </a:pPr>
            <a:r>
              <a:rPr lang="en-US" dirty="0">
                <a:solidFill>
                  <a:schemeClr val="tx2"/>
                </a:solidFill>
              </a:rPr>
              <a:t>Statement of financial need</a:t>
            </a:r>
          </a:p>
          <a:p>
            <a:pPr lvl="1">
              <a:defRPr/>
            </a:pPr>
            <a:r>
              <a:rPr lang="en-US" dirty="0">
                <a:solidFill>
                  <a:schemeClr val="tx2"/>
                </a:solidFill>
              </a:rPr>
              <a:t>Copies of your transcripts</a:t>
            </a:r>
          </a:p>
          <a:p>
            <a:pPr lvl="1">
              <a:defRPr/>
            </a:pPr>
            <a:r>
              <a:rPr lang="en-US" dirty="0">
                <a:solidFill>
                  <a:schemeClr val="tx2"/>
                </a:solidFill>
              </a:rPr>
              <a:t>Copies of other scholarship applications </a:t>
            </a:r>
          </a:p>
        </p:txBody>
      </p:sp>
      <p:graphicFrame>
        <p:nvGraphicFramePr>
          <p:cNvPr id="82948" name="Object 1024"/>
          <p:cNvGraphicFramePr>
            <a:graphicFrameLocks noChangeAspect="1"/>
          </p:cNvGraphicFramePr>
          <p:nvPr>
            <p:extLst>
              <p:ext uri="{D42A27DB-BD31-4B8C-83A1-F6EECF244321}">
                <p14:modId xmlns:p14="http://schemas.microsoft.com/office/powerpoint/2010/main" val="4289943370"/>
              </p:ext>
            </p:extLst>
          </p:nvPr>
        </p:nvGraphicFramePr>
        <p:xfrm>
          <a:off x="6400800" y="1600200"/>
          <a:ext cx="2276475" cy="2286000"/>
        </p:xfrm>
        <a:graphic>
          <a:graphicData uri="http://schemas.openxmlformats.org/presentationml/2006/ole">
            <mc:AlternateContent xmlns:mc="http://schemas.openxmlformats.org/markup-compatibility/2006">
              <mc:Choice xmlns:v="urn:schemas-microsoft-com:vml" Requires="v">
                <p:oleObj spid="_x0000_s21506" name="Clip" r:id="rId3" imgW="3401085" imgH="3413156" progId="MS_ClipArt_Gallery.2">
                  <p:embed/>
                </p:oleObj>
              </mc:Choice>
              <mc:Fallback>
                <p:oleObj name="Clip" r:id="rId3" imgW="3401085" imgH="3413156" progId="MS_ClipArt_Gallery.2">
                  <p:embed/>
                  <p:pic>
                    <p:nvPicPr>
                      <p:cNvPr id="82948"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600200"/>
                        <a:ext cx="2276475" cy="228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57200" y="457200"/>
            <a:ext cx="7772400" cy="508000"/>
          </a:xfrm>
        </p:spPr>
        <p:txBody>
          <a:bodyPr/>
          <a:lstStyle/>
          <a:p>
            <a:pPr>
              <a:defRPr/>
            </a:pPr>
            <a:r>
              <a:rPr lang="en-US" sz="4000" dirty="0">
                <a:solidFill>
                  <a:schemeClr val="tx2"/>
                </a:solidFill>
              </a:rPr>
              <a:t>Best Ideas for Financial Security</a:t>
            </a:r>
            <a:endParaRPr lang="en-US" dirty="0">
              <a:solidFill>
                <a:schemeClr val="tx2"/>
              </a:solidFill>
            </a:endParaRPr>
          </a:p>
        </p:txBody>
      </p:sp>
      <p:sp>
        <p:nvSpPr>
          <p:cNvPr id="92163" name="Rectangle 3"/>
          <p:cNvSpPr>
            <a:spLocks noGrp="1" noChangeArrowheads="1"/>
          </p:cNvSpPr>
          <p:nvPr>
            <p:ph type="body" idx="1"/>
          </p:nvPr>
        </p:nvSpPr>
        <p:spPr>
          <a:xfrm>
            <a:off x="304800" y="1295400"/>
            <a:ext cx="6551612" cy="4114800"/>
          </a:xfrm>
        </p:spPr>
        <p:txBody>
          <a:bodyPr/>
          <a:lstStyle/>
          <a:p>
            <a:pPr>
              <a:defRPr/>
            </a:pPr>
            <a:r>
              <a:rPr lang="en-US" dirty="0">
                <a:solidFill>
                  <a:schemeClr val="tx2"/>
                </a:solidFill>
              </a:rPr>
              <a:t>Use a budget</a:t>
            </a:r>
          </a:p>
          <a:p>
            <a:pPr>
              <a:defRPr/>
            </a:pPr>
            <a:r>
              <a:rPr lang="en-US" dirty="0">
                <a:solidFill>
                  <a:schemeClr val="tx2"/>
                </a:solidFill>
              </a:rPr>
              <a:t>Have a financial plan</a:t>
            </a:r>
          </a:p>
          <a:p>
            <a:pPr>
              <a:defRPr/>
            </a:pPr>
            <a:r>
              <a:rPr lang="en-US" dirty="0">
                <a:solidFill>
                  <a:schemeClr val="tx2"/>
                </a:solidFill>
              </a:rPr>
              <a:t>Save 10% of your income</a:t>
            </a:r>
          </a:p>
          <a:p>
            <a:pPr>
              <a:defRPr/>
            </a:pPr>
            <a:r>
              <a:rPr lang="en-US" dirty="0">
                <a:solidFill>
                  <a:schemeClr val="tx2"/>
                </a:solidFill>
              </a:rPr>
              <a:t>Don’t take on too much debt.  Beware of credit cards.</a:t>
            </a:r>
          </a:p>
          <a:p>
            <a:pPr>
              <a:defRPr/>
            </a:pPr>
            <a:r>
              <a:rPr lang="en-US" dirty="0">
                <a:solidFill>
                  <a:schemeClr val="tx2"/>
                </a:solidFill>
              </a:rPr>
              <a:t>Learn about investments.</a:t>
            </a:r>
          </a:p>
          <a:p>
            <a:pPr>
              <a:defRPr/>
            </a:pPr>
            <a:r>
              <a:rPr lang="en-US" dirty="0">
                <a:solidFill>
                  <a:schemeClr val="tx2"/>
                </a:solidFill>
              </a:rPr>
              <a:t>Don’t procrastinate.  The earlier you take these steps the better.  </a:t>
            </a:r>
          </a:p>
        </p:txBody>
      </p:sp>
      <p:pic>
        <p:nvPicPr>
          <p:cNvPr id="401429" name="Picture 21" descr="http://www.mikekerr.com/wp-content/uploads/2014/03/bigstock-Bright-Idea-545388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3755" y="965200"/>
            <a:ext cx="2056606" cy="20566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609600" y="990600"/>
            <a:ext cx="7772400" cy="1143000"/>
          </a:xfrm>
        </p:spPr>
        <p:txBody>
          <a:bodyPr/>
          <a:lstStyle/>
          <a:p>
            <a:pPr>
              <a:defRPr/>
            </a:pPr>
            <a:r>
              <a:rPr lang="en-US"/>
              <a:t>Willpower, restriction and self-control may not work.  </a:t>
            </a:r>
          </a:p>
        </p:txBody>
      </p:sp>
      <p:graphicFrame>
        <p:nvGraphicFramePr>
          <p:cNvPr id="88067" name="Object 1024"/>
          <p:cNvGraphicFramePr>
            <a:graphicFrameLocks noChangeAspect="1"/>
          </p:cNvGraphicFramePr>
          <p:nvPr/>
        </p:nvGraphicFramePr>
        <p:xfrm>
          <a:off x="1676400" y="2667000"/>
          <a:ext cx="6096000" cy="3330575"/>
        </p:xfrm>
        <a:graphic>
          <a:graphicData uri="http://schemas.openxmlformats.org/presentationml/2006/ole">
            <mc:AlternateContent xmlns:mc="http://schemas.openxmlformats.org/markup-compatibility/2006">
              <mc:Choice xmlns:v="urn:schemas-microsoft-com:vml" Requires="v">
                <p:oleObj spid="_x0000_s22530" name="Clip" r:id="rId3" imgW="3190875" imgH="1743075" progId="MS_ClipArt_Gallery.2">
                  <p:embed/>
                </p:oleObj>
              </mc:Choice>
              <mc:Fallback>
                <p:oleObj name="Clip" r:id="rId3" imgW="3190875" imgH="1743075" progId="MS_ClipArt_Gallery.2">
                  <p:embed/>
                  <p:pic>
                    <p:nvPicPr>
                      <p:cNvPr id="88067"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667000"/>
                        <a:ext cx="6096000" cy="333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762000" y="1295400"/>
            <a:ext cx="7772400" cy="1143000"/>
          </a:xfrm>
        </p:spPr>
        <p:txBody>
          <a:bodyPr/>
          <a:lstStyle/>
          <a:p>
            <a:pPr>
              <a:defRPr/>
            </a:pPr>
            <a:r>
              <a:rPr lang="en-US"/>
              <a:t>The trick is not to manage our time or money, but to manage ourselves.</a:t>
            </a:r>
          </a:p>
        </p:txBody>
      </p:sp>
      <p:pic>
        <p:nvPicPr>
          <p:cNvPr id="403478" name="Picture 22" descr="http://cdn2-b.examiner.com/sites/default/files/styles/image_content_width/hash/44/9b/449b0230662f1f94ed981e9a9bd6f9a2.JPG?itok=TU4BUoL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819400"/>
            <a:ext cx="4076700" cy="28003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685800" y="838200"/>
            <a:ext cx="6048375" cy="508000"/>
          </a:xfrm>
        </p:spPr>
        <p:txBody>
          <a:bodyPr/>
          <a:lstStyle/>
          <a:p>
            <a:pPr>
              <a:defRPr/>
            </a:pPr>
            <a:r>
              <a:rPr lang="en-US" dirty="0"/>
              <a:t>Manage Yourself</a:t>
            </a:r>
          </a:p>
        </p:txBody>
      </p:sp>
      <p:sp>
        <p:nvSpPr>
          <p:cNvPr id="96259" name="Rectangle 3"/>
          <p:cNvSpPr>
            <a:spLocks noGrp="1" noChangeArrowheads="1"/>
          </p:cNvSpPr>
          <p:nvPr>
            <p:ph type="body" idx="1"/>
          </p:nvPr>
        </p:nvSpPr>
        <p:spPr>
          <a:xfrm>
            <a:off x="685800" y="1676400"/>
            <a:ext cx="6551612" cy="3130550"/>
          </a:xfrm>
        </p:spPr>
        <p:txBody>
          <a:bodyPr/>
          <a:lstStyle/>
          <a:p>
            <a:pPr>
              <a:defRPr/>
            </a:pPr>
            <a:r>
              <a:rPr lang="en-US" dirty="0">
                <a:solidFill>
                  <a:schemeClr val="tx2"/>
                </a:solidFill>
              </a:rPr>
              <a:t>Know your values.</a:t>
            </a:r>
          </a:p>
          <a:p>
            <a:pPr>
              <a:defRPr/>
            </a:pPr>
            <a:r>
              <a:rPr lang="en-US" dirty="0">
                <a:solidFill>
                  <a:schemeClr val="tx2"/>
                </a:solidFill>
              </a:rPr>
              <a:t>Set goals.</a:t>
            </a:r>
          </a:p>
          <a:p>
            <a:pPr>
              <a:defRPr/>
            </a:pPr>
            <a:r>
              <a:rPr lang="en-US" dirty="0">
                <a:solidFill>
                  <a:schemeClr val="tx2"/>
                </a:solidFill>
              </a:rPr>
              <a:t>Visualize the actions you will take.</a:t>
            </a:r>
          </a:p>
          <a:p>
            <a:pPr>
              <a:defRPr/>
            </a:pPr>
            <a:r>
              <a:rPr lang="en-US" dirty="0">
                <a:solidFill>
                  <a:schemeClr val="tx2"/>
                </a:solidFill>
              </a:rPr>
              <a:t>Make decisions based on your values.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416800" cy="508000"/>
          </a:xfrm>
        </p:spPr>
        <p:txBody>
          <a:bodyPr/>
          <a:lstStyle/>
          <a:p>
            <a:r>
              <a:rPr lang="en-US" dirty="0"/>
              <a:t>Smart Goals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838200"/>
            <a:ext cx="5232052" cy="4557351"/>
          </a:xfrm>
          <a:prstGeom prst="rect">
            <a:avLst/>
          </a:prstGeom>
        </p:spPr>
      </p:pic>
    </p:spTree>
    <p:extLst>
      <p:ext uri="{BB962C8B-B14F-4D97-AF65-F5344CB8AC3E}">
        <p14:creationId xmlns:p14="http://schemas.microsoft.com/office/powerpoint/2010/main" val="17093389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a:defRPr/>
            </a:pPr>
            <a:r>
              <a:rPr lang="en-US"/>
              <a:t>Keys to Success:</a:t>
            </a:r>
            <a:br>
              <a:rPr lang="en-US"/>
            </a:br>
            <a:r>
              <a:rPr lang="en-US"/>
              <a:t>Do What Is Important First</a:t>
            </a:r>
          </a:p>
        </p:txBody>
      </p:sp>
      <p:graphicFrame>
        <p:nvGraphicFramePr>
          <p:cNvPr id="84995" name="Object 1024"/>
          <p:cNvGraphicFramePr>
            <a:graphicFrameLocks noChangeAspect="1"/>
          </p:cNvGraphicFramePr>
          <p:nvPr>
            <p:extLst>
              <p:ext uri="{D42A27DB-BD31-4B8C-83A1-F6EECF244321}">
                <p14:modId xmlns:p14="http://schemas.microsoft.com/office/powerpoint/2010/main" val="3290214234"/>
              </p:ext>
            </p:extLst>
          </p:nvPr>
        </p:nvGraphicFramePr>
        <p:xfrm>
          <a:off x="2895600" y="1600200"/>
          <a:ext cx="3021013" cy="3078163"/>
        </p:xfrm>
        <a:graphic>
          <a:graphicData uri="http://schemas.openxmlformats.org/presentationml/2006/ole">
            <mc:AlternateContent xmlns:mc="http://schemas.openxmlformats.org/markup-compatibility/2006">
              <mc:Choice xmlns:v="urn:schemas-microsoft-com:vml" Requires="v">
                <p:oleObj spid="_x0000_s23554" name="Clip" r:id="rId3" imgW="1852943" imgH="1887648" progId="MS_ClipArt_Gallery.2">
                  <p:embed/>
                </p:oleObj>
              </mc:Choice>
              <mc:Fallback>
                <p:oleObj name="Clip" r:id="rId3" imgW="1852943" imgH="1887648" progId="MS_ClipArt_Gallery.2">
                  <p:embed/>
                  <p:pic>
                    <p:nvPicPr>
                      <p:cNvPr id="84995"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1600200"/>
                        <a:ext cx="3021013" cy="3078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62000" y="1600200"/>
            <a:ext cx="7772400" cy="1143000"/>
          </a:xfrm>
        </p:spPr>
        <p:txBody>
          <a:bodyPr/>
          <a:lstStyle/>
          <a:p>
            <a:pPr>
              <a:defRPr/>
            </a:pPr>
            <a:r>
              <a:rPr lang="en-US"/>
              <a:t>Put First Things First.</a:t>
            </a:r>
            <a:br>
              <a:rPr lang="en-US"/>
            </a:br>
            <a:r>
              <a:rPr lang="en-US"/>
              <a:t>               --Steven Covey</a:t>
            </a:r>
            <a:br>
              <a:rPr lang="en-US"/>
            </a:br>
            <a:r>
              <a:rPr lang="en-US"/>
              <a:t>Author of </a:t>
            </a:r>
            <a:r>
              <a:rPr lang="en-US" i="1"/>
              <a:t>Seven Habits of Highly Effective People</a:t>
            </a:r>
            <a:endParaRPr lang="en-US"/>
          </a:p>
        </p:txBody>
      </p:sp>
    </p:spTree>
  </p:cSld>
  <p:clrMapOvr>
    <a:masterClrMapping/>
  </p:clrMapOvr>
</p:sld>
</file>

<file path=ppt/theme/theme1.xml><?xml version="1.0" encoding="utf-8"?>
<a:theme xmlns:a="http://schemas.openxmlformats.org/drawingml/2006/main" name="template">
  <a:themeElements>
    <a:clrScheme name="template 15">
      <a:dk1>
        <a:srgbClr val="4D4D4D"/>
      </a:dk1>
      <a:lt1>
        <a:srgbClr val="FFFFFF"/>
      </a:lt1>
      <a:dk2>
        <a:srgbClr val="4D4D4D"/>
      </a:dk2>
      <a:lt2>
        <a:srgbClr val="1F1111"/>
      </a:lt2>
      <a:accent1>
        <a:srgbClr val="393939"/>
      </a:accent1>
      <a:accent2>
        <a:srgbClr val="727272"/>
      </a:accent2>
      <a:accent3>
        <a:srgbClr val="FFFFFF"/>
      </a:accent3>
      <a:accent4>
        <a:srgbClr val="404040"/>
      </a:accent4>
      <a:accent5>
        <a:srgbClr val="AEAEAE"/>
      </a:accent5>
      <a:accent6>
        <a:srgbClr val="676767"/>
      </a:accent6>
      <a:hlink>
        <a:srgbClr val="D42424"/>
      </a:hlink>
      <a:folHlink>
        <a:srgbClr val="DDDDDD"/>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4D4D4D"/>
        </a:dk2>
        <a:lt2>
          <a:srgbClr val="11163C"/>
        </a:lt2>
        <a:accent1>
          <a:srgbClr val="212B53"/>
        </a:accent1>
        <a:accent2>
          <a:srgbClr val="364481"/>
        </a:accent2>
        <a:accent3>
          <a:srgbClr val="FFFFFF"/>
        </a:accent3>
        <a:accent4>
          <a:srgbClr val="404040"/>
        </a:accent4>
        <a:accent5>
          <a:srgbClr val="ABACB3"/>
        </a:accent5>
        <a:accent6>
          <a:srgbClr val="303D74"/>
        </a:accent6>
        <a:hlink>
          <a:srgbClr val="3E4985"/>
        </a:hlink>
        <a:folHlink>
          <a:srgbClr val="DDDDDD"/>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4D4D4D"/>
        </a:dk2>
        <a:lt2>
          <a:srgbClr val="0D254C"/>
        </a:lt2>
        <a:accent1>
          <a:srgbClr val="254B83"/>
        </a:accent1>
        <a:accent2>
          <a:srgbClr val="406DAA"/>
        </a:accent2>
        <a:accent3>
          <a:srgbClr val="FFFFFF"/>
        </a:accent3>
        <a:accent4>
          <a:srgbClr val="404040"/>
        </a:accent4>
        <a:accent5>
          <a:srgbClr val="ACB1C1"/>
        </a:accent5>
        <a:accent6>
          <a:srgbClr val="39629A"/>
        </a:accent6>
        <a:hlink>
          <a:srgbClr val="3267B4"/>
        </a:hlink>
        <a:folHlink>
          <a:srgbClr val="DDDDDD"/>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4D4D4D"/>
        </a:dk2>
        <a:lt2>
          <a:srgbClr val="363B45"/>
        </a:lt2>
        <a:accent1>
          <a:srgbClr val="A99D9B"/>
        </a:accent1>
        <a:accent2>
          <a:srgbClr val="565A66"/>
        </a:accent2>
        <a:accent3>
          <a:srgbClr val="FFFFFF"/>
        </a:accent3>
        <a:accent4>
          <a:srgbClr val="404040"/>
        </a:accent4>
        <a:accent5>
          <a:srgbClr val="D1CCCB"/>
        </a:accent5>
        <a:accent6>
          <a:srgbClr val="4D515C"/>
        </a:accent6>
        <a:hlink>
          <a:srgbClr val="927154"/>
        </a:hlink>
        <a:folHlink>
          <a:srgbClr val="DDDDDD"/>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4D4D4D"/>
        </a:dk2>
        <a:lt2>
          <a:srgbClr val="2E3236"/>
        </a:lt2>
        <a:accent1>
          <a:srgbClr val="B26920"/>
        </a:accent1>
        <a:accent2>
          <a:srgbClr val="6F7F8D"/>
        </a:accent2>
        <a:accent3>
          <a:srgbClr val="FFFFFF"/>
        </a:accent3>
        <a:accent4>
          <a:srgbClr val="404040"/>
        </a:accent4>
        <a:accent5>
          <a:srgbClr val="D5B9AB"/>
        </a:accent5>
        <a:accent6>
          <a:srgbClr val="64727F"/>
        </a:accent6>
        <a:hlink>
          <a:srgbClr val="EEC722"/>
        </a:hlink>
        <a:folHlink>
          <a:srgbClr val="DDDDDD"/>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4D4D4D"/>
        </a:dk2>
        <a:lt2>
          <a:srgbClr val="2E3236"/>
        </a:lt2>
        <a:accent1>
          <a:srgbClr val="9BB6EE"/>
        </a:accent1>
        <a:accent2>
          <a:srgbClr val="6F7F8D"/>
        </a:accent2>
        <a:accent3>
          <a:srgbClr val="FFFFFF"/>
        </a:accent3>
        <a:accent4>
          <a:srgbClr val="404040"/>
        </a:accent4>
        <a:accent5>
          <a:srgbClr val="CBD7F5"/>
        </a:accent5>
        <a:accent6>
          <a:srgbClr val="64727F"/>
        </a:accent6>
        <a:hlink>
          <a:srgbClr val="84AAF3"/>
        </a:hlink>
        <a:folHlink>
          <a:srgbClr val="DDDDDD"/>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4D4D4D"/>
        </a:dk2>
        <a:lt2>
          <a:srgbClr val="40494F"/>
        </a:lt2>
        <a:accent1>
          <a:srgbClr val="6D7D8A"/>
        </a:accent1>
        <a:accent2>
          <a:srgbClr val="A7A7A7"/>
        </a:accent2>
        <a:accent3>
          <a:srgbClr val="FFFFFF"/>
        </a:accent3>
        <a:accent4>
          <a:srgbClr val="404040"/>
        </a:accent4>
        <a:accent5>
          <a:srgbClr val="BABFC4"/>
        </a:accent5>
        <a:accent6>
          <a:srgbClr val="979797"/>
        </a:accent6>
        <a:hlink>
          <a:srgbClr val="7F7F7F"/>
        </a:hlink>
        <a:folHlink>
          <a:srgbClr val="DDDDDD"/>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4D4D4D"/>
        </a:dk2>
        <a:lt2>
          <a:srgbClr val="454D52"/>
        </a:lt2>
        <a:accent1>
          <a:srgbClr val="7D8B97"/>
        </a:accent1>
        <a:accent2>
          <a:srgbClr val="CBCBCB"/>
        </a:accent2>
        <a:accent3>
          <a:srgbClr val="FFFFFF"/>
        </a:accent3>
        <a:accent4>
          <a:srgbClr val="404040"/>
        </a:accent4>
        <a:accent5>
          <a:srgbClr val="BFC4C9"/>
        </a:accent5>
        <a:accent6>
          <a:srgbClr val="B8B8B8"/>
        </a:accent6>
        <a:hlink>
          <a:srgbClr val="515869"/>
        </a:hlink>
        <a:folHlink>
          <a:srgbClr val="DDDDD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4D4D4D"/>
        </a:dk2>
        <a:lt2>
          <a:srgbClr val="393939"/>
        </a:lt2>
        <a:accent1>
          <a:srgbClr val="858585"/>
        </a:accent1>
        <a:accent2>
          <a:srgbClr val="939393"/>
        </a:accent2>
        <a:accent3>
          <a:srgbClr val="FFFFFF"/>
        </a:accent3>
        <a:accent4>
          <a:srgbClr val="404040"/>
        </a:accent4>
        <a:accent5>
          <a:srgbClr val="C2C2C2"/>
        </a:accent5>
        <a:accent6>
          <a:srgbClr val="858585"/>
        </a:accent6>
        <a:hlink>
          <a:srgbClr val="696969"/>
        </a:hlink>
        <a:folHlink>
          <a:srgbClr val="DDDDD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4D4D4D"/>
        </a:dk2>
        <a:lt2>
          <a:srgbClr val="4F5056"/>
        </a:lt2>
        <a:accent1>
          <a:srgbClr val="7E7F8E"/>
        </a:accent1>
        <a:accent2>
          <a:srgbClr val="C0C1C5"/>
        </a:accent2>
        <a:accent3>
          <a:srgbClr val="FFFFFF"/>
        </a:accent3>
        <a:accent4>
          <a:srgbClr val="404040"/>
        </a:accent4>
        <a:accent5>
          <a:srgbClr val="C0C0C6"/>
        </a:accent5>
        <a:accent6>
          <a:srgbClr val="AEAFB2"/>
        </a:accent6>
        <a:hlink>
          <a:srgbClr val="ACAFB7"/>
        </a:hlink>
        <a:folHlink>
          <a:srgbClr val="DDDDD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4D4D4D"/>
        </a:dk2>
        <a:lt2>
          <a:srgbClr val="85978F"/>
        </a:lt2>
        <a:accent1>
          <a:srgbClr val="9DA499"/>
        </a:accent1>
        <a:accent2>
          <a:srgbClr val="A5B9BA"/>
        </a:accent2>
        <a:accent3>
          <a:srgbClr val="FFFFFF"/>
        </a:accent3>
        <a:accent4>
          <a:srgbClr val="404040"/>
        </a:accent4>
        <a:accent5>
          <a:srgbClr val="CCCFCA"/>
        </a:accent5>
        <a:accent6>
          <a:srgbClr val="95A7A8"/>
        </a:accent6>
        <a:hlink>
          <a:srgbClr val="ABB4AB"/>
        </a:hlink>
        <a:folHlink>
          <a:srgbClr val="DDDDD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4D4D4D"/>
        </a:dk2>
        <a:lt2>
          <a:srgbClr val="484847"/>
        </a:lt2>
        <a:accent1>
          <a:srgbClr val="7C7C74"/>
        </a:accent1>
        <a:accent2>
          <a:srgbClr val="AFB2AA"/>
        </a:accent2>
        <a:accent3>
          <a:srgbClr val="FFFFFF"/>
        </a:accent3>
        <a:accent4>
          <a:srgbClr val="404040"/>
        </a:accent4>
        <a:accent5>
          <a:srgbClr val="BFBFBC"/>
        </a:accent5>
        <a:accent6>
          <a:srgbClr val="9EA19A"/>
        </a:accent6>
        <a:hlink>
          <a:srgbClr val="D4D2C6"/>
        </a:hlink>
        <a:folHlink>
          <a:srgbClr val="DDDDDD"/>
        </a:folHlink>
      </a:clrScheme>
      <a:clrMap bg1="lt1" tx1="dk1" bg2="lt2" tx2="dk2" accent1="accent1" accent2="accent2" accent3="accent3" accent4="accent4" accent5="accent5" accent6="accent6" hlink="hlink" folHlink="folHlink"/>
    </a:extraClrScheme>
    <a:extraClrScheme>
      <a:clrScheme name="template 12">
        <a:dk1>
          <a:srgbClr val="4D4D4D"/>
        </a:dk1>
        <a:lt1>
          <a:srgbClr val="FFFFFF"/>
        </a:lt1>
        <a:dk2>
          <a:srgbClr val="4D4D4D"/>
        </a:dk2>
        <a:lt2>
          <a:srgbClr val="18191C"/>
        </a:lt2>
        <a:accent1>
          <a:srgbClr val="1F2229"/>
        </a:accent1>
        <a:accent2>
          <a:srgbClr val="3B4A61"/>
        </a:accent2>
        <a:accent3>
          <a:srgbClr val="FFFFFF"/>
        </a:accent3>
        <a:accent4>
          <a:srgbClr val="404040"/>
        </a:accent4>
        <a:accent5>
          <a:srgbClr val="ABABAC"/>
        </a:accent5>
        <a:accent6>
          <a:srgbClr val="354257"/>
        </a:accent6>
        <a:hlink>
          <a:srgbClr val="718CAC"/>
        </a:hlink>
        <a:folHlink>
          <a:srgbClr val="DDDDDD"/>
        </a:folHlink>
      </a:clrScheme>
      <a:clrMap bg1="lt1" tx1="dk1" bg2="lt2" tx2="dk2" accent1="accent1" accent2="accent2" accent3="accent3" accent4="accent4" accent5="accent5" accent6="accent6" hlink="hlink" folHlink="folHlink"/>
    </a:extraClrScheme>
    <a:extraClrScheme>
      <a:clrScheme name="template 13">
        <a:dk1>
          <a:srgbClr val="4D4D4D"/>
        </a:dk1>
        <a:lt1>
          <a:srgbClr val="FFFFFF"/>
        </a:lt1>
        <a:dk2>
          <a:srgbClr val="4D4D4D"/>
        </a:dk2>
        <a:lt2>
          <a:srgbClr val="3E3B55"/>
        </a:lt2>
        <a:accent1>
          <a:srgbClr val="8D8DC2"/>
        </a:accent1>
        <a:accent2>
          <a:srgbClr val="777777"/>
        </a:accent2>
        <a:accent3>
          <a:srgbClr val="FFFFFF"/>
        </a:accent3>
        <a:accent4>
          <a:srgbClr val="404040"/>
        </a:accent4>
        <a:accent5>
          <a:srgbClr val="C5C5DD"/>
        </a:accent5>
        <a:accent6>
          <a:srgbClr val="6B6B6B"/>
        </a:accent6>
        <a:hlink>
          <a:srgbClr val="C0C0C0"/>
        </a:hlink>
        <a:folHlink>
          <a:srgbClr val="DDDDDD"/>
        </a:folHlink>
      </a:clrScheme>
      <a:clrMap bg1="lt1" tx1="dk1" bg2="lt2" tx2="dk2" accent1="accent1" accent2="accent2" accent3="accent3" accent4="accent4" accent5="accent5" accent6="accent6" hlink="hlink" folHlink="folHlink"/>
    </a:extraClrScheme>
    <a:extraClrScheme>
      <a:clrScheme name="template 14">
        <a:dk1>
          <a:srgbClr val="4D4D4D"/>
        </a:dk1>
        <a:lt1>
          <a:srgbClr val="FFFFFF"/>
        </a:lt1>
        <a:dk2>
          <a:srgbClr val="4D4D4D"/>
        </a:dk2>
        <a:lt2>
          <a:srgbClr val="26231E"/>
        </a:lt2>
        <a:accent1>
          <a:srgbClr val="D69F8C"/>
        </a:accent1>
        <a:accent2>
          <a:srgbClr val="AD8D82"/>
        </a:accent2>
        <a:accent3>
          <a:srgbClr val="FFFFFF"/>
        </a:accent3>
        <a:accent4>
          <a:srgbClr val="404040"/>
        </a:accent4>
        <a:accent5>
          <a:srgbClr val="E8CDC5"/>
        </a:accent5>
        <a:accent6>
          <a:srgbClr val="9C7F75"/>
        </a:accent6>
        <a:hlink>
          <a:srgbClr val="676068"/>
        </a:hlink>
        <a:folHlink>
          <a:srgbClr val="DDDDDD"/>
        </a:folHlink>
      </a:clrScheme>
      <a:clrMap bg1="lt1" tx1="dk1" bg2="lt2" tx2="dk2" accent1="accent1" accent2="accent2" accent3="accent3" accent4="accent4" accent5="accent5" accent6="accent6" hlink="hlink" folHlink="folHlink"/>
    </a:extraClrScheme>
    <a:extraClrScheme>
      <a:clrScheme name="template 15">
        <a:dk1>
          <a:srgbClr val="4D4D4D"/>
        </a:dk1>
        <a:lt1>
          <a:srgbClr val="FFFFFF"/>
        </a:lt1>
        <a:dk2>
          <a:srgbClr val="4D4D4D"/>
        </a:dk2>
        <a:lt2>
          <a:srgbClr val="1F1111"/>
        </a:lt2>
        <a:accent1>
          <a:srgbClr val="393939"/>
        </a:accent1>
        <a:accent2>
          <a:srgbClr val="727272"/>
        </a:accent2>
        <a:accent3>
          <a:srgbClr val="FFFFFF"/>
        </a:accent3>
        <a:accent4>
          <a:srgbClr val="404040"/>
        </a:accent4>
        <a:accent5>
          <a:srgbClr val="AEAEAE"/>
        </a:accent5>
        <a:accent6>
          <a:srgbClr val="676767"/>
        </a:accent6>
        <a:hlink>
          <a:srgbClr val="D42424"/>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184</TotalTime>
  <Words>1518</Words>
  <Application>Microsoft Office PowerPoint</Application>
  <PresentationFormat>On-screen Show (4:3)</PresentationFormat>
  <Paragraphs>282</Paragraphs>
  <Slides>91</Slides>
  <Notes>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91</vt:i4>
      </vt:variant>
    </vt:vector>
  </HeadingPairs>
  <TitlesOfParts>
    <vt:vector size="101" baseType="lpstr">
      <vt:lpstr>Arial</vt:lpstr>
      <vt:lpstr>Arial Black</vt:lpstr>
      <vt:lpstr>Arial Rounded MT Bold</vt:lpstr>
      <vt:lpstr>Century Gothic</vt:lpstr>
      <vt:lpstr>Impact</vt:lpstr>
      <vt:lpstr>Tahoma</vt:lpstr>
      <vt:lpstr>Times New Roman</vt:lpstr>
      <vt:lpstr>template</vt:lpstr>
      <vt:lpstr>Unknown</vt:lpstr>
      <vt:lpstr>Clip</vt:lpstr>
      <vt:lpstr>Managing Time and Money</vt:lpstr>
      <vt:lpstr>What is the longest and yet the shortest thing in the world?  The swiftest and yet the slowest,  The most divisible and the most extended The least valued and the most regretted,  Without which nothing can be done Which devours everything, however small,  And yet opens the life and spirit, To every object, however great? </vt:lpstr>
      <vt:lpstr>PowerPoint Presentation</vt:lpstr>
      <vt:lpstr>Time Management is Not:</vt:lpstr>
      <vt:lpstr>Time Management Is:</vt:lpstr>
      <vt:lpstr>Manage time and money to reach your goals.  </vt:lpstr>
      <vt:lpstr>What are your lifetime goals?</vt:lpstr>
      <vt:lpstr>Successful Goal Setting</vt:lpstr>
      <vt:lpstr>Smart Goals</vt:lpstr>
      <vt:lpstr>Knowing your goals is the key to time management.</vt:lpstr>
      <vt:lpstr>Class Exercise: My Lifetime Goals </vt:lpstr>
      <vt:lpstr>Rules for Brainstorming</vt:lpstr>
      <vt:lpstr>In 5 minutes, list your lifetime goals.  Write anything that comes to mind.  Can you list at least 10?</vt:lpstr>
      <vt:lpstr>Look over your list and highlight or mark the most important goals.</vt:lpstr>
      <vt:lpstr>In 5 minutes, list what you would like to accomplish in the next 5 years.  Include your educational and career goals.  See if you can come up with 10 items.</vt:lpstr>
      <vt:lpstr>Again, highlight or mark your best answers.</vt:lpstr>
      <vt:lpstr>What goals would you like to accomplish in the next year? </vt:lpstr>
      <vt:lpstr>        Highlight your best ideas.          Share with the class one of your most important ideas from this question.  </vt:lpstr>
      <vt:lpstr>Assignment: Finish My Lifetime Goals </vt:lpstr>
      <vt:lpstr>What is the difference between a goal and a fantasy?</vt:lpstr>
      <vt:lpstr>Is this car a goal or a fantasy?</vt:lpstr>
      <vt:lpstr>A Goal Requires</vt:lpstr>
      <vt:lpstr>Turn Your Dreams Into Reality</vt:lpstr>
      <vt:lpstr>Activity:  Make a quick list of what you have done today and what you plan to do until you go to bed tonight.</vt:lpstr>
      <vt:lpstr>Priorities are the key to effective time management. What are priorities?</vt:lpstr>
      <vt:lpstr>Prioritize your list</vt:lpstr>
      <vt:lpstr>Beware: “C” Fever</vt:lpstr>
      <vt:lpstr>Work Your “A’s” Off</vt:lpstr>
      <vt:lpstr>Schedule Your Success</vt:lpstr>
      <vt:lpstr>What Is Your Chronotype?</vt:lpstr>
      <vt:lpstr>Owls Often Have Lower GPA’s</vt:lpstr>
      <vt:lpstr>Night Owls</vt:lpstr>
      <vt:lpstr>Balancing Work and Study Time</vt:lpstr>
      <vt:lpstr>Full Time College Schedule</vt:lpstr>
      <vt:lpstr>College and Work Schedule</vt:lpstr>
      <vt:lpstr>The Impossible Schedule</vt:lpstr>
      <vt:lpstr>Part Time Student Schedule</vt:lpstr>
      <vt:lpstr>Schedule Your Success</vt:lpstr>
      <vt:lpstr>Tips for Scheduling</vt:lpstr>
      <vt:lpstr>Benefits of Using a Schedule</vt:lpstr>
      <vt:lpstr>Types of Schedules</vt:lpstr>
      <vt:lpstr>PowerPoint Presentation</vt:lpstr>
      <vt:lpstr>PowerPoint Presentation</vt:lpstr>
      <vt:lpstr>PowerPoint Presentation</vt:lpstr>
      <vt:lpstr>PowerPoint Presentation</vt:lpstr>
      <vt:lpstr>PowerPoint Presentation</vt:lpstr>
      <vt:lpstr>Dislike schedules?</vt:lpstr>
      <vt:lpstr>TO DO List</vt:lpstr>
      <vt:lpstr>Assignment:  Monitor your time for a week.  Turn it in next Tuesday along with analysis sheet.  </vt:lpstr>
      <vt:lpstr>Time Management Tricks</vt:lpstr>
      <vt:lpstr>Divide and Conquer</vt:lpstr>
      <vt:lpstr>Do the First Small Step</vt:lpstr>
      <vt:lpstr>80/20 Rule</vt:lpstr>
      <vt:lpstr>80/20 Examples</vt:lpstr>
      <vt:lpstr>Aim for Excellence, Not Perfection</vt:lpstr>
      <vt:lpstr>Make Learning Fun By Finding a Reward</vt:lpstr>
      <vt:lpstr>Just Take a Break</vt:lpstr>
      <vt:lpstr>Study in the Library</vt:lpstr>
      <vt:lpstr>Learn to Just Say No </vt:lpstr>
      <vt:lpstr>What are your time bandits? </vt:lpstr>
      <vt:lpstr>Dealing with Time Bandits</vt:lpstr>
      <vt:lpstr>How to Deal With People Who Are Time Bandits</vt:lpstr>
      <vt:lpstr>Think Pair Share How can you avoid procrastination?  For example, you have an assignment due and you are having a difficult time getting started.  How do you motivate yourself to get started?</vt:lpstr>
      <vt:lpstr>Dealing With Procrastination</vt:lpstr>
      <vt:lpstr>Why do we procrastinate?  </vt:lpstr>
      <vt:lpstr>Reasons for Procrastination</vt:lpstr>
      <vt:lpstr>How can you avoid  procrastination?</vt:lpstr>
      <vt:lpstr>PowerPoint Presentation</vt:lpstr>
      <vt:lpstr>Avoiding Procrastination</vt:lpstr>
      <vt:lpstr>Avoiding Procrastination</vt:lpstr>
      <vt:lpstr>PowerPoint Presentation</vt:lpstr>
      <vt:lpstr>Challenge Question:  To become a millionaire by age 68, how much would you need to save each month if you started saving at age 22?  (Assuming a 10% return on your investments?)</vt:lpstr>
      <vt:lpstr>To Become a Millionaire</vt:lpstr>
      <vt:lpstr>Save money to accomplish your goals.  </vt:lpstr>
      <vt:lpstr>As a college student, how can you spend your money wisely and begin a savings habit?</vt:lpstr>
      <vt:lpstr>Group Exercise:  The College Student Tightwad Gazette </vt:lpstr>
      <vt:lpstr>Budgeting is the Key to Money Management.</vt:lpstr>
      <vt:lpstr>Start with a Money Monitor.</vt:lpstr>
      <vt:lpstr>Try it on your own! Budgeting for College </vt:lpstr>
      <vt:lpstr>Need More Money?</vt:lpstr>
      <vt:lpstr>Apply for Financial Aid</vt:lpstr>
      <vt:lpstr>The College Success Web site has links for getting information and applying for Financial Aid online.    www.collegesuccess1.com </vt:lpstr>
      <vt:lpstr>Apply for a Scholarship</vt:lpstr>
      <vt:lpstr>How to Apply for a Scholarship</vt:lpstr>
      <vt:lpstr>How to Apply for a Scholarship</vt:lpstr>
      <vt:lpstr>Best Ideas for Financial Security</vt:lpstr>
      <vt:lpstr>Willpower, restriction and self-control may not work.  </vt:lpstr>
      <vt:lpstr>The trick is not to manage our time or money, but to manage ourselves.</vt:lpstr>
      <vt:lpstr>Manage Yourself</vt:lpstr>
      <vt:lpstr>Keys to Success: Do What Is Important First</vt:lpstr>
      <vt:lpstr>Put First Things First.                --Steven Covey Author of Seven Habits of Highly Effective People</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Marsha</dc:creator>
  <cp:lastModifiedBy>Marsha Fralick</cp:lastModifiedBy>
  <cp:revision>26</cp:revision>
  <dcterms:created xsi:type="dcterms:W3CDTF">2013-11-20T23:58:02Z</dcterms:created>
  <dcterms:modified xsi:type="dcterms:W3CDTF">2017-12-17T19:10:57Z</dcterms:modified>
</cp:coreProperties>
</file>