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358" r:id="rId23"/>
    <p:sldId id="375" r:id="rId24"/>
    <p:sldId id="359" r:id="rId25"/>
    <p:sldId id="360" r:id="rId26"/>
    <p:sldId id="361" r:id="rId27"/>
    <p:sldId id="277" r:id="rId28"/>
    <p:sldId id="278" r:id="rId29"/>
    <p:sldId id="275" r:id="rId30"/>
    <p:sldId id="279" r:id="rId31"/>
    <p:sldId id="37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77" r:id="rId46"/>
    <p:sldId id="355" r:id="rId47"/>
    <p:sldId id="356" r:id="rId48"/>
    <p:sldId id="297" r:id="rId49"/>
    <p:sldId id="298" r:id="rId50"/>
    <p:sldId id="362" r:id="rId51"/>
    <p:sldId id="369" r:id="rId52"/>
    <p:sldId id="379" r:id="rId53"/>
    <p:sldId id="363" r:id="rId54"/>
    <p:sldId id="380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84" r:id="rId65"/>
    <p:sldId id="385" r:id="rId66"/>
    <p:sldId id="386" r:id="rId67"/>
    <p:sldId id="316" r:id="rId68"/>
    <p:sldId id="317" r:id="rId69"/>
    <p:sldId id="318" r:id="rId70"/>
    <p:sldId id="319" r:id="rId71"/>
    <p:sldId id="381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88" r:id="rId100"/>
    <p:sldId id="389" r:id="rId101"/>
    <p:sldId id="347" r:id="rId102"/>
    <p:sldId id="350" r:id="rId103"/>
    <p:sldId id="399" r:id="rId104"/>
    <p:sldId id="391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80" d="100"/>
          <a:sy n="80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782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 err="1"/>
              <a:t>hapter</a:t>
            </a:r>
            <a:r>
              <a:rPr lang="en-US" altLang="en-US" dirty="0"/>
              <a:t> 2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132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$16,146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80709"/>
            <a:ext cx="84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4" y="1938843"/>
            <a:ext cx="4114800" cy="174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36" y="3665010"/>
            <a:ext cx="3190291" cy="136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337159"/>
            <a:ext cx="35052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559730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5" y="3608781"/>
            <a:ext cx="4114800" cy="1740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04" y="1938843"/>
            <a:ext cx="4114800" cy="1740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7271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Do What You Are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(DWYA)</a:t>
            </a:r>
            <a:br>
              <a:rPr lang="en-US" dirty="0"/>
            </a:br>
            <a:r>
              <a:rPr lang="en-US" dirty="0"/>
              <a:t>(</a:t>
            </a:r>
            <a:r>
              <a:rPr lang="en-US" sz="2800" dirty="0"/>
              <a:t>New Name: </a:t>
            </a:r>
            <a:r>
              <a:rPr lang="en-US" sz="2800" dirty="0" err="1"/>
              <a:t>AchieveWORKS</a:t>
            </a:r>
            <a:r>
              <a:rPr lang="en-US" sz="2800" dirty="0"/>
              <a:t> Personality)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  <p:pic>
        <p:nvPicPr>
          <p:cNvPr id="4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97313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$16,887</a:t>
            </a:r>
            <a:r>
              <a:rPr lang="en-US" dirty="0">
                <a:solidFill>
                  <a:schemeClr val="tx2"/>
                </a:solidFill>
              </a:rPr>
              <a:t> per 3 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($675,480 divided by 40 classes for a BA or 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r>
              <a:rPr lang="en-US" altLang="en-US" b="1" dirty="0"/>
              <a:t>Directions for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 dirty="0"/>
              <a:t>The DWYA assesses 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$352 </a:t>
            </a:r>
            <a:r>
              <a:rPr lang="en-US" dirty="0">
                <a:solidFill>
                  <a:schemeClr val="tx2"/>
                </a:solidFill>
              </a:rPr>
              <a:t>per hour in class ($16,887 divided by 48 hours in class)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1"/>
                </a:solidFill>
              </a:rPr>
              <a:t>$352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Choose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/>
              <a:t>What is my personality type?  What are my personal strengths?</a:t>
            </a:r>
          </a:p>
          <a:p>
            <a:r>
              <a:rPr lang="en-US" dirty="0"/>
              <a:t>What are my multiple intelligences?</a:t>
            </a:r>
          </a:p>
          <a:p>
            <a:r>
              <a:rPr lang="en-US" dirty="0"/>
              <a:t>What are my interests?</a:t>
            </a:r>
          </a:p>
          <a:p>
            <a:r>
              <a:rPr lang="en-US" dirty="0"/>
              <a:t>What are my values?</a:t>
            </a:r>
          </a:p>
          <a:p>
            <a:r>
              <a:rPr lang="en-US" dirty="0"/>
              <a:t>How can I match my personal strengths to the world of work?</a:t>
            </a:r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How to Be Motivated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Have a positive mindset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Improve your concentration</a:t>
            </a:r>
          </a:p>
          <a:p>
            <a:pPr lvl="1">
              <a:defRPr/>
            </a:pPr>
            <a:r>
              <a:rPr lang="en-US" sz="2800" b="0" dirty="0">
                <a:solidFill>
                  <a:schemeClr val="tx2"/>
                </a:solidFill>
              </a:rPr>
              <a:t>Manage your external environment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/>
              <a:t>Your Mindset</a:t>
            </a:r>
            <a:br>
              <a:rPr lang="en-US" dirty="0"/>
            </a:br>
            <a:r>
              <a:rPr lang="en-US" dirty="0"/>
              <a:t>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16800" cy="508000"/>
          </a:xfrm>
        </p:spPr>
        <p:txBody>
          <a:bodyPr/>
          <a:lstStyle/>
          <a:p>
            <a:r>
              <a:rPr lang="en-US" dirty="0"/>
              <a:t>Benefits of Positive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/>
              <a:t>Good health</a:t>
            </a:r>
          </a:p>
          <a:p>
            <a:r>
              <a:rPr lang="en-US" dirty="0"/>
              <a:t>Longevity</a:t>
            </a:r>
          </a:p>
          <a:p>
            <a:r>
              <a:rPr lang="en-US" dirty="0"/>
              <a:t>Happiness</a:t>
            </a:r>
          </a:p>
          <a:p>
            <a:r>
              <a:rPr lang="en-US" dirty="0"/>
              <a:t>Perseverance</a:t>
            </a:r>
          </a:p>
          <a:p>
            <a:r>
              <a:rPr lang="en-US" dirty="0"/>
              <a:t>Improved problem solving</a:t>
            </a:r>
          </a:p>
          <a:p>
            <a:r>
              <a:rPr lang="en-US" dirty="0"/>
              <a:t>Enhances ability to learn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Exercise: Textbook Skimming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Ways to Improve Your Concentration and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859913" cy="3240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Concentration and motivation are connected.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1259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can focus on what you are doing, you are motivated to continue.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0402" name="Picture 2" descr="http://business.slu.edu/uploads/2012/10/24/undergraduate-programs-concentrations-entrepreneurship-slu-cook-business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95724"/>
            <a:ext cx="44767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8754"/>
            <a:ext cx="5112544" cy="508000"/>
          </a:xfrm>
        </p:spPr>
        <p:txBody>
          <a:bodyPr/>
          <a:lstStyle/>
          <a:p>
            <a:r>
              <a:rPr lang="en-US" dirty="0"/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16800" cy="3673078"/>
          </a:xfrm>
        </p:spPr>
        <p:txBody>
          <a:bodyPr/>
          <a:lstStyle/>
          <a:p>
            <a:r>
              <a:rPr lang="en-US" dirty="0"/>
              <a:t>A person who is interrupted takes 50% longer to complete a task</a:t>
            </a:r>
          </a:p>
          <a:p>
            <a:r>
              <a:rPr lang="en-US" dirty="0"/>
              <a:t>The interruptions results in 50% more errors.</a:t>
            </a:r>
          </a:p>
          <a:p>
            <a:pPr marL="45720" indent="0">
              <a:buNone/>
            </a:pPr>
            <a:r>
              <a:rPr lang="en-US" dirty="0"/>
              <a:t>Avoid distractions from cell phones and other electronics. </a:t>
            </a:r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3762996"/>
            <a:ext cx="61532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633668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Minimize Distractions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36738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the kitchen, you will be distracted by food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front of the TV, you will be tempted to watch it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bed, it will be difficult to say awake</a:t>
            </a:r>
          </a:p>
        </p:txBody>
      </p:sp>
      <p:pic>
        <p:nvPicPr>
          <p:cNvPr id="228354" name="Picture 2" descr="http://thehoopla.com.au/wp-content/uploads/2013/05/asleep-under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5747"/>
            <a:ext cx="3419097" cy="22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16832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Be Here 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068960"/>
            <a:ext cx="7416800" cy="273630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Choose where you will place your attention 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your mind wanders, gently bring it back.  Forcing attention does not work.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For example, do not think about pink elephants!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many of you thought about pink elephants?</a:t>
            </a:r>
          </a:p>
        </p:txBody>
      </p:sp>
      <p:graphicFrame>
        <p:nvGraphicFramePr>
          <p:cNvPr id="28675" name="Object 1024"/>
          <p:cNvGraphicFramePr>
            <a:graphicFrameLocks noChangeAspect="1"/>
          </p:cNvGraphicFramePr>
          <p:nvPr/>
        </p:nvGraphicFramePr>
        <p:xfrm>
          <a:off x="2819400" y="2286000"/>
          <a:ext cx="312261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3121937" imgH="3417683" progId="MS_ClipArt_Gallery.2">
                  <p:embed/>
                </p:oleObj>
              </mc:Choice>
              <mc:Fallback>
                <p:oleObj name="Clip" r:id="rId3" imgW="3121937" imgH="3417683" progId="MS_ClipArt_Gallery.2">
                  <p:embed/>
                  <p:pic>
                    <p:nvPicPr>
                      <p:cNvPr id="28675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312261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20486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your mind wanders, gently bring it back to the here and now.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Can you be here now for two minutes?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Focus on this number for 2 minutes:</a:t>
            </a:r>
          </a:p>
        </p:txBody>
      </p:sp>
      <p:sp>
        <p:nvSpPr>
          <p:cNvPr id="31747" name="Text Box 2054"/>
          <p:cNvSpPr txBox="1">
            <a:spLocks noChangeArrowheads="1"/>
          </p:cNvSpPr>
          <p:nvPr/>
        </p:nvSpPr>
        <p:spPr bwMode="auto">
          <a:xfrm>
            <a:off x="3505200" y="3048000"/>
            <a:ext cx="3505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tx2"/>
                </a:solidFill>
              </a:rPr>
              <a:t>1</a:t>
            </a:r>
            <a:endParaRPr lang="en-US" alt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87624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Where did your mind go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during these two minutes?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900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The Spider Technique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0250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Learn to ignore distractions and keep your attention focused</a:t>
            </a:r>
          </a:p>
        </p:txBody>
      </p:sp>
      <p:graphicFrame>
        <p:nvGraphicFramePr>
          <p:cNvPr id="33796" name="Object 2048"/>
          <p:cNvGraphicFramePr>
            <a:graphicFrameLocks noChangeAspect="1"/>
          </p:cNvGraphicFramePr>
          <p:nvPr/>
        </p:nvGraphicFramePr>
        <p:xfrm>
          <a:off x="2971800" y="3052763"/>
          <a:ext cx="28194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1593410" imgH="1582848" progId="MS_ClipArt_Gallery.2">
                  <p:embed/>
                </p:oleObj>
              </mc:Choice>
              <mc:Fallback>
                <p:oleObj name="Clip" r:id="rId3" imgW="1593410" imgH="1582848" progId="MS_ClipArt_Gallery.2">
                  <p:embed/>
                  <p:pic>
                    <p:nvPicPr>
                      <p:cNvPr id="3379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52763"/>
                        <a:ext cx="28194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84784"/>
            <a:ext cx="6192664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Set up a Worry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Set a time each day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worries distract you, remind yourself of the time set aside to worry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Be here now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Keep your worry appointment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Find solutions</a:t>
            </a:r>
          </a:p>
        </p:txBody>
      </p:sp>
      <p:graphicFrame>
        <p:nvGraphicFramePr>
          <p:cNvPr id="3482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16345"/>
              </p:ext>
            </p:extLst>
          </p:nvPr>
        </p:nvGraphicFramePr>
        <p:xfrm>
          <a:off x="6804248" y="404664"/>
          <a:ext cx="14668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1466698" imgH="1841602" progId="MS_ClipArt_Gallery.2">
                  <p:embed/>
                </p:oleObj>
              </mc:Choice>
              <mc:Fallback>
                <p:oleObj name="Clip" r:id="rId3" imgW="1466698" imgH="1841602" progId="MS_ClipArt_Gallery.2">
                  <p:embed/>
                  <p:pic>
                    <p:nvPicPr>
                      <p:cNvPr id="3482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4664"/>
                        <a:ext cx="14668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597664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Increase Your 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Take a break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Stretch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Move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and listen actively</a:t>
            </a:r>
          </a:p>
        </p:txBody>
      </p:sp>
      <p:graphicFrame>
        <p:nvGraphicFramePr>
          <p:cNvPr id="3584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60697"/>
              </p:ext>
            </p:extLst>
          </p:nvPr>
        </p:nvGraphicFramePr>
        <p:xfrm>
          <a:off x="5724128" y="2924944"/>
          <a:ext cx="23622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1827886" imgH="1602029" progId="MS_ClipArt_Gallery.2">
                  <p:embed/>
                </p:oleObj>
              </mc:Choice>
              <mc:Fallback>
                <p:oleObj name="Clip" r:id="rId3" imgW="1827886" imgH="1602029" progId="MS_ClipArt_Gallery.2">
                  <p:embed/>
                  <p:pic>
                    <p:nvPicPr>
                      <p:cNvPr id="3584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23622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156176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The Checkmark Technique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 find yourself distracted, place a checkmark on a piece of paper and refocus your attention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With practice you will have fewer checkmarks and distractions</a:t>
            </a:r>
          </a:p>
        </p:txBody>
      </p:sp>
      <p:graphicFrame>
        <p:nvGraphicFramePr>
          <p:cNvPr id="3686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84215"/>
              </p:ext>
            </p:extLst>
          </p:nvPr>
        </p:nvGraphicFramePr>
        <p:xfrm>
          <a:off x="6012160" y="4005064"/>
          <a:ext cx="1738312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723900" imgH="774700" progId="MS_ClipArt_Gallery.2">
                  <p:embed/>
                </p:oleObj>
              </mc:Choice>
              <mc:Fallback>
                <p:oleObj name="Clip" r:id="rId3" imgW="723900" imgH="774700" progId="MS_ClipArt_Gallery.2">
                  <p:embed/>
                  <p:pic>
                    <p:nvPicPr>
                      <p:cNvPr id="3686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05064"/>
                        <a:ext cx="1738312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Change Topics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852936"/>
            <a:ext cx="7416800" cy="18008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may need to study for a short period of time and change subjects.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Two types of </a:t>
            </a:r>
            <a:r>
              <a:rPr lang="en-US" altLang="en-US" sz="4400" dirty="0">
                <a:latin typeface="Century Gothic" panose="020B0502020202020204" pitchFamily="34" charset="0"/>
              </a:rPr>
              <a:t>Motivation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31426" name="Picture 2" descr="http://studyob.com/wp-content/uploads/2013/11/Intrinsic-motivation-and-extrinsic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Intrinsic motivation comes from within. 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 Locus of Control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CSI Activity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</a:p>
        </p:txBody>
      </p:sp>
      <p:pic>
        <p:nvPicPr>
          <p:cNvPr id="212013" name="Picture 45" descr="http://a.abcnews.go.com/images/Business/ap_usa_womens_world_cup_tl_150706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2579711"/>
            <a:ext cx="5704384" cy="4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  <a:r>
              <a:rPr lang="en-US" dirty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http://www.psdgraphics.com/file/gold-tr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Learning and 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416800" cy="16568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Psychologists believe that much of our behavior is learned.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latin typeface="Maiandra GD" panose="020E0502030308020204" pitchFamily="34" charset="0"/>
              </a:rPr>
            </a:br>
            <a:endParaRPr lang="en-US" altLang="en-US" sz="3600" dirty="0"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98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8" y="3068960"/>
            <a:ext cx="8229599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latin typeface="Maiandra GD" panose="020E0502030308020204" pitchFamily="34" charset="0"/>
              </a:rPr>
            </a:br>
            <a:r>
              <a:rPr lang="en-US" sz="4000" dirty="0">
                <a:latin typeface="Maiandra GD" panose="020E050203030802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Maiandra GD" panose="020E0502030308020204" pitchFamily="34" charset="0"/>
              </a:rPr>
              <a:t>2. Do not have too many calories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35243"/>
            <a:ext cx="6828404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Success is a   </a:t>
            </a:r>
            <a:r>
              <a:rPr lang="en-US" sz="8000" dirty="0">
                <a:solidFill>
                  <a:schemeClr val="tx1"/>
                </a:solidFill>
              </a:rPr>
              <a:t>HABIT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$34,736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$38,352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/>
              <a:t>$41,184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/>
              <a:t>$57,252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			 </a:t>
            </a:r>
            <a:r>
              <a:rPr lang="en-US" sz="3200" dirty="0"/>
              <a:t>$68,952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/>
              <a:t>$85,228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http://www.ymcachattanooga.org/fullpanel/uploads/files/group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656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State the problem.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696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$1,042,080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$1,155,960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$1,235,520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$1,717,560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                   </a:t>
            </a:r>
            <a:r>
              <a:rPr lang="en-US" sz="3200" dirty="0"/>
              <a:t>$2,068,560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$2,556,840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3: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healthy snack. instead </a:t>
            </a:r>
            <a:r>
              <a:rPr lang="en-US" dirty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Write an intention statement.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4</a:t>
            </a:r>
            <a:br>
              <a:rPr lang="en-US" dirty="0"/>
            </a:br>
            <a:r>
              <a:rPr lang="en-US" sz="4800" dirty="0">
                <a:solidFill>
                  <a:schemeClr val="hlink"/>
                </a:solidFill>
              </a:rPr>
              <a:t>Count the behavior</a:t>
            </a:r>
            <a:endParaRPr lang="en-US" sz="4800" dirty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1464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8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39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14644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Step 5: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798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6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Practice</a:t>
            </a:r>
            <a:endParaRPr lang="en-US" sz="5400" dirty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Step 7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Find a reward for your behavior.</a:t>
            </a:r>
            <a:endParaRPr lang="en-US" sz="5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</a:rPr>
              <a:t>Step 6: What reward will you use?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$1,717,560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1,042,080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$675,480</a:t>
            </a:r>
            <a:r>
              <a:rPr lang="en-US" sz="3600" dirty="0"/>
              <a:t>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Assignment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 to Change a Habit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870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Make a commitment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9772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4293096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54" y="2348880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1726</Words>
  <Application>Microsoft Office PowerPoint</Application>
  <PresentationFormat>On-screen Show (4:3)</PresentationFormat>
  <Paragraphs>285</Paragraphs>
  <Slides>111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1" baseType="lpstr">
      <vt:lpstr>Albertus Extra Bold</vt:lpstr>
      <vt:lpstr>Albertus Medium</vt:lpstr>
      <vt:lpstr>Arial</vt:lpstr>
      <vt:lpstr>Arial Rounded MT Bold</vt:lpstr>
      <vt:lpstr>Century Gothic</vt:lpstr>
      <vt:lpstr>Maiandra GD</vt:lpstr>
      <vt:lpstr>Tahoma</vt:lpstr>
      <vt:lpstr>Wingdings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$16,887 per 3 unit class ($675,480 divided by 40 classes for a BA or BS)</vt:lpstr>
      <vt:lpstr>   What is  </vt:lpstr>
      <vt:lpstr>$352 per hour in class ($16,887 divided by 48 hours in class)</vt:lpstr>
      <vt:lpstr>Would you attend class today and be prepared if I paid you $352?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Ways to Improve Your Concentration and Attention</vt:lpstr>
      <vt:lpstr>Concentration and motivation are connected.</vt:lpstr>
      <vt:lpstr>Avoid Multi-tasking</vt:lpstr>
      <vt:lpstr>Minimize Distractions</vt:lpstr>
      <vt:lpstr>Be Here Now</vt:lpstr>
      <vt:lpstr>For example, do not think about pink elephants!</vt:lpstr>
      <vt:lpstr>How many of you thought about pink elephants?</vt:lpstr>
      <vt:lpstr>When your mind wanders, gently bring it back to the here and now.</vt:lpstr>
      <vt:lpstr>Can you be here now for two minutes?</vt:lpstr>
      <vt:lpstr>Focus on this number for 2 minutes:</vt:lpstr>
      <vt:lpstr>Where did your mind go during these two minutes?</vt:lpstr>
      <vt:lpstr>The Spider Technique</vt:lpstr>
      <vt:lpstr>Set up a Worry Time</vt:lpstr>
      <vt:lpstr>Increase Your Activity</vt:lpstr>
      <vt:lpstr>The Checkmark Technique</vt:lpstr>
      <vt:lpstr>Change Topics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Learning and Motivation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snack.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Do What You Are Personality Assessment at the beginning of Chapter 2</vt:lpstr>
      <vt:lpstr>Job Jar Activity</vt:lpstr>
      <vt:lpstr>What is Personality Type? </vt:lpstr>
      <vt:lpstr>Personality Type </vt:lpstr>
      <vt:lpstr>Personality Assessment (DWYA) (New Name: AchieveWORKS Personality)</vt:lpstr>
      <vt:lpstr>Directions for the DWYA</vt:lpstr>
      <vt:lpstr>Directions for the DWYA</vt:lpstr>
      <vt:lpstr>Important</vt:lpstr>
      <vt:lpstr>Directions for DWYA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133</cp:revision>
  <dcterms:created xsi:type="dcterms:W3CDTF">2006-06-29T12:15:01Z</dcterms:created>
  <dcterms:modified xsi:type="dcterms:W3CDTF">2017-12-17T19:00:36Z</dcterms:modified>
</cp:coreProperties>
</file>