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9"/>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95"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94B15E-BA7F-4DD4-8A1B-E1B32F662DFA}" v="467" dt="2021-07-04T21:23:19.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1629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88" y="333375"/>
            <a:ext cx="6048375" cy="750888"/>
          </a:xfrm>
        </p:spPr>
        <p:txBody>
          <a:bodyPr/>
          <a:lstStyle>
            <a:lvl1pPr>
              <a:defRPr sz="2800" b="1">
                <a:solidFill>
                  <a:schemeClr val="bg1"/>
                </a:solidFill>
              </a:defRPr>
            </a:lvl1pPr>
          </a:lstStyle>
          <a:p>
            <a:r>
              <a:rPr lang="ru-RU"/>
              <a:t>Click to edit Master title style</a:t>
            </a:r>
          </a:p>
        </p:txBody>
      </p:sp>
      <p:sp>
        <p:nvSpPr>
          <p:cNvPr id="5123" name="Rectangle 3"/>
          <p:cNvSpPr>
            <a:spLocks noGrp="1" noChangeArrowheads="1"/>
          </p:cNvSpPr>
          <p:nvPr>
            <p:ph type="subTitle" idx="1"/>
          </p:nvPr>
        </p:nvSpPr>
        <p:spPr>
          <a:xfrm>
            <a:off x="395288" y="1054100"/>
            <a:ext cx="6048375" cy="503238"/>
          </a:xfrm>
        </p:spPr>
        <p:txBody>
          <a:bodyPr/>
          <a:lstStyle>
            <a:lvl1pPr marL="0" indent="0">
              <a:buFontTx/>
              <a:buNone/>
              <a:defRPr sz="2400" b="1">
                <a:solidFill>
                  <a:schemeClr val="bg1"/>
                </a:solidFill>
              </a:defRPr>
            </a:lvl1pPr>
          </a:lstStyle>
          <a:p>
            <a:r>
              <a:rPr lang="ru-RU"/>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19925" y="333375"/>
            <a:ext cx="1800225" cy="619125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1619250" y="333375"/>
            <a:ext cx="5248275" cy="61912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1619250" y="1268413"/>
            <a:ext cx="35242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5295900" y="1268413"/>
            <a:ext cx="3524250" cy="5256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20838" y="333375"/>
            <a:ext cx="6335712"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t>Click to edit Master title style</a:t>
            </a:r>
          </a:p>
        </p:txBody>
      </p:sp>
      <p:sp>
        <p:nvSpPr>
          <p:cNvPr id="1027" name="Rectangle 3"/>
          <p:cNvSpPr>
            <a:spLocks noGrp="1" noChangeArrowheads="1"/>
          </p:cNvSpPr>
          <p:nvPr>
            <p:ph type="body" idx="1"/>
          </p:nvPr>
        </p:nvSpPr>
        <p:spPr bwMode="auto">
          <a:xfrm>
            <a:off x="1619250" y="1268413"/>
            <a:ext cx="7200900" cy="52562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a:solidFill>
            <a:schemeClr val="bg2"/>
          </a:solidFill>
          <a:latin typeface="+mj-lt"/>
          <a:ea typeface="+mj-ea"/>
          <a:cs typeface="+mj-cs"/>
        </a:defRPr>
      </a:lvl1pPr>
      <a:lvl2pPr algn="l" rtl="0" fontAlgn="base">
        <a:spcBef>
          <a:spcPct val="0"/>
        </a:spcBef>
        <a:spcAft>
          <a:spcPct val="0"/>
        </a:spcAft>
        <a:defRPr sz="3200">
          <a:solidFill>
            <a:schemeClr val="bg2"/>
          </a:solidFill>
          <a:latin typeface="Arial" charset="0"/>
        </a:defRPr>
      </a:lvl2pPr>
      <a:lvl3pPr algn="l" rtl="0" fontAlgn="base">
        <a:spcBef>
          <a:spcPct val="0"/>
        </a:spcBef>
        <a:spcAft>
          <a:spcPct val="0"/>
        </a:spcAft>
        <a:defRPr sz="3200">
          <a:solidFill>
            <a:schemeClr val="bg2"/>
          </a:solidFill>
          <a:latin typeface="Arial" charset="0"/>
        </a:defRPr>
      </a:lvl3pPr>
      <a:lvl4pPr algn="l" rtl="0" fontAlgn="base">
        <a:spcBef>
          <a:spcPct val="0"/>
        </a:spcBef>
        <a:spcAft>
          <a:spcPct val="0"/>
        </a:spcAft>
        <a:defRPr sz="3200">
          <a:solidFill>
            <a:schemeClr val="bg2"/>
          </a:solidFill>
          <a:latin typeface="Arial" charset="0"/>
        </a:defRPr>
      </a:lvl4pPr>
      <a:lvl5pPr algn="l" rtl="0" fontAlgn="base">
        <a:spcBef>
          <a:spcPct val="0"/>
        </a:spcBef>
        <a:spcAft>
          <a:spcPct val="0"/>
        </a:spcAft>
        <a:defRPr sz="3200">
          <a:solidFill>
            <a:schemeClr val="bg2"/>
          </a:solidFill>
          <a:latin typeface="Arial" charset="0"/>
        </a:defRPr>
      </a:lvl5pPr>
      <a:lvl6pPr marL="457200" algn="l" rtl="0" fontAlgn="base">
        <a:spcBef>
          <a:spcPct val="0"/>
        </a:spcBef>
        <a:spcAft>
          <a:spcPct val="0"/>
        </a:spcAft>
        <a:defRPr sz="3200">
          <a:solidFill>
            <a:schemeClr val="bg2"/>
          </a:solidFill>
          <a:latin typeface="Arial" charset="0"/>
        </a:defRPr>
      </a:lvl6pPr>
      <a:lvl7pPr marL="914400" algn="l" rtl="0" fontAlgn="base">
        <a:spcBef>
          <a:spcPct val="0"/>
        </a:spcBef>
        <a:spcAft>
          <a:spcPct val="0"/>
        </a:spcAft>
        <a:defRPr sz="3200">
          <a:solidFill>
            <a:schemeClr val="bg2"/>
          </a:solidFill>
          <a:latin typeface="Arial" charset="0"/>
        </a:defRPr>
      </a:lvl7pPr>
      <a:lvl8pPr marL="1371600" algn="l" rtl="0" fontAlgn="base">
        <a:spcBef>
          <a:spcPct val="0"/>
        </a:spcBef>
        <a:spcAft>
          <a:spcPct val="0"/>
        </a:spcAft>
        <a:defRPr sz="3200">
          <a:solidFill>
            <a:schemeClr val="bg2"/>
          </a:solidFill>
          <a:latin typeface="Arial" charset="0"/>
        </a:defRPr>
      </a:lvl8pPr>
      <a:lvl9pPr marL="1828800" algn="l" rtl="0" fontAlgn="base">
        <a:spcBef>
          <a:spcPct val="0"/>
        </a:spcBef>
        <a:spcAft>
          <a:spcPct val="0"/>
        </a:spcAft>
        <a:defRPr sz="3200">
          <a:solidFill>
            <a:schemeClr val="bg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b="1">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197818" y="620688"/>
            <a:ext cx="5139357" cy="504825"/>
          </a:xfrm>
          <a:noFill/>
        </p:spPr>
        <p:txBody>
          <a:bodyPr/>
          <a:lstStyle/>
          <a:p>
            <a:r>
              <a:rPr lang="en-US" dirty="0">
                <a:latin typeface="Tahoma" charset="0"/>
              </a:rPr>
              <a:t>Hawaii and Pacific Islands College and Career Success</a:t>
            </a:r>
            <a:endParaRPr lang="uk-UA" dirty="0">
              <a:latin typeface="Tahoma" charset="0"/>
            </a:endParaRPr>
          </a:p>
        </p:txBody>
      </p:sp>
      <p:sp>
        <p:nvSpPr>
          <p:cNvPr id="34819" name="Rectangle 3"/>
          <p:cNvSpPr>
            <a:spLocks noGrp="1" noChangeArrowheads="1"/>
          </p:cNvSpPr>
          <p:nvPr>
            <p:ph type="subTitle" idx="1"/>
          </p:nvPr>
        </p:nvSpPr>
        <p:spPr>
          <a:xfrm>
            <a:off x="485775" y="1700808"/>
            <a:ext cx="4851400" cy="274638"/>
          </a:xfrm>
        </p:spPr>
        <p:txBody>
          <a:bodyPr/>
          <a:lstStyle/>
          <a:p>
            <a:pPr>
              <a:lnSpc>
                <a:spcPct val="90000"/>
              </a:lnSpc>
            </a:pPr>
            <a:r>
              <a:rPr lang="en-US" dirty="0"/>
              <a:t>Chapter 1</a:t>
            </a:r>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C88D-932A-4DD1-9DE9-999D45840AA5}"/>
              </a:ext>
            </a:extLst>
          </p:cNvPr>
          <p:cNvSpPr>
            <a:spLocks noGrp="1"/>
          </p:cNvSpPr>
          <p:nvPr>
            <p:ph type="title"/>
          </p:nvPr>
        </p:nvSpPr>
        <p:spPr>
          <a:xfrm>
            <a:off x="1835696" y="908720"/>
            <a:ext cx="6335712" cy="508000"/>
          </a:xfrm>
        </p:spPr>
        <p:txBody>
          <a:bodyPr/>
          <a:lstStyle/>
          <a:p>
            <a:r>
              <a:rPr lang="en-US" dirty="0"/>
              <a:t>Hawaiian Values</a:t>
            </a:r>
            <a:br>
              <a:rPr lang="en-US" dirty="0"/>
            </a:br>
            <a:br>
              <a:rPr lang="en-US" dirty="0"/>
            </a:br>
            <a:r>
              <a:rPr lang="en-US" dirty="0"/>
              <a:t>How can they increase your success?</a:t>
            </a:r>
          </a:p>
        </p:txBody>
      </p:sp>
      <p:pic>
        <p:nvPicPr>
          <p:cNvPr id="3076" name="Picture 4" descr="Photo of school children holding signs that illustrate Hawaiian values">
            <a:extLst>
              <a:ext uri="{FF2B5EF4-FFF2-40B4-BE49-F238E27FC236}">
                <a16:creationId xmlns:a16="http://schemas.microsoft.com/office/drawing/2014/main" id="{2CF2C76F-07DE-488F-9181-65D64C338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581275"/>
            <a:ext cx="571500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5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B459-3902-48BC-87DC-42A8F82D72BE}"/>
              </a:ext>
            </a:extLst>
          </p:cNvPr>
          <p:cNvSpPr>
            <a:spLocks noGrp="1"/>
          </p:cNvSpPr>
          <p:nvPr>
            <p:ph type="title"/>
          </p:nvPr>
        </p:nvSpPr>
        <p:spPr>
          <a:xfrm>
            <a:off x="1620838" y="1700808"/>
            <a:ext cx="6335712" cy="508000"/>
          </a:xfrm>
        </p:spPr>
        <p:txBody>
          <a:bodyPr/>
          <a:lstStyle/>
          <a:p>
            <a:r>
              <a:rPr lang="en-US" dirty="0"/>
              <a:t>Ma </a:t>
            </a:r>
            <a:r>
              <a:rPr lang="en-US" dirty="0" err="1"/>
              <a:t>kahanaka</a:t>
            </a:r>
            <a:r>
              <a:rPr lang="en-US" dirty="0"/>
              <a:t> ‘</a:t>
            </a:r>
            <a:r>
              <a:rPr lang="en-US" dirty="0" err="1"/>
              <a:t>ike</a:t>
            </a:r>
            <a:endParaRPr lang="en-US" dirty="0"/>
          </a:p>
        </p:txBody>
      </p:sp>
      <p:sp>
        <p:nvSpPr>
          <p:cNvPr id="3" name="Content Placeholder 2">
            <a:extLst>
              <a:ext uri="{FF2B5EF4-FFF2-40B4-BE49-F238E27FC236}">
                <a16:creationId xmlns:a16="http://schemas.microsoft.com/office/drawing/2014/main" id="{4B1AE78F-CE7C-41B4-B8E5-344906FE1827}"/>
              </a:ext>
            </a:extLst>
          </p:cNvPr>
          <p:cNvSpPr>
            <a:spLocks noGrp="1"/>
          </p:cNvSpPr>
          <p:nvPr>
            <p:ph idx="1"/>
          </p:nvPr>
        </p:nvSpPr>
        <p:spPr>
          <a:xfrm>
            <a:off x="1620838" y="2636912"/>
            <a:ext cx="7200900" cy="1008459"/>
          </a:xfrm>
        </p:spPr>
        <p:txBody>
          <a:bodyPr/>
          <a:lstStyle/>
          <a:p>
            <a:pPr marL="0" indent="0">
              <a:buNone/>
            </a:pPr>
            <a:r>
              <a:rPr lang="en-US" dirty="0"/>
              <a:t>By working, you learn.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9500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5862-784A-4964-A20C-94945DBF1C3E}"/>
              </a:ext>
            </a:extLst>
          </p:cNvPr>
          <p:cNvSpPr>
            <a:spLocks noGrp="1"/>
          </p:cNvSpPr>
          <p:nvPr>
            <p:ph type="title"/>
          </p:nvPr>
        </p:nvSpPr>
        <p:spPr>
          <a:xfrm>
            <a:off x="1547664" y="1484784"/>
            <a:ext cx="6335712" cy="508000"/>
          </a:xfrm>
        </p:spPr>
        <p:txBody>
          <a:bodyPr/>
          <a:lstStyle/>
          <a:p>
            <a:r>
              <a:rPr lang="en-US" dirty="0"/>
              <a:t>‘</a:t>
            </a:r>
            <a:r>
              <a:rPr lang="en-US" dirty="0" err="1"/>
              <a:t>ImiNa’auao</a:t>
            </a:r>
            <a:endParaRPr lang="en-US" dirty="0"/>
          </a:p>
        </p:txBody>
      </p:sp>
      <p:sp>
        <p:nvSpPr>
          <p:cNvPr id="3" name="Content Placeholder 2">
            <a:extLst>
              <a:ext uri="{FF2B5EF4-FFF2-40B4-BE49-F238E27FC236}">
                <a16:creationId xmlns:a16="http://schemas.microsoft.com/office/drawing/2014/main" id="{F87B48C6-F38F-449A-B48F-21A5CEB3C2A6}"/>
              </a:ext>
            </a:extLst>
          </p:cNvPr>
          <p:cNvSpPr>
            <a:spLocks noGrp="1"/>
          </p:cNvSpPr>
          <p:nvPr>
            <p:ph idx="1"/>
          </p:nvPr>
        </p:nvSpPr>
        <p:spPr>
          <a:xfrm>
            <a:off x="1620838" y="2492896"/>
            <a:ext cx="7200900" cy="1440507"/>
          </a:xfrm>
        </p:spPr>
        <p:txBody>
          <a:bodyPr/>
          <a:lstStyle/>
          <a:p>
            <a:pPr marL="0" indent="0">
              <a:buNone/>
            </a:pPr>
            <a:r>
              <a:rPr lang="en-US" dirty="0"/>
              <a:t>This is the value of seeking wisdom.</a:t>
            </a:r>
          </a:p>
        </p:txBody>
      </p:sp>
    </p:spTree>
    <p:extLst>
      <p:ext uri="{BB962C8B-B14F-4D97-AF65-F5344CB8AC3E}">
        <p14:creationId xmlns:p14="http://schemas.microsoft.com/office/powerpoint/2010/main" val="899403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581A1-FA62-436A-B6D5-D5D347AB5590}"/>
              </a:ext>
            </a:extLst>
          </p:cNvPr>
          <p:cNvSpPr>
            <a:spLocks noGrp="1"/>
          </p:cNvSpPr>
          <p:nvPr>
            <p:ph type="title"/>
          </p:nvPr>
        </p:nvSpPr>
        <p:spPr>
          <a:xfrm>
            <a:off x="1637784" y="1628800"/>
            <a:ext cx="6335712" cy="508000"/>
          </a:xfrm>
        </p:spPr>
        <p:txBody>
          <a:bodyPr/>
          <a:lstStyle/>
          <a:p>
            <a:r>
              <a:rPr lang="en-US" dirty="0"/>
              <a:t>Aloha </a:t>
            </a:r>
            <a:r>
              <a:rPr lang="en-US" dirty="0" err="1"/>
              <a:t>Kekahi</a:t>
            </a:r>
            <a:r>
              <a:rPr lang="en-US" dirty="0"/>
              <a:t> I </a:t>
            </a:r>
            <a:r>
              <a:rPr lang="en-US" dirty="0" err="1"/>
              <a:t>Kekahi</a:t>
            </a:r>
            <a:endParaRPr lang="en-US" dirty="0"/>
          </a:p>
        </p:txBody>
      </p:sp>
      <p:sp>
        <p:nvSpPr>
          <p:cNvPr id="3" name="Content Placeholder 2">
            <a:extLst>
              <a:ext uri="{FF2B5EF4-FFF2-40B4-BE49-F238E27FC236}">
                <a16:creationId xmlns:a16="http://schemas.microsoft.com/office/drawing/2014/main" id="{C4BF46FA-C16C-450E-A5F2-9796522FFD80}"/>
              </a:ext>
            </a:extLst>
          </p:cNvPr>
          <p:cNvSpPr>
            <a:spLocks noGrp="1"/>
          </p:cNvSpPr>
          <p:nvPr>
            <p:ph idx="1"/>
          </p:nvPr>
        </p:nvSpPr>
        <p:spPr>
          <a:xfrm>
            <a:off x="1606983" y="2780928"/>
            <a:ext cx="7200900" cy="1512515"/>
          </a:xfrm>
        </p:spPr>
        <p:txBody>
          <a:bodyPr/>
          <a:lstStyle/>
          <a:p>
            <a:pPr marL="0" indent="0">
              <a:buNone/>
            </a:pPr>
            <a:r>
              <a:rPr lang="en-US" dirty="0"/>
              <a:t>This is the value of love, from one to another. Love includes respect. </a:t>
            </a:r>
          </a:p>
        </p:txBody>
      </p:sp>
    </p:spTree>
    <p:extLst>
      <p:ext uri="{BB962C8B-B14F-4D97-AF65-F5344CB8AC3E}">
        <p14:creationId xmlns:p14="http://schemas.microsoft.com/office/powerpoint/2010/main" val="1079896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1FC38-C7EB-45DF-B503-C0F7321E84B8}"/>
              </a:ext>
            </a:extLst>
          </p:cNvPr>
          <p:cNvSpPr>
            <a:spLocks noGrp="1"/>
          </p:cNvSpPr>
          <p:nvPr>
            <p:ph type="title"/>
          </p:nvPr>
        </p:nvSpPr>
        <p:spPr>
          <a:xfrm>
            <a:off x="1763688" y="1700808"/>
            <a:ext cx="6335712" cy="508000"/>
          </a:xfrm>
        </p:spPr>
        <p:txBody>
          <a:bodyPr/>
          <a:lstStyle/>
          <a:p>
            <a:r>
              <a:rPr lang="en-US" dirty="0" err="1"/>
              <a:t>Kulia</a:t>
            </a:r>
            <a:r>
              <a:rPr lang="en-US" dirty="0"/>
              <a:t> I Ka </a:t>
            </a:r>
            <a:r>
              <a:rPr lang="en-US" dirty="0" err="1"/>
              <a:t>Nu’u</a:t>
            </a:r>
            <a:endParaRPr lang="en-US" dirty="0"/>
          </a:p>
        </p:txBody>
      </p:sp>
      <p:sp>
        <p:nvSpPr>
          <p:cNvPr id="3" name="Content Placeholder 2">
            <a:extLst>
              <a:ext uri="{FF2B5EF4-FFF2-40B4-BE49-F238E27FC236}">
                <a16:creationId xmlns:a16="http://schemas.microsoft.com/office/drawing/2014/main" id="{94FC1453-3917-4CE8-8900-1639F5A7ACC5}"/>
              </a:ext>
            </a:extLst>
          </p:cNvPr>
          <p:cNvSpPr>
            <a:spLocks noGrp="1"/>
          </p:cNvSpPr>
          <p:nvPr>
            <p:ph idx="1"/>
          </p:nvPr>
        </p:nvSpPr>
        <p:spPr>
          <a:xfrm>
            <a:off x="1620838" y="2780928"/>
            <a:ext cx="7200900" cy="936451"/>
          </a:xfrm>
        </p:spPr>
        <p:txBody>
          <a:bodyPr/>
          <a:lstStyle/>
          <a:p>
            <a:pPr marL="0" indent="0">
              <a:buNone/>
            </a:pPr>
            <a:r>
              <a:rPr lang="en-US" dirty="0"/>
              <a:t>This is the value of striving for excellence.</a:t>
            </a:r>
          </a:p>
        </p:txBody>
      </p:sp>
    </p:spTree>
    <p:extLst>
      <p:ext uri="{BB962C8B-B14F-4D97-AF65-F5344CB8AC3E}">
        <p14:creationId xmlns:p14="http://schemas.microsoft.com/office/powerpoint/2010/main" val="1971694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4D72A-D689-469C-9816-7FB1D33E2905}"/>
              </a:ext>
            </a:extLst>
          </p:cNvPr>
          <p:cNvSpPr>
            <a:spLocks noGrp="1"/>
          </p:cNvSpPr>
          <p:nvPr>
            <p:ph type="title"/>
          </p:nvPr>
        </p:nvSpPr>
        <p:spPr>
          <a:xfrm>
            <a:off x="1763688" y="1772816"/>
            <a:ext cx="6335712" cy="508000"/>
          </a:xfrm>
        </p:spPr>
        <p:txBody>
          <a:bodyPr/>
          <a:lstStyle/>
          <a:p>
            <a:r>
              <a:rPr lang="en-US" dirty="0" err="1"/>
              <a:t>Kuleana</a:t>
            </a:r>
            <a:endParaRPr lang="en-US" dirty="0"/>
          </a:p>
        </p:txBody>
      </p:sp>
      <p:sp>
        <p:nvSpPr>
          <p:cNvPr id="3" name="Content Placeholder 2">
            <a:extLst>
              <a:ext uri="{FF2B5EF4-FFF2-40B4-BE49-F238E27FC236}">
                <a16:creationId xmlns:a16="http://schemas.microsoft.com/office/drawing/2014/main" id="{00687706-0F08-4616-AFEF-BF79FEBC0DE2}"/>
              </a:ext>
            </a:extLst>
          </p:cNvPr>
          <p:cNvSpPr>
            <a:spLocks noGrp="1"/>
          </p:cNvSpPr>
          <p:nvPr>
            <p:ph idx="1"/>
          </p:nvPr>
        </p:nvSpPr>
        <p:spPr>
          <a:xfrm>
            <a:off x="1763688" y="2852936"/>
            <a:ext cx="7200900" cy="2520627"/>
          </a:xfrm>
        </p:spPr>
        <p:txBody>
          <a:bodyPr/>
          <a:lstStyle/>
          <a:p>
            <a:pPr marL="0" indent="0">
              <a:buNone/>
            </a:pPr>
            <a:r>
              <a:rPr lang="en-US" dirty="0"/>
              <a:t>This is the value of responsibility. </a:t>
            </a:r>
          </a:p>
          <a:p>
            <a:pPr marL="0" indent="0">
              <a:buNone/>
            </a:pPr>
            <a:endParaRPr lang="en-US" dirty="0"/>
          </a:p>
          <a:p>
            <a:pPr marL="0" indent="0">
              <a:buNone/>
            </a:pPr>
            <a:r>
              <a:rPr lang="en-US" dirty="0"/>
              <a:t>Our </a:t>
            </a:r>
            <a:r>
              <a:rPr lang="en-US" dirty="0" err="1"/>
              <a:t>kuleana</a:t>
            </a:r>
            <a:r>
              <a:rPr lang="en-US" dirty="0"/>
              <a:t> is to care for the land, our people, culture, language, and the values of our people. </a:t>
            </a:r>
          </a:p>
        </p:txBody>
      </p:sp>
    </p:spTree>
    <p:extLst>
      <p:ext uri="{BB962C8B-B14F-4D97-AF65-F5344CB8AC3E}">
        <p14:creationId xmlns:p14="http://schemas.microsoft.com/office/powerpoint/2010/main" val="1318583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D1E86-8E35-4AEE-A3F7-DCA25D275344}"/>
              </a:ext>
            </a:extLst>
          </p:cNvPr>
          <p:cNvSpPr>
            <a:spLocks noGrp="1"/>
          </p:cNvSpPr>
          <p:nvPr>
            <p:ph type="title"/>
          </p:nvPr>
        </p:nvSpPr>
        <p:spPr>
          <a:xfrm>
            <a:off x="1627021" y="2276872"/>
            <a:ext cx="6335712" cy="508000"/>
          </a:xfrm>
        </p:spPr>
        <p:txBody>
          <a:bodyPr/>
          <a:lstStyle/>
          <a:p>
            <a:r>
              <a:rPr lang="en-US" dirty="0" err="1"/>
              <a:t>Lokahi</a:t>
            </a:r>
            <a:endParaRPr lang="en-US" dirty="0"/>
          </a:p>
        </p:txBody>
      </p:sp>
      <p:sp>
        <p:nvSpPr>
          <p:cNvPr id="3" name="Content Placeholder 2">
            <a:extLst>
              <a:ext uri="{FF2B5EF4-FFF2-40B4-BE49-F238E27FC236}">
                <a16:creationId xmlns:a16="http://schemas.microsoft.com/office/drawing/2014/main" id="{35528D86-86AA-4DE2-8260-8FB4B150D540}"/>
              </a:ext>
            </a:extLst>
          </p:cNvPr>
          <p:cNvSpPr>
            <a:spLocks noGrp="1"/>
          </p:cNvSpPr>
          <p:nvPr>
            <p:ph idx="1"/>
          </p:nvPr>
        </p:nvSpPr>
        <p:spPr>
          <a:xfrm>
            <a:off x="1620838" y="3212976"/>
            <a:ext cx="7200900" cy="1728539"/>
          </a:xfrm>
        </p:spPr>
        <p:txBody>
          <a:bodyPr/>
          <a:lstStyle/>
          <a:p>
            <a:pPr marL="0" indent="0">
              <a:buNone/>
            </a:pPr>
            <a:r>
              <a:rPr lang="en-US" dirty="0"/>
              <a:t>This is the value of unity which is the state of being one. We are at one with our creator, the creation, and with one another. </a:t>
            </a:r>
          </a:p>
        </p:txBody>
      </p:sp>
    </p:spTree>
    <p:extLst>
      <p:ext uri="{BB962C8B-B14F-4D97-AF65-F5344CB8AC3E}">
        <p14:creationId xmlns:p14="http://schemas.microsoft.com/office/powerpoint/2010/main" val="194545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D01BB-1010-45F4-AB4E-6B9282930D6B}"/>
              </a:ext>
            </a:extLst>
          </p:cNvPr>
          <p:cNvSpPr>
            <a:spLocks noGrp="1"/>
          </p:cNvSpPr>
          <p:nvPr>
            <p:ph type="title"/>
          </p:nvPr>
        </p:nvSpPr>
        <p:spPr>
          <a:xfrm>
            <a:off x="1637606" y="1844824"/>
            <a:ext cx="6335712" cy="508000"/>
          </a:xfrm>
        </p:spPr>
        <p:txBody>
          <a:bodyPr/>
          <a:lstStyle/>
          <a:p>
            <a:r>
              <a:rPr lang="en-US" dirty="0" err="1"/>
              <a:t>Malama</a:t>
            </a:r>
            <a:endParaRPr lang="en-US" dirty="0"/>
          </a:p>
        </p:txBody>
      </p:sp>
      <p:sp>
        <p:nvSpPr>
          <p:cNvPr id="3" name="Content Placeholder 2">
            <a:extLst>
              <a:ext uri="{FF2B5EF4-FFF2-40B4-BE49-F238E27FC236}">
                <a16:creationId xmlns:a16="http://schemas.microsoft.com/office/drawing/2014/main" id="{9AB50B0E-AE00-4C95-9476-008C41B7A477}"/>
              </a:ext>
            </a:extLst>
          </p:cNvPr>
          <p:cNvSpPr>
            <a:spLocks noGrp="1"/>
          </p:cNvSpPr>
          <p:nvPr>
            <p:ph idx="1"/>
          </p:nvPr>
        </p:nvSpPr>
        <p:spPr>
          <a:xfrm>
            <a:off x="1637606" y="2852936"/>
            <a:ext cx="7200900" cy="1368499"/>
          </a:xfrm>
        </p:spPr>
        <p:txBody>
          <a:bodyPr/>
          <a:lstStyle/>
          <a:p>
            <a:pPr marL="0" indent="0">
              <a:buNone/>
            </a:pPr>
            <a:r>
              <a:rPr lang="en-US" dirty="0"/>
              <a:t>This term means to care for, tend, preserve, save, and honor. </a:t>
            </a:r>
          </a:p>
        </p:txBody>
      </p:sp>
    </p:spTree>
    <p:extLst>
      <p:ext uri="{BB962C8B-B14F-4D97-AF65-F5344CB8AC3E}">
        <p14:creationId xmlns:p14="http://schemas.microsoft.com/office/powerpoint/2010/main" val="269550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1BB17-C753-4A35-94C1-3BA73CBBBCF4}"/>
              </a:ext>
            </a:extLst>
          </p:cNvPr>
          <p:cNvSpPr>
            <a:spLocks noGrp="1"/>
          </p:cNvSpPr>
          <p:nvPr>
            <p:ph type="title"/>
          </p:nvPr>
        </p:nvSpPr>
        <p:spPr>
          <a:xfrm>
            <a:off x="1547664" y="1484784"/>
            <a:ext cx="6335712" cy="508000"/>
          </a:xfrm>
        </p:spPr>
        <p:txBody>
          <a:bodyPr/>
          <a:lstStyle/>
          <a:p>
            <a:r>
              <a:rPr lang="en-US" dirty="0"/>
              <a:t>‘A ‘</a:t>
            </a:r>
            <a:r>
              <a:rPr lang="en-US" dirty="0" err="1"/>
              <a:t>ohe</a:t>
            </a:r>
            <a:r>
              <a:rPr lang="en-US" dirty="0"/>
              <a:t> pau ka ‘</a:t>
            </a:r>
            <a:r>
              <a:rPr lang="en-US" dirty="0" err="1"/>
              <a:t>ike</a:t>
            </a:r>
            <a:r>
              <a:rPr lang="en-US" dirty="0"/>
              <a:t> I ka </a:t>
            </a:r>
            <a:r>
              <a:rPr lang="en-US" dirty="0" err="1"/>
              <a:t>halau</a:t>
            </a:r>
            <a:r>
              <a:rPr lang="en-US" dirty="0"/>
              <a:t> </a:t>
            </a:r>
            <a:r>
              <a:rPr lang="en-US" dirty="0" err="1"/>
              <a:t>ho’okahi</a:t>
            </a:r>
            <a:endParaRPr lang="en-US" dirty="0"/>
          </a:p>
        </p:txBody>
      </p:sp>
      <p:sp>
        <p:nvSpPr>
          <p:cNvPr id="3" name="Content Placeholder 2">
            <a:extLst>
              <a:ext uri="{FF2B5EF4-FFF2-40B4-BE49-F238E27FC236}">
                <a16:creationId xmlns:a16="http://schemas.microsoft.com/office/drawing/2014/main" id="{C759870C-2A90-4B54-B503-B12B0C978E64}"/>
              </a:ext>
            </a:extLst>
          </p:cNvPr>
          <p:cNvSpPr>
            <a:spLocks noGrp="1"/>
          </p:cNvSpPr>
          <p:nvPr>
            <p:ph idx="1"/>
          </p:nvPr>
        </p:nvSpPr>
        <p:spPr>
          <a:xfrm>
            <a:off x="1691680" y="2780928"/>
            <a:ext cx="7200900" cy="2664643"/>
          </a:xfrm>
        </p:spPr>
        <p:txBody>
          <a:bodyPr/>
          <a:lstStyle/>
          <a:p>
            <a:pPr marL="0" indent="0">
              <a:buNone/>
            </a:pPr>
            <a:r>
              <a:rPr lang="en-US" dirty="0"/>
              <a:t>Not all knowledge is taught in one school. There are many sources of knowledge and each are different, yet valuable. Learning and gathering our own information makes us successful. </a:t>
            </a:r>
          </a:p>
        </p:txBody>
      </p:sp>
    </p:spTree>
    <p:extLst>
      <p:ext uri="{BB962C8B-B14F-4D97-AF65-F5344CB8AC3E}">
        <p14:creationId xmlns:p14="http://schemas.microsoft.com/office/powerpoint/2010/main" val="1283259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16BB6-FA23-4922-B674-4750B74A0BD8}"/>
              </a:ext>
            </a:extLst>
          </p:cNvPr>
          <p:cNvSpPr>
            <a:spLocks noGrp="1"/>
          </p:cNvSpPr>
          <p:nvPr>
            <p:ph type="title"/>
          </p:nvPr>
        </p:nvSpPr>
        <p:spPr/>
        <p:txBody>
          <a:bodyPr/>
          <a:lstStyle/>
          <a:p>
            <a:r>
              <a:rPr lang="en-US" dirty="0" err="1"/>
              <a:t>Ahupua’a</a:t>
            </a:r>
            <a:endParaRPr lang="en-US" dirty="0"/>
          </a:p>
        </p:txBody>
      </p:sp>
      <p:sp>
        <p:nvSpPr>
          <p:cNvPr id="3" name="Content Placeholder 2">
            <a:extLst>
              <a:ext uri="{FF2B5EF4-FFF2-40B4-BE49-F238E27FC236}">
                <a16:creationId xmlns:a16="http://schemas.microsoft.com/office/drawing/2014/main" id="{1BA3FC9F-267F-4E3F-BC2A-69B5F68C0E32}"/>
              </a:ext>
            </a:extLst>
          </p:cNvPr>
          <p:cNvSpPr>
            <a:spLocks noGrp="1"/>
          </p:cNvSpPr>
          <p:nvPr>
            <p:ph idx="1"/>
          </p:nvPr>
        </p:nvSpPr>
        <p:spPr/>
        <p:txBody>
          <a:bodyPr/>
          <a:lstStyle/>
          <a:p>
            <a:pPr marL="0" indent="0">
              <a:buNone/>
            </a:pPr>
            <a:r>
              <a:rPr lang="en-US" dirty="0"/>
              <a:t>This term refers to land divisions usually extending from the uplands to the sea containing all the resources needed for that particular community. </a:t>
            </a:r>
          </a:p>
          <a:p>
            <a:pPr marL="0" indent="0">
              <a:buNone/>
            </a:pPr>
            <a:r>
              <a:rPr lang="en-US" dirty="0"/>
              <a:t>Ahu= altar</a:t>
            </a:r>
          </a:p>
          <a:p>
            <a:pPr marL="0" indent="0">
              <a:buNone/>
            </a:pPr>
            <a:r>
              <a:rPr lang="en-US" dirty="0" err="1"/>
              <a:t>Pua</a:t>
            </a:r>
            <a:r>
              <a:rPr lang="en-US" dirty="0"/>
              <a:t>= pig</a:t>
            </a:r>
          </a:p>
          <a:p>
            <a:pPr marL="0" indent="0">
              <a:buNone/>
            </a:pPr>
            <a:endParaRPr lang="en-US" dirty="0"/>
          </a:p>
          <a:p>
            <a:pPr marL="0" indent="0">
              <a:buNone/>
            </a:pPr>
            <a:r>
              <a:rPr lang="en-US" dirty="0" err="1"/>
              <a:t>Ahupua’a</a:t>
            </a:r>
            <a:r>
              <a:rPr lang="en-US" dirty="0"/>
              <a:t> is the altar upon which the pig was laid as payment to the chief for the use of the land. </a:t>
            </a:r>
          </a:p>
        </p:txBody>
      </p:sp>
    </p:spTree>
    <p:extLst>
      <p:ext uri="{BB962C8B-B14F-4D97-AF65-F5344CB8AC3E}">
        <p14:creationId xmlns:p14="http://schemas.microsoft.com/office/powerpoint/2010/main" val="187630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8A5A783-4FF1-4875-A9EA-5F429DDE53C9}"/>
              </a:ext>
            </a:extLst>
          </p:cNvPr>
          <p:cNvSpPr>
            <a:spLocks noGrp="1"/>
          </p:cNvSpPr>
          <p:nvPr>
            <p:ph type="title"/>
          </p:nvPr>
        </p:nvSpPr>
        <p:spPr>
          <a:xfrm>
            <a:off x="5292080" y="404664"/>
            <a:ext cx="3672408" cy="2736304"/>
          </a:xfrm>
        </p:spPr>
        <p:txBody>
          <a:bodyPr/>
          <a:lstStyle/>
          <a:p>
            <a:pPr algn="ctr"/>
            <a:r>
              <a:rPr lang="en-US" dirty="0"/>
              <a:t>Cultural Content</a:t>
            </a:r>
            <a:br>
              <a:rPr lang="en-US" dirty="0"/>
            </a:br>
            <a:r>
              <a:rPr lang="en-US" dirty="0"/>
              <a:t>for</a:t>
            </a:r>
            <a:br>
              <a:rPr lang="en-US" dirty="0"/>
            </a:br>
            <a:r>
              <a:rPr lang="en-US" dirty="0"/>
              <a:t>Hawai’i </a:t>
            </a:r>
            <a:br>
              <a:rPr lang="en-US" dirty="0"/>
            </a:br>
            <a:r>
              <a:rPr lang="en-US" dirty="0"/>
              <a:t>and the </a:t>
            </a:r>
            <a:br>
              <a:rPr lang="en-US" dirty="0"/>
            </a:br>
            <a:r>
              <a:rPr lang="en-US" dirty="0"/>
              <a:t>Pacific Islands</a:t>
            </a:r>
          </a:p>
        </p:txBody>
      </p:sp>
      <p:sp>
        <p:nvSpPr>
          <p:cNvPr id="9" name="TextBox 8">
            <a:extLst>
              <a:ext uri="{FF2B5EF4-FFF2-40B4-BE49-F238E27FC236}">
                <a16:creationId xmlns:a16="http://schemas.microsoft.com/office/drawing/2014/main" id="{C75521EE-D7D2-449C-BD0A-63539DDE4BA0}"/>
              </a:ext>
            </a:extLst>
          </p:cNvPr>
          <p:cNvSpPr txBox="1"/>
          <p:nvPr/>
        </p:nvSpPr>
        <p:spPr>
          <a:xfrm>
            <a:off x="5724128" y="3645024"/>
            <a:ext cx="3240360" cy="2308324"/>
          </a:xfrm>
          <a:prstGeom prst="rect">
            <a:avLst/>
          </a:prstGeom>
          <a:noFill/>
        </p:spPr>
        <p:txBody>
          <a:bodyPr wrap="square" rtlCol="0">
            <a:spAutoFit/>
          </a:bodyPr>
          <a:lstStyle/>
          <a:p>
            <a:r>
              <a:rPr lang="en-US" dirty="0"/>
              <a:t>While the text is designed for Native students, all student who live in Hawai’i and the Pacific Islands can benefit from increasing knowledge and appreciation of the culture of the people where they live. </a:t>
            </a:r>
          </a:p>
        </p:txBody>
      </p:sp>
      <p:pic>
        <p:nvPicPr>
          <p:cNvPr id="3" name="Picture 2" descr="Photo of the cover of Hawai'i and Pacific Islands College and Career Success">
            <a:extLst>
              <a:ext uri="{FF2B5EF4-FFF2-40B4-BE49-F238E27FC236}">
                <a16:creationId xmlns:a16="http://schemas.microsoft.com/office/drawing/2014/main" id="{5B2AE8CA-C093-4389-9235-0F2793AE78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03" y="0"/>
            <a:ext cx="5194345" cy="6858000"/>
          </a:xfrm>
          <a:prstGeom prst="rect">
            <a:avLst/>
          </a:prstGeom>
        </p:spPr>
      </p:pic>
    </p:spTree>
    <p:extLst>
      <p:ext uri="{BB962C8B-B14F-4D97-AF65-F5344CB8AC3E}">
        <p14:creationId xmlns:p14="http://schemas.microsoft.com/office/powerpoint/2010/main" val="126297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2773F-2E9B-452A-B38C-F247508C1E09}"/>
              </a:ext>
            </a:extLst>
          </p:cNvPr>
          <p:cNvSpPr>
            <a:spLocks noGrp="1"/>
          </p:cNvSpPr>
          <p:nvPr>
            <p:ph type="title"/>
          </p:nvPr>
        </p:nvSpPr>
        <p:spPr>
          <a:xfrm>
            <a:off x="1547664" y="2060848"/>
            <a:ext cx="6335712" cy="508000"/>
          </a:xfrm>
        </p:spPr>
        <p:txBody>
          <a:bodyPr/>
          <a:lstStyle/>
          <a:p>
            <a:r>
              <a:rPr lang="en-US" dirty="0"/>
              <a:t>Are there other values taught by your family or culture?</a:t>
            </a:r>
          </a:p>
        </p:txBody>
      </p:sp>
      <p:pic>
        <p:nvPicPr>
          <p:cNvPr id="4098" name="Picture 2" descr="Image of Hawaiian in traditional dress">
            <a:extLst>
              <a:ext uri="{FF2B5EF4-FFF2-40B4-BE49-F238E27FC236}">
                <a16:creationId xmlns:a16="http://schemas.microsoft.com/office/drawing/2014/main" id="{297830B4-9A72-4802-84B5-D41975D70C6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068960"/>
            <a:ext cx="3995936" cy="266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192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977E-2026-48B2-B180-2D2F248CA284}"/>
              </a:ext>
            </a:extLst>
          </p:cNvPr>
          <p:cNvSpPr>
            <a:spLocks noGrp="1"/>
          </p:cNvSpPr>
          <p:nvPr>
            <p:ph type="title"/>
          </p:nvPr>
        </p:nvSpPr>
        <p:spPr/>
        <p:txBody>
          <a:bodyPr/>
          <a:lstStyle/>
          <a:p>
            <a:r>
              <a:rPr lang="en-US" dirty="0"/>
              <a:t>Success in Education </a:t>
            </a:r>
          </a:p>
        </p:txBody>
      </p:sp>
      <p:sp>
        <p:nvSpPr>
          <p:cNvPr id="3" name="Content Placeholder 2">
            <a:extLst>
              <a:ext uri="{FF2B5EF4-FFF2-40B4-BE49-F238E27FC236}">
                <a16:creationId xmlns:a16="http://schemas.microsoft.com/office/drawing/2014/main" id="{BB8738B7-8C5E-4F8B-ACBB-C2D27D7C2029}"/>
              </a:ext>
            </a:extLst>
          </p:cNvPr>
          <p:cNvSpPr>
            <a:spLocks noGrp="1"/>
          </p:cNvSpPr>
          <p:nvPr>
            <p:ph idx="1"/>
          </p:nvPr>
        </p:nvSpPr>
        <p:spPr/>
        <p:txBody>
          <a:bodyPr/>
          <a:lstStyle/>
          <a:p>
            <a:pPr marL="0" indent="0">
              <a:buNone/>
            </a:pPr>
            <a:r>
              <a:rPr lang="en-US" dirty="0">
                <a:solidFill>
                  <a:schemeClr val="accent6">
                    <a:lumMod val="75000"/>
                  </a:schemeClr>
                </a:solidFill>
              </a:rPr>
              <a:t>Taking pride in your culture is important because it serves as a foundation for learning.</a:t>
            </a:r>
            <a:r>
              <a:rPr lang="en-US" dirty="0"/>
              <a:t> </a:t>
            </a:r>
          </a:p>
          <a:p>
            <a:pPr marL="0" indent="0">
              <a:buNone/>
            </a:pPr>
            <a:r>
              <a:rPr lang="en-US" dirty="0"/>
              <a:t>You are more likely to be successful if you approach learning with an understanding of your self which includes a sense of belonging to your family and an understanding and appreciation of your culture. </a:t>
            </a:r>
          </a:p>
        </p:txBody>
      </p:sp>
    </p:spTree>
    <p:extLst>
      <p:ext uri="{BB962C8B-B14F-4D97-AF65-F5344CB8AC3E}">
        <p14:creationId xmlns:p14="http://schemas.microsoft.com/office/powerpoint/2010/main" val="34687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88AC3-0602-4239-91F6-ABC4A63F872B}"/>
              </a:ext>
            </a:extLst>
          </p:cNvPr>
          <p:cNvSpPr>
            <a:spLocks noGrp="1"/>
          </p:cNvSpPr>
          <p:nvPr>
            <p:ph type="title"/>
          </p:nvPr>
        </p:nvSpPr>
        <p:spPr/>
        <p:txBody>
          <a:bodyPr/>
          <a:lstStyle/>
          <a:p>
            <a:r>
              <a:rPr lang="en-US" dirty="0"/>
              <a:t>Early Hawaiian Education</a:t>
            </a:r>
          </a:p>
        </p:txBody>
      </p:sp>
      <p:sp>
        <p:nvSpPr>
          <p:cNvPr id="3" name="Content Placeholder 2">
            <a:extLst>
              <a:ext uri="{FF2B5EF4-FFF2-40B4-BE49-F238E27FC236}">
                <a16:creationId xmlns:a16="http://schemas.microsoft.com/office/drawing/2014/main" id="{C73B7655-E2F9-4A5F-8D71-B5B8E96C37EA}"/>
              </a:ext>
            </a:extLst>
          </p:cNvPr>
          <p:cNvSpPr>
            <a:spLocks noGrp="1"/>
          </p:cNvSpPr>
          <p:nvPr>
            <p:ph idx="1"/>
          </p:nvPr>
        </p:nvSpPr>
        <p:spPr/>
        <p:txBody>
          <a:bodyPr/>
          <a:lstStyle/>
          <a:p>
            <a:pPr marL="0" indent="0">
              <a:buNone/>
            </a:pPr>
            <a:r>
              <a:rPr lang="en-US" dirty="0"/>
              <a:t>There was no written language. Children learned from observing family and community members. Education was through:</a:t>
            </a:r>
          </a:p>
          <a:p>
            <a:r>
              <a:rPr lang="en-US" dirty="0"/>
              <a:t>Stories</a:t>
            </a:r>
          </a:p>
          <a:p>
            <a:r>
              <a:rPr lang="en-US" dirty="0"/>
              <a:t>Legends</a:t>
            </a:r>
          </a:p>
          <a:p>
            <a:r>
              <a:rPr lang="en-US" dirty="0"/>
              <a:t>Chants</a:t>
            </a:r>
          </a:p>
          <a:p>
            <a:r>
              <a:rPr lang="en-US" dirty="0"/>
              <a:t>Songs</a:t>
            </a:r>
          </a:p>
          <a:p>
            <a:r>
              <a:rPr lang="en-US" dirty="0"/>
              <a:t>Poems</a:t>
            </a:r>
          </a:p>
          <a:p>
            <a:r>
              <a:rPr lang="en-US" dirty="0"/>
              <a:t>Dance</a:t>
            </a:r>
          </a:p>
        </p:txBody>
      </p:sp>
      <p:pic>
        <p:nvPicPr>
          <p:cNvPr id="5122" name="Picture 2" descr="Hawaiian dancers">
            <a:extLst>
              <a:ext uri="{FF2B5EF4-FFF2-40B4-BE49-F238E27FC236}">
                <a16:creationId xmlns:a16="http://schemas.microsoft.com/office/drawing/2014/main" id="{22727AD0-2383-40D0-BD1D-754840A10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140967"/>
            <a:ext cx="3744416" cy="2995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685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E110-4253-4034-9772-5C8A65DA41A1}"/>
              </a:ext>
            </a:extLst>
          </p:cNvPr>
          <p:cNvSpPr>
            <a:spLocks noGrp="1"/>
          </p:cNvSpPr>
          <p:nvPr>
            <p:ph type="title"/>
          </p:nvPr>
        </p:nvSpPr>
        <p:spPr>
          <a:xfrm>
            <a:off x="2486026" y="400681"/>
            <a:ext cx="6335712" cy="508000"/>
          </a:xfrm>
        </p:spPr>
        <p:txBody>
          <a:bodyPr/>
          <a:lstStyle/>
          <a:p>
            <a:r>
              <a:rPr lang="en-US" dirty="0"/>
              <a:t>Captain Cook: Dramatic Change</a:t>
            </a:r>
          </a:p>
        </p:txBody>
      </p:sp>
      <p:sp>
        <p:nvSpPr>
          <p:cNvPr id="3" name="Content Placeholder 2">
            <a:extLst>
              <a:ext uri="{FF2B5EF4-FFF2-40B4-BE49-F238E27FC236}">
                <a16:creationId xmlns:a16="http://schemas.microsoft.com/office/drawing/2014/main" id="{F9544FB0-4819-40B0-A8E7-F7EFE68DAFEC}"/>
              </a:ext>
            </a:extLst>
          </p:cNvPr>
          <p:cNvSpPr>
            <a:spLocks noGrp="1"/>
          </p:cNvSpPr>
          <p:nvPr>
            <p:ph idx="1"/>
          </p:nvPr>
        </p:nvSpPr>
        <p:spPr>
          <a:xfrm>
            <a:off x="2098413" y="980728"/>
            <a:ext cx="7045587" cy="5256212"/>
          </a:xfrm>
        </p:spPr>
        <p:txBody>
          <a:bodyPr/>
          <a:lstStyle/>
          <a:p>
            <a:r>
              <a:rPr lang="en-US" dirty="0"/>
              <a:t>Arrived in 1778 </a:t>
            </a:r>
          </a:p>
          <a:p>
            <a:r>
              <a:rPr lang="en-US" dirty="0"/>
              <a:t>The Native population was decimated by diseases brought by the Europeans.</a:t>
            </a:r>
          </a:p>
          <a:p>
            <a:r>
              <a:rPr lang="en-US" dirty="0"/>
              <a:t>Population decreased by 80%!</a:t>
            </a:r>
          </a:p>
          <a:p>
            <a:endParaRPr lang="en-US" dirty="0"/>
          </a:p>
        </p:txBody>
      </p:sp>
      <p:pic>
        <p:nvPicPr>
          <p:cNvPr id="6146" name="Picture 2" descr="Image of Captain Cook's ship">
            <a:extLst>
              <a:ext uri="{FF2B5EF4-FFF2-40B4-BE49-F238E27FC236}">
                <a16:creationId xmlns:a16="http://schemas.microsoft.com/office/drawing/2014/main" id="{AE1CE6D4-5655-4D2E-A44A-0A77015100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5784" y="3317565"/>
            <a:ext cx="5474901" cy="354043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of Captain Cook">
            <a:extLst>
              <a:ext uri="{FF2B5EF4-FFF2-40B4-BE49-F238E27FC236}">
                <a16:creationId xmlns:a16="http://schemas.microsoft.com/office/drawing/2014/main" id="{9485EAD4-941D-4866-91D7-F6EE18ECB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09"/>
            <a:ext cx="20955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21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5A248-C437-47BB-AAF6-6651317B40BA}"/>
              </a:ext>
            </a:extLst>
          </p:cNvPr>
          <p:cNvSpPr>
            <a:spLocks noGrp="1"/>
          </p:cNvSpPr>
          <p:nvPr>
            <p:ph type="title"/>
          </p:nvPr>
        </p:nvSpPr>
        <p:spPr/>
        <p:txBody>
          <a:bodyPr/>
          <a:lstStyle/>
          <a:p>
            <a:r>
              <a:rPr lang="en-US" dirty="0"/>
              <a:t>Missionaries Arrive 1820</a:t>
            </a:r>
          </a:p>
        </p:txBody>
      </p:sp>
      <p:sp>
        <p:nvSpPr>
          <p:cNvPr id="3" name="Content Placeholder 2">
            <a:extLst>
              <a:ext uri="{FF2B5EF4-FFF2-40B4-BE49-F238E27FC236}">
                <a16:creationId xmlns:a16="http://schemas.microsoft.com/office/drawing/2014/main" id="{6C7EA531-6E6F-4D8E-80F4-CD12C5F343D3}"/>
              </a:ext>
            </a:extLst>
          </p:cNvPr>
          <p:cNvSpPr>
            <a:spLocks noGrp="1"/>
          </p:cNvSpPr>
          <p:nvPr>
            <p:ph idx="1"/>
          </p:nvPr>
        </p:nvSpPr>
        <p:spPr/>
        <p:txBody>
          <a:bodyPr/>
          <a:lstStyle/>
          <a:p>
            <a:r>
              <a:rPr lang="en-US" dirty="0"/>
              <a:t>Introduced Christianity</a:t>
            </a:r>
          </a:p>
          <a:p>
            <a:r>
              <a:rPr lang="en-US" dirty="0"/>
              <a:t>Considered the hula dance immoral</a:t>
            </a:r>
          </a:p>
          <a:p>
            <a:r>
              <a:rPr lang="en-US" dirty="0"/>
              <a:t>Converted the Hawaiian language to a written language</a:t>
            </a:r>
          </a:p>
          <a:p>
            <a:r>
              <a:rPr lang="en-US" dirty="0"/>
              <a:t>Missionary schools taught Hawaiians to “abandon their culture for ‘civilized’ Western ways.”</a:t>
            </a:r>
          </a:p>
          <a:p>
            <a:r>
              <a:rPr lang="en-US" dirty="0"/>
              <a:t>The Hawaiian language was banned in 1896.</a:t>
            </a:r>
          </a:p>
        </p:txBody>
      </p:sp>
    </p:spTree>
    <p:extLst>
      <p:ext uri="{BB962C8B-B14F-4D97-AF65-F5344CB8AC3E}">
        <p14:creationId xmlns:p14="http://schemas.microsoft.com/office/powerpoint/2010/main" val="1510940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3AD20-6FAF-4398-8803-8576994237F5}"/>
              </a:ext>
            </a:extLst>
          </p:cNvPr>
          <p:cNvSpPr>
            <a:spLocks noGrp="1"/>
          </p:cNvSpPr>
          <p:nvPr>
            <p:ph type="title"/>
          </p:nvPr>
        </p:nvSpPr>
        <p:spPr/>
        <p:txBody>
          <a:bodyPr/>
          <a:lstStyle/>
          <a:p>
            <a:r>
              <a:rPr lang="en-US" dirty="0"/>
              <a:t>1901 Home Rule Party</a:t>
            </a:r>
          </a:p>
        </p:txBody>
      </p:sp>
      <p:sp>
        <p:nvSpPr>
          <p:cNvPr id="3" name="Content Placeholder 2">
            <a:extLst>
              <a:ext uri="{FF2B5EF4-FFF2-40B4-BE49-F238E27FC236}">
                <a16:creationId xmlns:a16="http://schemas.microsoft.com/office/drawing/2014/main" id="{47A43E15-026C-40A8-BCA1-886228F7E4F4}"/>
              </a:ext>
            </a:extLst>
          </p:cNvPr>
          <p:cNvSpPr>
            <a:spLocks noGrp="1"/>
          </p:cNvSpPr>
          <p:nvPr>
            <p:ph idx="1"/>
          </p:nvPr>
        </p:nvSpPr>
        <p:spPr/>
        <p:txBody>
          <a:bodyPr/>
          <a:lstStyle/>
          <a:p>
            <a:pPr marL="0" indent="0">
              <a:buNone/>
            </a:pPr>
            <a:r>
              <a:rPr lang="en-US" dirty="0"/>
              <a:t>Rules promoting:</a:t>
            </a:r>
          </a:p>
          <a:p>
            <a:r>
              <a:rPr lang="en-US" dirty="0"/>
              <a:t>The growth of taro</a:t>
            </a:r>
          </a:p>
          <a:p>
            <a:r>
              <a:rPr lang="en-US" dirty="0"/>
              <a:t>Use of the Hawaiian language</a:t>
            </a:r>
          </a:p>
          <a:p>
            <a:r>
              <a:rPr lang="en-US" dirty="0"/>
              <a:t>Honoring the deposed queen, </a:t>
            </a:r>
            <a:r>
              <a:rPr lang="en-US" dirty="0" err="1"/>
              <a:t>Lili’uokalani</a:t>
            </a:r>
            <a:endParaRPr lang="en-US" dirty="0"/>
          </a:p>
          <a:p>
            <a:endParaRPr lang="en-US" dirty="0"/>
          </a:p>
        </p:txBody>
      </p:sp>
    </p:spTree>
    <p:extLst>
      <p:ext uri="{BB962C8B-B14F-4D97-AF65-F5344CB8AC3E}">
        <p14:creationId xmlns:p14="http://schemas.microsoft.com/office/powerpoint/2010/main" val="38463196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2FC23-EEA1-44C0-9E2C-375C5290E1EA}"/>
              </a:ext>
            </a:extLst>
          </p:cNvPr>
          <p:cNvSpPr>
            <a:spLocks noGrp="1"/>
          </p:cNvSpPr>
          <p:nvPr>
            <p:ph type="title"/>
          </p:nvPr>
        </p:nvSpPr>
        <p:spPr/>
        <p:txBody>
          <a:bodyPr/>
          <a:lstStyle/>
          <a:p>
            <a:r>
              <a:rPr lang="en-US" dirty="0"/>
              <a:t>1960 Revival</a:t>
            </a:r>
          </a:p>
        </p:txBody>
      </p:sp>
      <p:sp>
        <p:nvSpPr>
          <p:cNvPr id="3" name="Content Placeholder 2">
            <a:extLst>
              <a:ext uri="{FF2B5EF4-FFF2-40B4-BE49-F238E27FC236}">
                <a16:creationId xmlns:a16="http://schemas.microsoft.com/office/drawing/2014/main" id="{9A612806-26F7-4AD6-B048-037517E45D2B}"/>
              </a:ext>
            </a:extLst>
          </p:cNvPr>
          <p:cNvSpPr>
            <a:spLocks noGrp="1"/>
          </p:cNvSpPr>
          <p:nvPr>
            <p:ph idx="1"/>
          </p:nvPr>
        </p:nvSpPr>
        <p:spPr/>
        <p:txBody>
          <a:bodyPr/>
          <a:lstStyle/>
          <a:p>
            <a:pPr marL="0" indent="0">
              <a:buNone/>
            </a:pPr>
            <a:r>
              <a:rPr lang="en-US" dirty="0"/>
              <a:t>During the 1960’s there was a revival of Hawaiian language and culture. </a:t>
            </a:r>
          </a:p>
          <a:p>
            <a:pPr marL="0" indent="0">
              <a:buNone/>
            </a:pPr>
            <a:endParaRPr lang="en-US" dirty="0"/>
          </a:p>
          <a:p>
            <a:pPr marL="0" indent="0">
              <a:buNone/>
            </a:pPr>
            <a:r>
              <a:rPr lang="en-US" dirty="0"/>
              <a:t>In 1978, the Hawai’i State Constitution was amended to include “the study of Hawaiian culture, history, and language.”</a:t>
            </a:r>
          </a:p>
        </p:txBody>
      </p:sp>
    </p:spTree>
    <p:extLst>
      <p:ext uri="{BB962C8B-B14F-4D97-AF65-F5344CB8AC3E}">
        <p14:creationId xmlns:p14="http://schemas.microsoft.com/office/powerpoint/2010/main" val="3041327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552FB-C54C-4FE3-BB7B-D7BB3C53B716}"/>
              </a:ext>
            </a:extLst>
          </p:cNvPr>
          <p:cNvSpPr>
            <a:spLocks noGrp="1"/>
          </p:cNvSpPr>
          <p:nvPr>
            <p:ph type="title"/>
          </p:nvPr>
        </p:nvSpPr>
        <p:spPr>
          <a:xfrm>
            <a:off x="611560" y="620688"/>
            <a:ext cx="8280920" cy="508000"/>
          </a:xfrm>
        </p:spPr>
        <p:txBody>
          <a:bodyPr/>
          <a:lstStyle/>
          <a:p>
            <a:r>
              <a:rPr lang="en-US" dirty="0"/>
              <a:t>Revival of Pride in Hawaiian and Pacific Island Culture: The </a:t>
            </a:r>
            <a:r>
              <a:rPr lang="en-US" dirty="0" err="1"/>
              <a:t>Hokule’a</a:t>
            </a:r>
            <a:endParaRPr lang="en-US" dirty="0"/>
          </a:p>
        </p:txBody>
      </p:sp>
      <p:pic>
        <p:nvPicPr>
          <p:cNvPr id="6" name="Picture 5" descr="Artwork by Herbert Kane showing the early Hokule'a">
            <a:extLst>
              <a:ext uri="{FF2B5EF4-FFF2-40B4-BE49-F238E27FC236}">
                <a16:creationId xmlns:a16="http://schemas.microsoft.com/office/drawing/2014/main" id="{CA127971-FA30-445E-B93C-416DA99B22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1389825"/>
            <a:ext cx="7315200" cy="5486400"/>
          </a:xfrm>
          <a:prstGeom prst="rect">
            <a:avLst/>
          </a:prstGeom>
        </p:spPr>
      </p:pic>
    </p:spTree>
    <p:extLst>
      <p:ext uri="{BB962C8B-B14F-4D97-AF65-F5344CB8AC3E}">
        <p14:creationId xmlns:p14="http://schemas.microsoft.com/office/powerpoint/2010/main" val="57665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2DBF-6C40-4B96-8C2D-79013910B4DF}"/>
              </a:ext>
            </a:extLst>
          </p:cNvPr>
          <p:cNvSpPr>
            <a:spLocks noGrp="1"/>
          </p:cNvSpPr>
          <p:nvPr>
            <p:ph type="title"/>
          </p:nvPr>
        </p:nvSpPr>
        <p:spPr>
          <a:xfrm>
            <a:off x="2195736" y="1340768"/>
            <a:ext cx="6335712" cy="3816424"/>
          </a:xfrm>
        </p:spPr>
        <p:txBody>
          <a:bodyPr/>
          <a:lstStyle/>
          <a:p>
            <a:r>
              <a:rPr lang="en-US" dirty="0"/>
              <a:t>The </a:t>
            </a:r>
            <a:r>
              <a:rPr lang="en-US" dirty="0" err="1"/>
              <a:t>Hokule’a</a:t>
            </a:r>
            <a:r>
              <a:rPr lang="en-US" dirty="0"/>
              <a:t> is the double hulled Hawaiian canoe that has been traveling the world.  </a:t>
            </a:r>
            <a:br>
              <a:rPr lang="en-US" dirty="0"/>
            </a:br>
            <a:br>
              <a:rPr lang="en-US" dirty="0"/>
            </a:br>
            <a:r>
              <a:rPr lang="en-US" dirty="0"/>
              <a:t>It has become a symbol of hope for the revival of Pacific Island and Hawaiian culture. </a:t>
            </a:r>
          </a:p>
        </p:txBody>
      </p:sp>
    </p:spTree>
    <p:extLst>
      <p:ext uri="{BB962C8B-B14F-4D97-AF65-F5344CB8AC3E}">
        <p14:creationId xmlns:p14="http://schemas.microsoft.com/office/powerpoint/2010/main" val="1788143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63757-8353-4E55-A8EC-5D6DE2AAC03A}"/>
              </a:ext>
            </a:extLst>
          </p:cNvPr>
          <p:cNvSpPr>
            <a:spLocks noGrp="1"/>
          </p:cNvSpPr>
          <p:nvPr>
            <p:ph type="title"/>
          </p:nvPr>
        </p:nvSpPr>
        <p:spPr/>
        <p:txBody>
          <a:bodyPr/>
          <a:lstStyle/>
          <a:p>
            <a:r>
              <a:rPr lang="en-US" dirty="0"/>
              <a:t>Early Explorers</a:t>
            </a:r>
          </a:p>
        </p:txBody>
      </p:sp>
      <p:sp>
        <p:nvSpPr>
          <p:cNvPr id="3" name="Content Placeholder 2">
            <a:extLst>
              <a:ext uri="{FF2B5EF4-FFF2-40B4-BE49-F238E27FC236}">
                <a16:creationId xmlns:a16="http://schemas.microsoft.com/office/drawing/2014/main" id="{F8A13B11-AFBD-41BC-BF31-857AB6D20BF6}"/>
              </a:ext>
            </a:extLst>
          </p:cNvPr>
          <p:cNvSpPr>
            <a:spLocks noGrp="1"/>
          </p:cNvSpPr>
          <p:nvPr>
            <p:ph idx="1"/>
          </p:nvPr>
        </p:nvSpPr>
        <p:spPr/>
        <p:txBody>
          <a:bodyPr/>
          <a:lstStyle/>
          <a:p>
            <a:r>
              <a:rPr lang="en-US" dirty="0"/>
              <a:t>Were able to travel great distances using wayfinding, a method of navigation using the stars and being aware of nature and the ocean environment.</a:t>
            </a:r>
          </a:p>
          <a:p>
            <a:endParaRPr lang="en-US" dirty="0"/>
          </a:p>
          <a:p>
            <a:r>
              <a:rPr lang="en-US" dirty="0"/>
              <a:t>They can be compared to modern day astronauts.</a:t>
            </a:r>
          </a:p>
        </p:txBody>
      </p:sp>
      <p:pic>
        <p:nvPicPr>
          <p:cNvPr id="7170" name="Picture 2" descr="Image of a ship navigating by the stars">
            <a:extLst>
              <a:ext uri="{FF2B5EF4-FFF2-40B4-BE49-F238E27FC236}">
                <a16:creationId xmlns:a16="http://schemas.microsoft.com/office/drawing/2014/main" id="{2879D329-1EDF-4114-AEEF-0925A06C4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4090746"/>
            <a:ext cx="4407024" cy="2433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41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41A1A-1423-4100-96F8-1E5545227268}"/>
              </a:ext>
            </a:extLst>
          </p:cNvPr>
          <p:cNvSpPr>
            <a:spLocks noGrp="1"/>
          </p:cNvSpPr>
          <p:nvPr>
            <p:ph type="title"/>
          </p:nvPr>
        </p:nvSpPr>
        <p:spPr/>
        <p:txBody>
          <a:bodyPr/>
          <a:lstStyle/>
          <a:p>
            <a:r>
              <a:rPr lang="en-US" dirty="0"/>
              <a:t>Chapters</a:t>
            </a:r>
          </a:p>
        </p:txBody>
      </p:sp>
      <p:sp>
        <p:nvSpPr>
          <p:cNvPr id="3" name="Content Placeholder 2">
            <a:extLst>
              <a:ext uri="{FF2B5EF4-FFF2-40B4-BE49-F238E27FC236}">
                <a16:creationId xmlns:a16="http://schemas.microsoft.com/office/drawing/2014/main" id="{11C7A553-1E8C-4EB1-848D-313BCA22EA50}"/>
              </a:ext>
            </a:extLst>
          </p:cNvPr>
          <p:cNvSpPr>
            <a:spLocks noGrp="1"/>
          </p:cNvSpPr>
          <p:nvPr>
            <p:ph idx="1"/>
          </p:nvPr>
        </p:nvSpPr>
        <p:spPr/>
        <p:txBody>
          <a:bodyPr/>
          <a:lstStyle/>
          <a:p>
            <a:pPr marL="514350" indent="-514350">
              <a:buAutoNum type="arabicPeriod"/>
            </a:pPr>
            <a:r>
              <a:rPr lang="en-US" dirty="0"/>
              <a:t>Cultural Identity and Success</a:t>
            </a:r>
          </a:p>
          <a:p>
            <a:pPr marL="514350" indent="-514350">
              <a:buAutoNum type="arabicPeriod"/>
            </a:pPr>
            <a:r>
              <a:rPr lang="en-US" dirty="0"/>
              <a:t>Understanding Motivation</a:t>
            </a:r>
          </a:p>
          <a:p>
            <a:pPr marL="514350" indent="-514350">
              <a:buAutoNum type="arabicPeriod"/>
            </a:pPr>
            <a:r>
              <a:rPr lang="en-US" dirty="0"/>
              <a:t>Choosing Your Major</a:t>
            </a:r>
          </a:p>
          <a:p>
            <a:pPr marL="514350" indent="-514350">
              <a:buAutoNum type="arabicPeriod"/>
            </a:pPr>
            <a:r>
              <a:rPr lang="en-US" dirty="0"/>
              <a:t>Managing Time and Money</a:t>
            </a:r>
          </a:p>
          <a:p>
            <a:pPr marL="514350" indent="-514350">
              <a:buAutoNum type="arabicPeriod"/>
            </a:pPr>
            <a:r>
              <a:rPr lang="en-US" dirty="0"/>
              <a:t>Using Brain Science to Improve Memory</a:t>
            </a:r>
          </a:p>
          <a:p>
            <a:pPr marL="514350" indent="-514350">
              <a:buAutoNum type="arabicPeriod"/>
            </a:pPr>
            <a:r>
              <a:rPr lang="en-US" dirty="0"/>
              <a:t>Using Brain Science to Improve Study Skills</a:t>
            </a:r>
          </a:p>
          <a:p>
            <a:pPr marL="514350" indent="-514350">
              <a:buAutoNum type="arabicPeriod"/>
            </a:pPr>
            <a:r>
              <a:rPr lang="en-US" dirty="0"/>
              <a:t>Taking Notes, Writing, and Speaking</a:t>
            </a:r>
          </a:p>
          <a:p>
            <a:pPr marL="514350" indent="-514350">
              <a:buAutoNum type="arabicPeriod"/>
            </a:pPr>
            <a:r>
              <a:rPr lang="en-US" dirty="0"/>
              <a:t>Thinking Positively about the Future</a:t>
            </a:r>
          </a:p>
        </p:txBody>
      </p:sp>
    </p:spTree>
    <p:extLst>
      <p:ext uri="{BB962C8B-B14F-4D97-AF65-F5344CB8AC3E}">
        <p14:creationId xmlns:p14="http://schemas.microsoft.com/office/powerpoint/2010/main" val="2833308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E0532-7352-46FF-AEDD-628994672C7C}"/>
              </a:ext>
            </a:extLst>
          </p:cNvPr>
          <p:cNvSpPr>
            <a:spLocks noGrp="1"/>
          </p:cNvSpPr>
          <p:nvPr>
            <p:ph type="title"/>
          </p:nvPr>
        </p:nvSpPr>
        <p:spPr>
          <a:xfrm>
            <a:off x="1620838" y="333375"/>
            <a:ext cx="7055618" cy="508000"/>
          </a:xfrm>
        </p:spPr>
        <p:txBody>
          <a:bodyPr/>
          <a:lstStyle/>
          <a:p>
            <a:r>
              <a:rPr lang="en-US" dirty="0" err="1"/>
              <a:t>Hokule’a</a:t>
            </a:r>
            <a:r>
              <a:rPr lang="en-US" dirty="0"/>
              <a:t> 1976 to the Present Time</a:t>
            </a:r>
          </a:p>
        </p:txBody>
      </p:sp>
      <p:pic>
        <p:nvPicPr>
          <p:cNvPr id="5" name="Picture 4" descr="Image of the modern Hokule'a">
            <a:extLst>
              <a:ext uri="{FF2B5EF4-FFF2-40B4-BE49-F238E27FC236}">
                <a16:creationId xmlns:a16="http://schemas.microsoft.com/office/drawing/2014/main" id="{2504B5A0-C2C3-4412-873B-226BAA60D9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3" y="840631"/>
            <a:ext cx="9144000" cy="6093935"/>
          </a:xfrm>
          <a:prstGeom prst="rect">
            <a:avLst/>
          </a:prstGeom>
        </p:spPr>
      </p:pic>
    </p:spTree>
    <p:extLst>
      <p:ext uri="{BB962C8B-B14F-4D97-AF65-F5344CB8AC3E}">
        <p14:creationId xmlns:p14="http://schemas.microsoft.com/office/powerpoint/2010/main" val="3597113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FC19-150B-428F-8A7A-ACBD203E7343}"/>
              </a:ext>
            </a:extLst>
          </p:cNvPr>
          <p:cNvSpPr>
            <a:spLocks noGrp="1"/>
          </p:cNvSpPr>
          <p:nvPr>
            <p:ph type="title"/>
          </p:nvPr>
        </p:nvSpPr>
        <p:spPr/>
        <p:txBody>
          <a:bodyPr/>
          <a:lstStyle/>
          <a:p>
            <a:r>
              <a:rPr lang="en-US" dirty="0"/>
              <a:t>The </a:t>
            </a:r>
            <a:r>
              <a:rPr lang="en-US" dirty="0" err="1"/>
              <a:t>Hokule’a</a:t>
            </a:r>
            <a:endParaRPr lang="en-US" dirty="0"/>
          </a:p>
        </p:txBody>
      </p:sp>
      <p:sp>
        <p:nvSpPr>
          <p:cNvPr id="3" name="Content Placeholder 2">
            <a:extLst>
              <a:ext uri="{FF2B5EF4-FFF2-40B4-BE49-F238E27FC236}">
                <a16:creationId xmlns:a16="http://schemas.microsoft.com/office/drawing/2014/main" id="{13AD0A36-2AB1-4E19-B6A7-384FAA80FE7D}"/>
              </a:ext>
            </a:extLst>
          </p:cNvPr>
          <p:cNvSpPr>
            <a:spLocks noGrp="1"/>
          </p:cNvSpPr>
          <p:nvPr>
            <p:ph idx="1"/>
          </p:nvPr>
        </p:nvSpPr>
        <p:spPr/>
        <p:txBody>
          <a:bodyPr/>
          <a:lstStyle/>
          <a:p>
            <a:pPr marL="0" indent="0">
              <a:buNone/>
            </a:pPr>
            <a:r>
              <a:rPr lang="en-US" dirty="0"/>
              <a:t>Since 1976, there have been 25 voyages around the world including the South Pacific, Indonesia, the Indian Ocean,  and The Cape of Good Hope in South Africa. </a:t>
            </a:r>
          </a:p>
          <a:p>
            <a:pPr marL="0" indent="0">
              <a:buNone/>
            </a:pPr>
            <a:endParaRPr lang="en-US" dirty="0"/>
          </a:p>
          <a:p>
            <a:pPr marL="0" indent="0">
              <a:buNone/>
            </a:pPr>
            <a:r>
              <a:rPr lang="en-US" dirty="0"/>
              <a:t>Voyages continue to spread the message about what the world can learn from island people about how to live sustainable and care for the ocean. </a:t>
            </a:r>
          </a:p>
        </p:txBody>
      </p:sp>
    </p:spTree>
    <p:extLst>
      <p:ext uri="{BB962C8B-B14F-4D97-AF65-F5344CB8AC3E}">
        <p14:creationId xmlns:p14="http://schemas.microsoft.com/office/powerpoint/2010/main" val="34620122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83FBF-834E-4336-BDC1-62A82B2B4C97}"/>
              </a:ext>
            </a:extLst>
          </p:cNvPr>
          <p:cNvSpPr>
            <a:spLocks noGrp="1"/>
          </p:cNvSpPr>
          <p:nvPr>
            <p:ph type="title"/>
          </p:nvPr>
        </p:nvSpPr>
        <p:spPr/>
        <p:txBody>
          <a:bodyPr/>
          <a:lstStyle/>
          <a:p>
            <a:r>
              <a:rPr lang="en-US" dirty="0"/>
              <a:t>The </a:t>
            </a:r>
            <a:r>
              <a:rPr lang="en-US" dirty="0" err="1"/>
              <a:t>Hokule’a</a:t>
            </a:r>
            <a:endParaRPr lang="en-US" dirty="0"/>
          </a:p>
        </p:txBody>
      </p:sp>
      <p:sp>
        <p:nvSpPr>
          <p:cNvPr id="3" name="Content Placeholder 2">
            <a:extLst>
              <a:ext uri="{FF2B5EF4-FFF2-40B4-BE49-F238E27FC236}">
                <a16:creationId xmlns:a16="http://schemas.microsoft.com/office/drawing/2014/main" id="{3447CCC7-AB58-482A-92CB-9C75248D9525}"/>
              </a:ext>
            </a:extLst>
          </p:cNvPr>
          <p:cNvSpPr>
            <a:spLocks noGrp="1"/>
          </p:cNvSpPr>
          <p:nvPr>
            <p:ph idx="1"/>
          </p:nvPr>
        </p:nvSpPr>
        <p:spPr/>
        <p:txBody>
          <a:bodyPr/>
          <a:lstStyle/>
          <a:p>
            <a:pPr marL="0" indent="0">
              <a:buNone/>
            </a:pPr>
            <a:r>
              <a:rPr lang="en-US" dirty="0"/>
              <a:t>This project is helping students around the world take pride in their culture, inspiring beach clean-ups, school beautification, and discouraging pollution and littering. </a:t>
            </a:r>
          </a:p>
        </p:txBody>
      </p:sp>
      <p:pic>
        <p:nvPicPr>
          <p:cNvPr id="8194" name="Picture 2" descr="The Hokule'a">
            <a:extLst>
              <a:ext uri="{FF2B5EF4-FFF2-40B4-BE49-F238E27FC236}">
                <a16:creationId xmlns:a16="http://schemas.microsoft.com/office/drawing/2014/main" id="{9FC850DD-BE51-4110-BBCF-FC59AE85997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4682" y="3325959"/>
            <a:ext cx="4788024" cy="319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060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800B-D285-4C0A-8C8F-4259D9F6B8BC}"/>
              </a:ext>
            </a:extLst>
          </p:cNvPr>
          <p:cNvSpPr>
            <a:spLocks noGrp="1"/>
          </p:cNvSpPr>
          <p:nvPr>
            <p:ph type="title"/>
          </p:nvPr>
        </p:nvSpPr>
        <p:spPr/>
        <p:txBody>
          <a:bodyPr/>
          <a:lstStyle/>
          <a:p>
            <a:r>
              <a:rPr lang="en-US" dirty="0"/>
              <a:t>Navigating Different Cultures</a:t>
            </a:r>
          </a:p>
        </p:txBody>
      </p:sp>
      <p:sp>
        <p:nvSpPr>
          <p:cNvPr id="3" name="Content Placeholder 2">
            <a:extLst>
              <a:ext uri="{FF2B5EF4-FFF2-40B4-BE49-F238E27FC236}">
                <a16:creationId xmlns:a16="http://schemas.microsoft.com/office/drawing/2014/main" id="{C2BA8C33-3EBF-49C4-9388-F3BACF3AC24C}"/>
              </a:ext>
            </a:extLst>
          </p:cNvPr>
          <p:cNvSpPr>
            <a:spLocks noGrp="1"/>
          </p:cNvSpPr>
          <p:nvPr>
            <p:ph idx="1"/>
          </p:nvPr>
        </p:nvSpPr>
        <p:spPr/>
        <p:txBody>
          <a:bodyPr/>
          <a:lstStyle/>
          <a:p>
            <a:r>
              <a:rPr lang="en-US" dirty="0"/>
              <a:t>Balance “fitting in” and maintaining your culture. </a:t>
            </a:r>
          </a:p>
          <a:p>
            <a:r>
              <a:rPr lang="en-US" dirty="0">
                <a:solidFill>
                  <a:schemeClr val="accent6">
                    <a:lumMod val="75000"/>
                  </a:schemeClr>
                </a:solidFill>
              </a:rPr>
              <a:t>Transculturation</a:t>
            </a:r>
            <a:r>
              <a:rPr lang="en-US" dirty="0"/>
              <a:t>: Adapting to a different culture without sacrificing individual cultural identity. </a:t>
            </a:r>
          </a:p>
        </p:txBody>
      </p:sp>
    </p:spTree>
    <p:extLst>
      <p:ext uri="{BB962C8B-B14F-4D97-AF65-F5344CB8AC3E}">
        <p14:creationId xmlns:p14="http://schemas.microsoft.com/office/powerpoint/2010/main" val="11090405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4F626-16A1-4FCD-8277-27FB291DECD3}"/>
              </a:ext>
            </a:extLst>
          </p:cNvPr>
          <p:cNvSpPr>
            <a:spLocks noGrp="1"/>
          </p:cNvSpPr>
          <p:nvPr>
            <p:ph type="title"/>
          </p:nvPr>
        </p:nvSpPr>
        <p:spPr/>
        <p:txBody>
          <a:bodyPr/>
          <a:lstStyle/>
          <a:p>
            <a:r>
              <a:rPr lang="en-US" dirty="0"/>
              <a:t>The Third Space</a:t>
            </a:r>
          </a:p>
        </p:txBody>
      </p:sp>
      <p:sp>
        <p:nvSpPr>
          <p:cNvPr id="3" name="Content Placeholder 2">
            <a:extLst>
              <a:ext uri="{FF2B5EF4-FFF2-40B4-BE49-F238E27FC236}">
                <a16:creationId xmlns:a16="http://schemas.microsoft.com/office/drawing/2014/main" id="{77333C02-FBF1-4CE2-BD8F-4917B39930EB}"/>
              </a:ext>
            </a:extLst>
          </p:cNvPr>
          <p:cNvSpPr>
            <a:spLocks noGrp="1"/>
          </p:cNvSpPr>
          <p:nvPr>
            <p:ph idx="1"/>
          </p:nvPr>
        </p:nvSpPr>
        <p:spPr/>
        <p:txBody>
          <a:bodyPr/>
          <a:lstStyle/>
          <a:p>
            <a:r>
              <a:rPr lang="en-US" dirty="0">
                <a:solidFill>
                  <a:schemeClr val="accent6">
                    <a:lumMod val="75000"/>
                  </a:schemeClr>
                </a:solidFill>
              </a:rPr>
              <a:t>First space</a:t>
            </a:r>
            <a:r>
              <a:rPr lang="en-US" dirty="0"/>
              <a:t>: where you live and your culture</a:t>
            </a:r>
          </a:p>
          <a:p>
            <a:endParaRPr lang="en-US" dirty="0"/>
          </a:p>
          <a:p>
            <a:r>
              <a:rPr lang="en-US" dirty="0">
                <a:solidFill>
                  <a:schemeClr val="accent6">
                    <a:lumMod val="75000"/>
                  </a:schemeClr>
                </a:solidFill>
              </a:rPr>
              <a:t>Second space</a:t>
            </a:r>
            <a:r>
              <a:rPr lang="en-US" dirty="0"/>
              <a:t>: where you need to learn about, such as college</a:t>
            </a:r>
          </a:p>
          <a:p>
            <a:endParaRPr lang="en-US" dirty="0"/>
          </a:p>
          <a:p>
            <a:r>
              <a:rPr lang="en-US" dirty="0">
                <a:solidFill>
                  <a:schemeClr val="accent6">
                    <a:lumMod val="75000"/>
                  </a:schemeClr>
                </a:solidFill>
              </a:rPr>
              <a:t>Third space</a:t>
            </a:r>
            <a:r>
              <a:rPr lang="en-US" dirty="0"/>
              <a:t>: where you feel safe</a:t>
            </a:r>
          </a:p>
          <a:p>
            <a:endParaRPr lang="en-US" dirty="0"/>
          </a:p>
          <a:p>
            <a:pPr marL="0" indent="0">
              <a:buNone/>
            </a:pPr>
            <a:r>
              <a:rPr lang="en-US" dirty="0"/>
              <a:t>Learning to adapt between the spaces is challenging. </a:t>
            </a:r>
          </a:p>
        </p:txBody>
      </p:sp>
    </p:spTree>
    <p:extLst>
      <p:ext uri="{BB962C8B-B14F-4D97-AF65-F5344CB8AC3E}">
        <p14:creationId xmlns:p14="http://schemas.microsoft.com/office/powerpoint/2010/main" val="9363071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36F24-5843-4A8E-AEE7-4F364705FA36}"/>
              </a:ext>
            </a:extLst>
          </p:cNvPr>
          <p:cNvSpPr>
            <a:spLocks noGrp="1"/>
          </p:cNvSpPr>
          <p:nvPr>
            <p:ph type="title"/>
          </p:nvPr>
        </p:nvSpPr>
        <p:spPr/>
        <p:txBody>
          <a:bodyPr/>
          <a:lstStyle/>
          <a:p>
            <a:r>
              <a:rPr lang="en-US" dirty="0"/>
              <a:t>The Safe Space</a:t>
            </a:r>
          </a:p>
        </p:txBody>
      </p:sp>
      <p:sp>
        <p:nvSpPr>
          <p:cNvPr id="3" name="Content Placeholder 2">
            <a:extLst>
              <a:ext uri="{FF2B5EF4-FFF2-40B4-BE49-F238E27FC236}">
                <a16:creationId xmlns:a16="http://schemas.microsoft.com/office/drawing/2014/main" id="{A5E43F79-6843-4B0D-8BC7-A61DC4A53D7E}"/>
              </a:ext>
            </a:extLst>
          </p:cNvPr>
          <p:cNvSpPr>
            <a:spLocks noGrp="1"/>
          </p:cNvSpPr>
          <p:nvPr>
            <p:ph idx="1"/>
          </p:nvPr>
        </p:nvSpPr>
        <p:spPr/>
        <p:txBody>
          <a:bodyPr/>
          <a:lstStyle/>
          <a:p>
            <a:pPr marL="0" indent="0">
              <a:buNone/>
            </a:pPr>
            <a:r>
              <a:rPr lang="en-US" dirty="0"/>
              <a:t>How can you establish your own safe place?</a:t>
            </a:r>
          </a:p>
          <a:p>
            <a:pPr marL="0" indent="0">
              <a:buNone/>
            </a:pPr>
            <a:endParaRPr lang="en-US" dirty="0"/>
          </a:p>
          <a:p>
            <a:pPr marL="0" indent="0">
              <a:buNone/>
            </a:pPr>
            <a:endParaRPr lang="en-US" dirty="0"/>
          </a:p>
          <a:p>
            <a:pPr marL="0" indent="0">
              <a:buNone/>
            </a:pPr>
            <a:r>
              <a:rPr lang="en-US" dirty="0"/>
              <a:t>Trust in your culture and gain strength from knowing who you are. </a:t>
            </a:r>
          </a:p>
        </p:txBody>
      </p:sp>
    </p:spTree>
    <p:extLst>
      <p:ext uri="{BB962C8B-B14F-4D97-AF65-F5344CB8AC3E}">
        <p14:creationId xmlns:p14="http://schemas.microsoft.com/office/powerpoint/2010/main" val="61570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30C65-9C2D-4796-BEA2-CE119B60A2AC}"/>
              </a:ext>
            </a:extLst>
          </p:cNvPr>
          <p:cNvSpPr>
            <a:spLocks noGrp="1"/>
          </p:cNvSpPr>
          <p:nvPr>
            <p:ph type="title"/>
          </p:nvPr>
        </p:nvSpPr>
        <p:spPr/>
        <p:txBody>
          <a:bodyPr/>
          <a:lstStyle/>
          <a:p>
            <a:r>
              <a:rPr lang="en-US" dirty="0"/>
              <a:t>Tips for Success</a:t>
            </a:r>
          </a:p>
        </p:txBody>
      </p:sp>
      <p:sp>
        <p:nvSpPr>
          <p:cNvPr id="3" name="Content Placeholder 2">
            <a:extLst>
              <a:ext uri="{FF2B5EF4-FFF2-40B4-BE49-F238E27FC236}">
                <a16:creationId xmlns:a16="http://schemas.microsoft.com/office/drawing/2014/main" id="{A3700246-A80D-4B8E-8158-961EB78B1FD5}"/>
              </a:ext>
            </a:extLst>
          </p:cNvPr>
          <p:cNvSpPr>
            <a:spLocks noGrp="1"/>
          </p:cNvSpPr>
          <p:nvPr>
            <p:ph idx="1"/>
          </p:nvPr>
        </p:nvSpPr>
        <p:spPr/>
        <p:txBody>
          <a:bodyPr/>
          <a:lstStyle/>
          <a:p>
            <a:r>
              <a:rPr lang="en-US" dirty="0"/>
              <a:t>Celebrate your culture and values.</a:t>
            </a:r>
          </a:p>
          <a:p>
            <a:r>
              <a:rPr lang="en-US" dirty="0"/>
              <a:t>Your </a:t>
            </a:r>
            <a:r>
              <a:rPr lang="en-US" dirty="0" err="1"/>
              <a:t>ohana</a:t>
            </a:r>
            <a:r>
              <a:rPr lang="en-US" dirty="0"/>
              <a:t> is the source of strength, support, identity, and confidence.</a:t>
            </a:r>
          </a:p>
          <a:p>
            <a:r>
              <a:rPr lang="en-US" dirty="0"/>
              <a:t>Be open to learn about other cultures.</a:t>
            </a:r>
          </a:p>
          <a:p>
            <a:r>
              <a:rPr lang="en-US" dirty="0"/>
              <a:t>Appreciate different perspectives.</a:t>
            </a:r>
          </a:p>
          <a:p>
            <a:r>
              <a:rPr lang="en-US" dirty="0"/>
              <a:t>Learn to network with other people.</a:t>
            </a:r>
          </a:p>
          <a:p>
            <a:r>
              <a:rPr lang="en-US" dirty="0"/>
              <a:t>Be an advocate for </a:t>
            </a:r>
            <a:r>
              <a:rPr lang="en-US" dirty="0" err="1"/>
              <a:t>Malama</a:t>
            </a:r>
            <a:r>
              <a:rPr lang="en-US" dirty="0"/>
              <a:t>, protecting and caring for the earth, to improve the lives and futures of all earth’s inhabitants.</a:t>
            </a:r>
          </a:p>
        </p:txBody>
      </p:sp>
    </p:spTree>
    <p:extLst>
      <p:ext uri="{BB962C8B-B14F-4D97-AF65-F5344CB8AC3E}">
        <p14:creationId xmlns:p14="http://schemas.microsoft.com/office/powerpoint/2010/main" val="1316307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8182-C05E-4738-AE70-D784D72E4EA7}"/>
              </a:ext>
            </a:extLst>
          </p:cNvPr>
          <p:cNvSpPr>
            <a:spLocks noGrp="1"/>
          </p:cNvSpPr>
          <p:nvPr>
            <p:ph type="title"/>
          </p:nvPr>
        </p:nvSpPr>
        <p:spPr>
          <a:xfrm>
            <a:off x="1620838" y="333374"/>
            <a:ext cx="6335712" cy="863377"/>
          </a:xfrm>
        </p:spPr>
        <p:txBody>
          <a:bodyPr/>
          <a:lstStyle/>
          <a:p>
            <a:r>
              <a:rPr lang="en-US" dirty="0"/>
              <a:t>Appreciating Island Cultures:</a:t>
            </a:r>
            <a:br>
              <a:rPr lang="en-US" dirty="0"/>
            </a:br>
            <a:r>
              <a:rPr lang="en-US" dirty="0"/>
              <a:t>The Story of the </a:t>
            </a:r>
            <a:r>
              <a:rPr lang="en-US" dirty="0" err="1"/>
              <a:t>Kahuli</a:t>
            </a:r>
            <a:r>
              <a:rPr lang="en-US" dirty="0"/>
              <a:t> Shells</a:t>
            </a:r>
          </a:p>
        </p:txBody>
      </p:sp>
      <p:pic>
        <p:nvPicPr>
          <p:cNvPr id="5" name="Picture 4" descr="Photo of a Kahuli Shell">
            <a:extLst>
              <a:ext uri="{FF2B5EF4-FFF2-40B4-BE49-F238E27FC236}">
                <a16:creationId xmlns:a16="http://schemas.microsoft.com/office/drawing/2014/main" id="{1C22CEC1-A284-4376-9728-154AC3481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8035" y="1484784"/>
            <a:ext cx="5941318" cy="3977246"/>
          </a:xfrm>
          <a:prstGeom prst="rect">
            <a:avLst/>
          </a:prstGeom>
        </p:spPr>
      </p:pic>
      <p:sp>
        <p:nvSpPr>
          <p:cNvPr id="6" name="TextBox 5">
            <a:extLst>
              <a:ext uri="{FF2B5EF4-FFF2-40B4-BE49-F238E27FC236}">
                <a16:creationId xmlns:a16="http://schemas.microsoft.com/office/drawing/2014/main" id="{121B3A80-35D5-458A-B1EF-8F43F965FBFC}"/>
              </a:ext>
            </a:extLst>
          </p:cNvPr>
          <p:cNvSpPr txBox="1"/>
          <p:nvPr/>
        </p:nvSpPr>
        <p:spPr>
          <a:xfrm>
            <a:off x="1835696" y="5733256"/>
            <a:ext cx="6624736" cy="461665"/>
          </a:xfrm>
          <a:prstGeom prst="rect">
            <a:avLst/>
          </a:prstGeom>
          <a:noFill/>
        </p:spPr>
        <p:txBody>
          <a:bodyPr wrap="square" rtlCol="0">
            <a:spAutoFit/>
          </a:bodyPr>
          <a:lstStyle/>
          <a:p>
            <a:r>
              <a:rPr lang="en-US" sz="2400" dirty="0"/>
              <a:t>Read the story and discuss in class. </a:t>
            </a:r>
          </a:p>
        </p:txBody>
      </p:sp>
    </p:spTree>
    <p:extLst>
      <p:ext uri="{BB962C8B-B14F-4D97-AF65-F5344CB8AC3E}">
        <p14:creationId xmlns:p14="http://schemas.microsoft.com/office/powerpoint/2010/main" val="34439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6EB28-EC1C-4F1E-AD8D-0AD3A2ED11BF}"/>
              </a:ext>
            </a:extLst>
          </p:cNvPr>
          <p:cNvSpPr>
            <a:spLocks noGrp="1"/>
          </p:cNvSpPr>
          <p:nvPr>
            <p:ph type="title"/>
          </p:nvPr>
        </p:nvSpPr>
        <p:spPr/>
        <p:txBody>
          <a:bodyPr/>
          <a:lstStyle/>
          <a:p>
            <a:r>
              <a:rPr lang="en-US" dirty="0"/>
              <a:t>Taking Pride in Your Culture</a:t>
            </a:r>
          </a:p>
        </p:txBody>
      </p:sp>
      <p:sp>
        <p:nvSpPr>
          <p:cNvPr id="3" name="Content Placeholder 2">
            <a:extLst>
              <a:ext uri="{FF2B5EF4-FFF2-40B4-BE49-F238E27FC236}">
                <a16:creationId xmlns:a16="http://schemas.microsoft.com/office/drawing/2014/main" id="{8B94E371-8BCA-4180-AA38-69D54C7CE1FC}"/>
              </a:ext>
            </a:extLst>
          </p:cNvPr>
          <p:cNvSpPr>
            <a:spLocks noGrp="1"/>
          </p:cNvSpPr>
          <p:nvPr>
            <p:ph idx="1"/>
          </p:nvPr>
        </p:nvSpPr>
        <p:spPr/>
        <p:txBody>
          <a:bodyPr/>
          <a:lstStyle/>
          <a:p>
            <a:pPr marL="0" indent="0">
              <a:buNone/>
            </a:pPr>
            <a:r>
              <a:rPr lang="en-US" dirty="0"/>
              <a:t>This textbook is based on the premise that students are more successful if they take pride in themselves and their culture.</a:t>
            </a:r>
          </a:p>
          <a:p>
            <a:pPr marL="0" indent="0">
              <a:buNone/>
            </a:pPr>
            <a:endParaRPr lang="en-US" dirty="0"/>
          </a:p>
          <a:p>
            <a:pPr marL="0" indent="0">
              <a:buNone/>
            </a:pPr>
            <a:r>
              <a:rPr lang="en-US" dirty="0"/>
              <a:t>Having pride in yourself is the foundation for good self-esteem and the foundation for good mental health and success in life.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9042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25AA4-4606-4CAA-A457-74121CB462B8}"/>
              </a:ext>
            </a:extLst>
          </p:cNvPr>
          <p:cNvSpPr>
            <a:spLocks noGrp="1"/>
          </p:cNvSpPr>
          <p:nvPr>
            <p:ph type="title"/>
          </p:nvPr>
        </p:nvSpPr>
        <p:spPr/>
        <p:txBody>
          <a:bodyPr/>
          <a:lstStyle/>
          <a:p>
            <a:r>
              <a:rPr lang="en-US" dirty="0"/>
              <a:t>Who are the Pacific Islanders?</a:t>
            </a:r>
          </a:p>
        </p:txBody>
      </p:sp>
      <p:sp>
        <p:nvSpPr>
          <p:cNvPr id="3" name="Content Placeholder 2">
            <a:extLst>
              <a:ext uri="{FF2B5EF4-FFF2-40B4-BE49-F238E27FC236}">
                <a16:creationId xmlns:a16="http://schemas.microsoft.com/office/drawing/2014/main" id="{8C93997A-01AF-4DB6-BE50-0A46B7A02219}"/>
              </a:ext>
            </a:extLst>
          </p:cNvPr>
          <p:cNvSpPr>
            <a:spLocks noGrp="1"/>
          </p:cNvSpPr>
          <p:nvPr>
            <p:ph idx="1"/>
          </p:nvPr>
        </p:nvSpPr>
        <p:spPr/>
        <p:txBody>
          <a:bodyPr/>
          <a:lstStyle/>
          <a:p>
            <a:pPr marL="0" indent="0">
              <a:buNone/>
            </a:pPr>
            <a:r>
              <a:rPr lang="en-US" dirty="0"/>
              <a:t>The Pacific Islands are home to the most diverse group of Indigenous people in the world.</a:t>
            </a:r>
          </a:p>
          <a:p>
            <a:r>
              <a:rPr lang="en-US" dirty="0"/>
              <a:t>Polynesia</a:t>
            </a:r>
          </a:p>
          <a:p>
            <a:r>
              <a:rPr lang="en-US" dirty="0"/>
              <a:t>Melanesia</a:t>
            </a:r>
          </a:p>
          <a:p>
            <a:r>
              <a:rPr lang="en-US" dirty="0"/>
              <a:t>Micronesia</a:t>
            </a:r>
          </a:p>
        </p:txBody>
      </p:sp>
      <p:pic>
        <p:nvPicPr>
          <p:cNvPr id="7" name="Picture 6" descr="Photo of a Pacific Island student">
            <a:extLst>
              <a:ext uri="{FF2B5EF4-FFF2-40B4-BE49-F238E27FC236}">
                <a16:creationId xmlns:a16="http://schemas.microsoft.com/office/drawing/2014/main" id="{7A0E09FD-5EE6-4316-934B-677D92F06F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8" y="2780928"/>
            <a:ext cx="2565265" cy="2708920"/>
          </a:xfrm>
          <a:prstGeom prst="rect">
            <a:avLst/>
          </a:prstGeom>
        </p:spPr>
      </p:pic>
    </p:spTree>
    <p:extLst>
      <p:ext uri="{BB962C8B-B14F-4D97-AF65-F5344CB8AC3E}">
        <p14:creationId xmlns:p14="http://schemas.microsoft.com/office/powerpoint/2010/main" val="1038199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Map of the Pacific Islands">
            <a:extLst>
              <a:ext uri="{FF2B5EF4-FFF2-40B4-BE49-F238E27FC236}">
                <a16:creationId xmlns:a16="http://schemas.microsoft.com/office/drawing/2014/main" id="{46453733-D8B1-4F68-BDE6-02D435415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656"/>
            <a:ext cx="9118506" cy="5976664"/>
          </a:xfrm>
          <a:prstGeom prst="rect">
            <a:avLst/>
          </a:prstGeom>
        </p:spPr>
      </p:pic>
      <p:sp>
        <p:nvSpPr>
          <p:cNvPr id="2" name="Title 1">
            <a:extLst>
              <a:ext uri="{FF2B5EF4-FFF2-40B4-BE49-F238E27FC236}">
                <a16:creationId xmlns:a16="http://schemas.microsoft.com/office/drawing/2014/main" id="{1E23F62E-A130-46AA-927A-14D7BAD0DE65}"/>
              </a:ext>
            </a:extLst>
          </p:cNvPr>
          <p:cNvSpPr>
            <a:spLocks noGrp="1"/>
          </p:cNvSpPr>
          <p:nvPr>
            <p:ph type="title" idx="4294967295"/>
          </p:nvPr>
        </p:nvSpPr>
        <p:spPr>
          <a:xfrm>
            <a:off x="1620838" y="-508000"/>
            <a:ext cx="6335712" cy="508000"/>
          </a:xfrm>
        </p:spPr>
        <p:txBody>
          <a:bodyPr vert="horz" wrap="square" lIns="91440" tIns="45720" rIns="91440" bIns="45720" numCol="1" anchor="b" anchorCtr="0" compatLnSpc="1">
            <a:prstTxWarp prst="textNoShape">
              <a:avLst/>
            </a:prstTxWarp>
          </a:bodyPr>
          <a:lstStyle/>
          <a:p>
            <a:r>
              <a:rPr lang="en-US" dirty="0"/>
              <a:t>Map of the Pacific Islands</a:t>
            </a:r>
          </a:p>
        </p:txBody>
      </p:sp>
    </p:spTree>
    <p:extLst>
      <p:ext uri="{BB962C8B-B14F-4D97-AF65-F5344CB8AC3E}">
        <p14:creationId xmlns:p14="http://schemas.microsoft.com/office/powerpoint/2010/main" val="34283789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607B1-EA10-4452-9C49-AC3C0E535D4B}"/>
              </a:ext>
            </a:extLst>
          </p:cNvPr>
          <p:cNvSpPr>
            <a:spLocks noGrp="1"/>
          </p:cNvSpPr>
          <p:nvPr>
            <p:ph type="title"/>
          </p:nvPr>
        </p:nvSpPr>
        <p:spPr/>
        <p:txBody>
          <a:bodyPr/>
          <a:lstStyle/>
          <a:p>
            <a:r>
              <a:rPr lang="en-US" dirty="0"/>
              <a:t>Educational Attainment</a:t>
            </a:r>
          </a:p>
        </p:txBody>
      </p:sp>
      <p:sp>
        <p:nvSpPr>
          <p:cNvPr id="3" name="Content Placeholder 2">
            <a:extLst>
              <a:ext uri="{FF2B5EF4-FFF2-40B4-BE49-F238E27FC236}">
                <a16:creationId xmlns:a16="http://schemas.microsoft.com/office/drawing/2014/main" id="{35B0F786-7460-4553-8614-FB6AD842C804}"/>
              </a:ext>
            </a:extLst>
          </p:cNvPr>
          <p:cNvSpPr>
            <a:spLocks noGrp="1"/>
          </p:cNvSpPr>
          <p:nvPr>
            <p:ph idx="1"/>
          </p:nvPr>
        </p:nvSpPr>
        <p:spPr/>
        <p:txBody>
          <a:bodyPr/>
          <a:lstStyle/>
          <a:p>
            <a:r>
              <a:rPr lang="en-US" dirty="0"/>
              <a:t>About 28% of the general population of the U.S. has a bachelor’s degree while only 15% of Native Hawaiians and Pacific Islanders have a bachelor’s degree.</a:t>
            </a:r>
          </a:p>
          <a:p>
            <a:endParaRPr lang="en-US" dirty="0"/>
          </a:p>
          <a:p>
            <a:r>
              <a:rPr lang="en-US" dirty="0"/>
              <a:t>About 18% of Native Hawaiian and Pacific Islanders live below the poverty rate as compared to 12% for the total population.</a:t>
            </a:r>
          </a:p>
          <a:p>
            <a:endParaRPr lang="en-US" dirty="0"/>
          </a:p>
          <a:p>
            <a:r>
              <a:rPr lang="en-US" dirty="0"/>
              <a:t>There is a need for increased college enrollment and completion.</a:t>
            </a:r>
          </a:p>
          <a:p>
            <a:endParaRPr lang="en-US" dirty="0"/>
          </a:p>
        </p:txBody>
      </p:sp>
    </p:spTree>
    <p:extLst>
      <p:ext uri="{BB962C8B-B14F-4D97-AF65-F5344CB8AC3E}">
        <p14:creationId xmlns:p14="http://schemas.microsoft.com/office/powerpoint/2010/main" val="1588917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4264-00A7-4777-98B5-627D50F7E014}"/>
              </a:ext>
            </a:extLst>
          </p:cNvPr>
          <p:cNvSpPr>
            <a:spLocks noGrp="1"/>
          </p:cNvSpPr>
          <p:nvPr>
            <p:ph type="title"/>
          </p:nvPr>
        </p:nvSpPr>
        <p:spPr/>
        <p:txBody>
          <a:bodyPr/>
          <a:lstStyle/>
          <a:p>
            <a:r>
              <a:rPr lang="en-US" dirty="0"/>
              <a:t>Hawaiian Values</a:t>
            </a:r>
          </a:p>
        </p:txBody>
      </p:sp>
      <p:sp>
        <p:nvSpPr>
          <p:cNvPr id="3" name="Content Placeholder 2">
            <a:extLst>
              <a:ext uri="{FF2B5EF4-FFF2-40B4-BE49-F238E27FC236}">
                <a16:creationId xmlns:a16="http://schemas.microsoft.com/office/drawing/2014/main" id="{64995A6C-AC34-4D99-941D-8A5B821CADD0}"/>
              </a:ext>
            </a:extLst>
          </p:cNvPr>
          <p:cNvSpPr>
            <a:spLocks noGrp="1"/>
          </p:cNvSpPr>
          <p:nvPr>
            <p:ph idx="1"/>
          </p:nvPr>
        </p:nvSpPr>
        <p:spPr/>
        <p:txBody>
          <a:bodyPr/>
          <a:lstStyle/>
          <a:p>
            <a:r>
              <a:rPr lang="en-US" dirty="0"/>
              <a:t>Values are passed down throughout the generations.</a:t>
            </a:r>
          </a:p>
          <a:p>
            <a:r>
              <a:rPr lang="en-US" dirty="0"/>
              <a:t>Aloha is the root of all other values that lead to success in life.</a:t>
            </a:r>
          </a:p>
          <a:p>
            <a:r>
              <a:rPr lang="en-US" dirty="0"/>
              <a:t>Aloha can be used to be successful in college and careers.</a:t>
            </a:r>
          </a:p>
        </p:txBody>
      </p:sp>
      <p:pic>
        <p:nvPicPr>
          <p:cNvPr id="1028" name="Picture 4" descr="Image result for image for aloha">
            <a:extLst>
              <a:ext uri="{FF2B5EF4-FFF2-40B4-BE49-F238E27FC236}">
                <a16:creationId xmlns:a16="http://schemas.microsoft.com/office/drawing/2014/main" id="{D6B66BAE-746C-4F92-9C88-4F100CC570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724" y="4077072"/>
            <a:ext cx="4139952" cy="2069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23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4851A7-1A8B-4561-B034-79BEC325603F}"/>
              </a:ext>
            </a:extLst>
          </p:cNvPr>
          <p:cNvSpPr>
            <a:spLocks noGrp="1"/>
          </p:cNvSpPr>
          <p:nvPr>
            <p:ph type="title" idx="4294967295"/>
          </p:nvPr>
        </p:nvSpPr>
        <p:spPr bwMode="auto">
          <a:xfrm>
            <a:off x="1943100" y="1579563"/>
            <a:ext cx="7200900" cy="5256212"/>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To have aloha is to know how to treat others with love and to show respect. It begins with loving yourself and spreading this love to others.</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Hawaiians have aloha for the: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Land: ‘</a:t>
            </a:r>
            <a:r>
              <a:rPr kumimoji="0" lang="en-US" sz="2800" b="0" i="0" u="none" strike="noStrike" kern="0" cap="none" spc="0" normalizeH="0" baseline="0" noProof="0" dirty="0" err="1">
                <a:ln>
                  <a:noFill/>
                </a:ln>
                <a:solidFill>
                  <a:schemeClr val="tx1"/>
                </a:solidFill>
                <a:effectLst/>
                <a:uLnTx/>
                <a:uFillTx/>
                <a:latin typeface="+mn-lt"/>
                <a:ea typeface="+mn-ea"/>
                <a:cs typeface="+mn-cs"/>
              </a:rPr>
              <a:t>aina</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Family: ‘</a:t>
            </a:r>
            <a:r>
              <a:rPr kumimoji="0" lang="en-US" sz="2800" b="0" i="0" u="none" strike="noStrike" kern="0" cap="none" spc="0" normalizeH="0" baseline="0" noProof="0" dirty="0" err="1">
                <a:ln>
                  <a:noFill/>
                </a:ln>
                <a:solidFill>
                  <a:schemeClr val="tx1"/>
                </a:solidFill>
                <a:effectLst/>
                <a:uLnTx/>
                <a:uFillTx/>
                <a:latin typeface="+mn-lt"/>
                <a:ea typeface="+mn-ea"/>
                <a:cs typeface="+mn-cs"/>
              </a:rPr>
              <a:t>ohana</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People: kanaka</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Culture: </a:t>
            </a:r>
            <a:r>
              <a:rPr kumimoji="0" lang="en-US" sz="2800" b="0" i="0" u="none" strike="noStrike" kern="0" cap="none" spc="0" normalizeH="0" baseline="0" noProof="0" dirty="0" err="1">
                <a:ln>
                  <a:noFill/>
                </a:ln>
                <a:solidFill>
                  <a:schemeClr val="tx1"/>
                </a:solidFill>
                <a:effectLst/>
                <a:uLnTx/>
                <a:uFillTx/>
                <a:latin typeface="+mn-lt"/>
                <a:ea typeface="+mn-ea"/>
                <a:cs typeface="+mn-cs"/>
              </a:rPr>
              <a:t>mo’omeheu</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pic>
        <p:nvPicPr>
          <p:cNvPr id="2050" name="Picture 2" descr="Image result for image for aloha">
            <a:extLst>
              <a:ext uri="{FF2B5EF4-FFF2-40B4-BE49-F238E27FC236}">
                <a16:creationId xmlns:a16="http://schemas.microsoft.com/office/drawing/2014/main" id="{59FEBA3A-8875-4061-AC80-4F7D57514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127705"/>
            <a:ext cx="3511561" cy="15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700086"/>
      </p:ext>
    </p:extLst>
  </p:cSld>
  <p:clrMapOvr>
    <a:masterClrMapping/>
  </p:clrMapOvr>
</p:sld>
</file>

<file path=ppt/theme/theme1.xml><?xml version="1.0" encoding="utf-8"?>
<a:theme xmlns:a="http://schemas.openxmlformats.org/drawingml/2006/main" name="template">
  <a:themeElements>
    <a:clrScheme name="template 9">
      <a:dk1>
        <a:srgbClr val="4D4D4D"/>
      </a:dk1>
      <a:lt1>
        <a:srgbClr val="FFFFFF"/>
      </a:lt1>
      <a:dk2>
        <a:srgbClr val="4D4D4D"/>
      </a:dk2>
      <a:lt2>
        <a:srgbClr val="042688"/>
      </a:lt2>
      <a:accent1>
        <a:srgbClr val="09ABE5"/>
      </a:accent1>
      <a:accent2>
        <a:srgbClr val="25B728"/>
      </a:accent2>
      <a:accent3>
        <a:srgbClr val="FFFFFF"/>
      </a:accent3>
      <a:accent4>
        <a:srgbClr val="404040"/>
      </a:accent4>
      <a:accent5>
        <a:srgbClr val="AAD2F0"/>
      </a:accent5>
      <a:accent6>
        <a:srgbClr val="20A623"/>
      </a:accent6>
      <a:hlink>
        <a:srgbClr val="C2A360"/>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99CCFF"/>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3399"/>
        </a:lt2>
        <a:accent1>
          <a:srgbClr val="6699FF"/>
        </a:accent1>
        <a:accent2>
          <a:srgbClr val="3399FF"/>
        </a:accent2>
        <a:accent3>
          <a:srgbClr val="FFFFFF"/>
        </a:accent3>
        <a:accent4>
          <a:srgbClr val="404040"/>
        </a:accent4>
        <a:accent5>
          <a:srgbClr val="B8CAFF"/>
        </a:accent5>
        <a:accent6>
          <a:srgbClr val="2D8AE7"/>
        </a:accent6>
        <a:hlink>
          <a:srgbClr val="3333CC"/>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12D8D"/>
        </a:lt2>
        <a:accent1>
          <a:srgbClr val="4160A8"/>
        </a:accent1>
        <a:accent2>
          <a:srgbClr val="2C3DBA"/>
        </a:accent2>
        <a:accent3>
          <a:srgbClr val="FFFFFF"/>
        </a:accent3>
        <a:accent4>
          <a:srgbClr val="404040"/>
        </a:accent4>
        <a:accent5>
          <a:srgbClr val="B0B6D1"/>
        </a:accent5>
        <a:accent6>
          <a:srgbClr val="2736A8"/>
        </a:accent6>
        <a:hlink>
          <a:srgbClr val="5979B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54793"/>
        </a:lt2>
        <a:accent1>
          <a:srgbClr val="41659A"/>
        </a:accent1>
        <a:accent2>
          <a:srgbClr val="668ABE"/>
        </a:accent2>
        <a:accent3>
          <a:srgbClr val="FFFFFF"/>
        </a:accent3>
        <a:accent4>
          <a:srgbClr val="404040"/>
        </a:accent4>
        <a:accent5>
          <a:srgbClr val="B0B8CA"/>
        </a:accent5>
        <a:accent6>
          <a:srgbClr val="5C7DAC"/>
        </a:accent6>
        <a:hlink>
          <a:srgbClr val="5979BF"/>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385E80"/>
        </a:lt2>
        <a:accent1>
          <a:srgbClr val="406C9C"/>
        </a:accent1>
        <a:accent2>
          <a:srgbClr val="6796BD"/>
        </a:accent2>
        <a:accent3>
          <a:srgbClr val="FFFFFF"/>
        </a:accent3>
        <a:accent4>
          <a:srgbClr val="404040"/>
        </a:accent4>
        <a:accent5>
          <a:srgbClr val="AFBACB"/>
        </a:accent5>
        <a:accent6>
          <a:srgbClr val="5D87AB"/>
        </a:accent6>
        <a:hlink>
          <a:srgbClr val="6484B4"/>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1A499C"/>
        </a:lt2>
        <a:accent1>
          <a:srgbClr val="4083CA"/>
        </a:accent1>
        <a:accent2>
          <a:srgbClr val="6796BD"/>
        </a:accent2>
        <a:accent3>
          <a:srgbClr val="FFFFFF"/>
        </a:accent3>
        <a:accent4>
          <a:srgbClr val="404040"/>
        </a:accent4>
        <a:accent5>
          <a:srgbClr val="AFC1E1"/>
        </a:accent5>
        <a:accent6>
          <a:srgbClr val="5D87AB"/>
        </a:accent6>
        <a:hlink>
          <a:srgbClr val="4B96D0"/>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1A499C"/>
        </a:lt2>
        <a:accent1>
          <a:srgbClr val="4083CA"/>
        </a:accent1>
        <a:accent2>
          <a:srgbClr val="E6C13A"/>
        </a:accent2>
        <a:accent3>
          <a:srgbClr val="FFFFFF"/>
        </a:accent3>
        <a:accent4>
          <a:srgbClr val="404040"/>
        </a:accent4>
        <a:accent5>
          <a:srgbClr val="AFC1E1"/>
        </a:accent5>
        <a:accent6>
          <a:srgbClr val="D0AF34"/>
        </a:accent6>
        <a:hlink>
          <a:srgbClr val="4B96D0"/>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042688"/>
        </a:lt2>
        <a:accent1>
          <a:srgbClr val="09ABE5"/>
        </a:accent1>
        <a:accent2>
          <a:srgbClr val="25B728"/>
        </a:accent2>
        <a:accent3>
          <a:srgbClr val="FFFFFF"/>
        </a:accent3>
        <a:accent4>
          <a:srgbClr val="404040"/>
        </a:accent4>
        <a:accent5>
          <a:srgbClr val="AAD2F0"/>
        </a:accent5>
        <a:accent6>
          <a:srgbClr val="20A623"/>
        </a:accent6>
        <a:hlink>
          <a:srgbClr val="C2A360"/>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TotalTime>
  <Words>1149</Words>
  <Application>Microsoft Office PowerPoint</Application>
  <PresentationFormat>On-screen Show (4:3)</PresentationFormat>
  <Paragraphs>135</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Tahoma</vt:lpstr>
      <vt:lpstr>template</vt:lpstr>
      <vt:lpstr>Hawaii and Pacific Islands College and Career Success</vt:lpstr>
      <vt:lpstr>Cultural Content for Hawai’i  and the  Pacific Islands</vt:lpstr>
      <vt:lpstr>Chapters</vt:lpstr>
      <vt:lpstr>Taking Pride in Your Culture</vt:lpstr>
      <vt:lpstr>Who are the Pacific Islanders?</vt:lpstr>
      <vt:lpstr>Map of the Pacific Islands</vt:lpstr>
      <vt:lpstr>Educational Attainment</vt:lpstr>
      <vt:lpstr>Hawaiian Values</vt:lpstr>
      <vt:lpstr>To have aloha is to know how to treat others with love and to show respect. It begins with loving yourself and spreading this love to others. Hawaiians have aloha for the: Land: ‘aina Family: ‘ohana People: kanaka Culture: mo’omeheu</vt:lpstr>
      <vt:lpstr>Hawaiian Values  How can they increase your success?</vt:lpstr>
      <vt:lpstr>Ma kahanaka ‘ike</vt:lpstr>
      <vt:lpstr>‘ImiNa’auao</vt:lpstr>
      <vt:lpstr>Aloha Kekahi I Kekahi</vt:lpstr>
      <vt:lpstr>Kulia I Ka Nu’u</vt:lpstr>
      <vt:lpstr>Kuleana</vt:lpstr>
      <vt:lpstr>Lokahi</vt:lpstr>
      <vt:lpstr>Malama</vt:lpstr>
      <vt:lpstr>‘A ‘ohe pau ka ‘ike I ka halau ho’okahi</vt:lpstr>
      <vt:lpstr>Ahupua’a</vt:lpstr>
      <vt:lpstr>Are there other values taught by your family or culture?</vt:lpstr>
      <vt:lpstr>Success in Education </vt:lpstr>
      <vt:lpstr>Early Hawaiian Education</vt:lpstr>
      <vt:lpstr>Captain Cook: Dramatic Change</vt:lpstr>
      <vt:lpstr>Missionaries Arrive 1820</vt:lpstr>
      <vt:lpstr>1901 Home Rule Party</vt:lpstr>
      <vt:lpstr>1960 Revival</vt:lpstr>
      <vt:lpstr>Revival of Pride in Hawaiian and Pacific Island Culture: The Hokule’a</vt:lpstr>
      <vt:lpstr>The Hokule’a is the double hulled Hawaiian canoe that has been traveling the world.    It has become a symbol of hope for the revival of Pacific Island and Hawaiian culture. </vt:lpstr>
      <vt:lpstr>Early Explorers</vt:lpstr>
      <vt:lpstr>Hokule’a 1976 to the Present Time</vt:lpstr>
      <vt:lpstr>The Hokule’a</vt:lpstr>
      <vt:lpstr>The Hokule’a</vt:lpstr>
      <vt:lpstr>Navigating Different Cultures</vt:lpstr>
      <vt:lpstr>The Third Space</vt:lpstr>
      <vt:lpstr>The Safe Space</vt:lpstr>
      <vt:lpstr>Tips for Success</vt:lpstr>
      <vt:lpstr>Appreciating Island Cultures: The Story of the Kahuli Shells</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PoweredTemplates.com</dc:creator>
  <cp:lastModifiedBy>Marsha Fralick</cp:lastModifiedBy>
  <cp:revision>34</cp:revision>
  <dcterms:created xsi:type="dcterms:W3CDTF">2006-06-13T13:38:55Z</dcterms:created>
  <dcterms:modified xsi:type="dcterms:W3CDTF">2021-07-04T22:03:16Z</dcterms:modified>
</cp:coreProperties>
</file>