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32" r:id="rId3"/>
    <p:sldId id="339" r:id="rId4"/>
    <p:sldId id="341" r:id="rId5"/>
    <p:sldId id="317" r:id="rId6"/>
    <p:sldId id="331" r:id="rId7"/>
    <p:sldId id="259" r:id="rId8"/>
    <p:sldId id="318" r:id="rId9"/>
    <p:sldId id="260" r:id="rId10"/>
    <p:sldId id="343" r:id="rId11"/>
    <p:sldId id="319" r:id="rId12"/>
    <p:sldId id="265" r:id="rId13"/>
    <p:sldId id="258" r:id="rId14"/>
    <p:sldId id="266" r:id="rId15"/>
    <p:sldId id="273" r:id="rId16"/>
    <p:sldId id="321" r:id="rId17"/>
    <p:sldId id="262" r:id="rId18"/>
    <p:sldId id="322" r:id="rId19"/>
    <p:sldId id="285" r:id="rId20"/>
    <p:sldId id="288" r:id="rId21"/>
    <p:sldId id="337" r:id="rId22"/>
    <p:sldId id="320" r:id="rId23"/>
    <p:sldId id="344" r:id="rId24"/>
    <p:sldId id="267" r:id="rId25"/>
    <p:sldId id="272" r:id="rId26"/>
    <p:sldId id="335" r:id="rId27"/>
    <p:sldId id="277" r:id="rId28"/>
    <p:sldId id="336" r:id="rId29"/>
    <p:sldId id="268" r:id="rId30"/>
    <p:sldId id="345" r:id="rId31"/>
    <p:sldId id="269" r:id="rId32"/>
    <p:sldId id="286" r:id="rId33"/>
    <p:sldId id="270" r:id="rId34"/>
    <p:sldId id="271" r:id="rId35"/>
    <p:sldId id="289" r:id="rId36"/>
    <p:sldId id="287" r:id="rId37"/>
    <p:sldId id="302" r:id="rId38"/>
    <p:sldId id="301" r:id="rId39"/>
    <p:sldId id="300" r:id="rId40"/>
    <p:sldId id="324" r:id="rId41"/>
    <p:sldId id="329" r:id="rId42"/>
    <p:sldId id="330" r:id="rId43"/>
    <p:sldId id="299" r:id="rId44"/>
    <p:sldId id="303" r:id="rId45"/>
    <p:sldId id="283" r:id="rId46"/>
    <p:sldId id="298" r:id="rId47"/>
    <p:sldId id="294" r:id="rId48"/>
    <p:sldId id="307" r:id="rId49"/>
    <p:sldId id="306" r:id="rId50"/>
    <p:sldId id="293" r:id="rId51"/>
    <p:sldId id="292" r:id="rId52"/>
    <p:sldId id="309" r:id="rId53"/>
    <p:sldId id="308" r:id="rId54"/>
    <p:sldId id="310" r:id="rId55"/>
    <p:sldId id="313" r:id="rId56"/>
    <p:sldId id="326" r:id="rId57"/>
    <p:sldId id="312" r:id="rId58"/>
    <p:sldId id="311" r:id="rId59"/>
    <p:sldId id="316" r:id="rId60"/>
    <p:sldId id="315" r:id="rId61"/>
    <p:sldId id="325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26" autoAdjust="0"/>
    <p:restoredTop sz="94618" autoAdjust="0"/>
  </p:normalViewPr>
  <p:slideViewPr>
    <p:cSldViewPr>
      <p:cViewPr>
        <p:scale>
          <a:sx n="101" d="100"/>
          <a:sy n="101" d="100"/>
        </p:scale>
        <p:origin x="-212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24B824-17E2-4FF4-BCB9-558573D14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17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1DBB1-B26E-4636-AEDB-D78274DE8594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27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32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35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36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37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38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39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40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49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50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51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52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53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54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55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57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58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59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60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61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12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13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15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19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20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89EBD-97DA-4BAF-8322-6EF121180ED6}" type="slidenum">
              <a:rPr lang="en-US"/>
              <a:pPr/>
              <a:t>25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5445125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6165850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80808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692150"/>
            <a:ext cx="201612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5895975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03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39560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341438"/>
            <a:ext cx="39560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15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66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7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6048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0645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blogger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5661025"/>
            <a:ext cx="4211637" cy="504825"/>
          </a:xfrm>
          <a:noFill/>
        </p:spPr>
        <p:txBody>
          <a:bodyPr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  <a:latin typeface="Tahoma" charset="0"/>
              </a:rPr>
              <a:t>College Success Online</a:t>
            </a:r>
            <a:endParaRPr lang="uk-UA" sz="25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9263" y="6308725"/>
            <a:ext cx="3132137" cy="50323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Dr. Marsha Fralick</a:t>
            </a:r>
            <a:endParaRPr lang="uk-UA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6048375" cy="508000"/>
          </a:xfrm>
        </p:spPr>
        <p:txBody>
          <a:bodyPr/>
          <a:lstStyle/>
          <a:p>
            <a:r>
              <a:rPr lang="en-US" dirty="0" smtClean="0"/>
              <a:t>Researcher Arthur Levine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8064500" cy="33829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Undergraduate education would be improved:</a:t>
            </a:r>
          </a:p>
          <a:p>
            <a:pPr marL="0" indent="0">
              <a:buNone/>
            </a:pPr>
            <a:r>
              <a:rPr lang="en-US" dirty="0" smtClean="0"/>
              <a:t>78% Classes made greater use of technology</a:t>
            </a:r>
          </a:p>
          <a:p>
            <a:pPr marL="0" indent="0">
              <a:buNone/>
            </a:pPr>
            <a:r>
              <a:rPr lang="en-US" dirty="0" smtClean="0"/>
              <a:t>78% If professors made greater use of technology</a:t>
            </a:r>
          </a:p>
          <a:p>
            <a:pPr marL="0" indent="0">
              <a:buNone/>
            </a:pPr>
            <a:r>
              <a:rPr lang="en-US" dirty="0" smtClean="0"/>
              <a:t>52% If more blended courses were offered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33% If more courses were offered completely online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504" y="26670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Are there some disadvantages of online education?</a:t>
            </a:r>
          </a:p>
          <a:p>
            <a:pPr marL="400050" lvl="1" indent="0">
              <a:buNone/>
            </a:pPr>
            <a:endParaRPr lang="en-US" sz="3200" dirty="0" smtClean="0"/>
          </a:p>
          <a:p>
            <a:pPr marL="400050" lvl="1" indent="0">
              <a:buNone/>
            </a:pPr>
            <a:r>
              <a:rPr lang="en-US" sz="3200" dirty="0" smtClean="0"/>
              <a:t>Think</a:t>
            </a:r>
          </a:p>
          <a:p>
            <a:pPr marL="400050" lvl="1" indent="0">
              <a:buNone/>
            </a:pPr>
            <a:r>
              <a:rPr lang="en-US" sz="3200" dirty="0" smtClean="0"/>
              <a:t>Pair </a:t>
            </a:r>
          </a:p>
          <a:p>
            <a:pPr marL="400050" lvl="1" indent="0">
              <a:buNone/>
            </a:pPr>
            <a:r>
              <a:rPr lang="en-US" sz="3200" dirty="0" smtClean="0"/>
              <a:t>Share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74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048375" cy="508000"/>
          </a:xfrm>
        </p:spPr>
        <p:txBody>
          <a:bodyPr/>
          <a:lstStyle/>
          <a:p>
            <a:r>
              <a:rPr lang="en-US" dirty="0" smtClean="0"/>
              <a:t>Online education is improving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239000" cy="5256212"/>
          </a:xfrm>
        </p:spPr>
        <p:txBody>
          <a:bodyPr/>
          <a:lstStyle/>
          <a:p>
            <a:r>
              <a:rPr lang="en-US" sz="3200" dirty="0" smtClean="0"/>
              <a:t>For community colleges</a:t>
            </a:r>
          </a:p>
          <a:p>
            <a:pPr lvl="1"/>
            <a:r>
              <a:rPr lang="en-US" sz="3200" dirty="0" smtClean="0"/>
              <a:t>72% complete their online courses.</a:t>
            </a:r>
          </a:p>
          <a:p>
            <a:pPr lvl="1"/>
            <a:r>
              <a:rPr lang="en-US" sz="3200" dirty="0" smtClean="0"/>
              <a:t>76% complete their F2F courses.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We know what works.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Foundations for Best Practice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Vocal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Visible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Organized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Compassionate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Analytical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Lead by example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endParaRPr lang="en-US" sz="28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From: “Best Practices in Online Teaching Strategies,” Hanover Research Council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60483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Visibility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064500" cy="5256212"/>
          </a:xfrm>
        </p:spPr>
        <p:txBody>
          <a:bodyPr/>
          <a:lstStyle/>
          <a:p>
            <a:r>
              <a:rPr lang="en-US" sz="3600" dirty="0" smtClean="0"/>
              <a:t>Class schedule</a:t>
            </a:r>
          </a:p>
          <a:p>
            <a:r>
              <a:rPr lang="en-US" sz="3600" dirty="0" smtClean="0"/>
              <a:t>Website</a:t>
            </a:r>
          </a:p>
          <a:p>
            <a:r>
              <a:rPr lang="en-US" sz="3600" dirty="0" smtClean="0"/>
              <a:t>Blog</a:t>
            </a:r>
          </a:p>
          <a:p>
            <a:r>
              <a:rPr lang="en-US" sz="3600" dirty="0" smtClean="0"/>
              <a:t>Announcements</a:t>
            </a:r>
          </a:p>
          <a:p>
            <a:r>
              <a:rPr lang="en-US" sz="3600" dirty="0" smtClean="0"/>
              <a:t>E-mail</a:t>
            </a:r>
          </a:p>
          <a:p>
            <a:r>
              <a:rPr lang="en-US" sz="3600" dirty="0" smtClean="0"/>
              <a:t>Text messages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73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Visibility begins with the class schedule.  It connects students to my website.  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7859"/>
            <a:ext cx="6477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6019800"/>
            <a:ext cx="2781300" cy="369332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34" y="1752600"/>
            <a:ext cx="2938463" cy="34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371600" y="2819400"/>
            <a:ext cx="7772400" cy="150018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Website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hlinkClick r:id="rId2"/>
              </a:rPr>
              <a:t>www.collegesuccess1.com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34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6048375" cy="508000"/>
          </a:xfrm>
        </p:spPr>
        <p:txBody>
          <a:bodyPr/>
          <a:lstStyle/>
          <a:p>
            <a:r>
              <a:rPr lang="en-US" sz="3600" dirty="0" smtClean="0"/>
              <a:t>The Blog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Visibility and interaction start before the class begins.</a:t>
            </a:r>
          </a:p>
          <a:p>
            <a:r>
              <a:rPr lang="en-US" sz="3200" dirty="0" smtClean="0"/>
              <a:t>Meet the professor.</a:t>
            </a:r>
          </a:p>
          <a:p>
            <a:r>
              <a:rPr lang="en-US" sz="3200" dirty="0" smtClean="0"/>
              <a:t>Introduce yourself.</a:t>
            </a:r>
          </a:p>
          <a:p>
            <a:r>
              <a:rPr lang="en-US" sz="3200" dirty="0" smtClean="0"/>
              <a:t>Describe your educational journey.</a:t>
            </a:r>
          </a:p>
          <a:p>
            <a:r>
              <a:rPr lang="en-US" sz="3200" dirty="0" smtClean="0"/>
              <a:t>Make a personal connection.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12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" y="21996"/>
            <a:ext cx="9198430" cy="681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048375" cy="508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Ice Breaker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Introduce yourself</a:t>
            </a:r>
          </a:p>
          <a:p>
            <a:pPr marL="0" indent="0">
              <a:buNone/>
            </a:pPr>
            <a:r>
              <a:rPr lang="en-US" sz="3600" dirty="0" smtClean="0"/>
              <a:t>Where are you from?</a:t>
            </a:r>
          </a:p>
          <a:p>
            <a:pPr marL="0" indent="0">
              <a:buNone/>
            </a:pPr>
            <a:r>
              <a:rPr lang="en-US" sz="3600" dirty="0" smtClean="0"/>
              <a:t>What should I see if I visit your city?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09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0280"/>
            <a:ext cx="7277249" cy="60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2361" y="987439"/>
            <a:ext cx="6007608" cy="4032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0760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My Recording Studio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37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6048375" cy="508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www.blogger.com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1"/>
            <a:ext cx="7872772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458200" cy="508000"/>
          </a:xfrm>
        </p:spPr>
        <p:txBody>
          <a:bodyPr/>
          <a:lstStyle/>
          <a:p>
            <a:r>
              <a:rPr lang="en-US" dirty="0" smtClean="0"/>
              <a:t>Use remind.com to send text messages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657600"/>
            <a:ext cx="90868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6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60483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Organization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64500" cy="5256212"/>
          </a:xfrm>
        </p:spPr>
        <p:txBody>
          <a:bodyPr/>
          <a:lstStyle/>
          <a:p>
            <a:r>
              <a:rPr lang="en-US" sz="4000" dirty="0" smtClean="0"/>
              <a:t>Welcome letter</a:t>
            </a:r>
          </a:p>
          <a:p>
            <a:r>
              <a:rPr lang="en-US" sz="4000" dirty="0" smtClean="0"/>
              <a:t>Calendar</a:t>
            </a:r>
          </a:p>
          <a:p>
            <a:r>
              <a:rPr lang="en-US" sz="4000" dirty="0" smtClean="0"/>
              <a:t>Syllabus</a:t>
            </a:r>
          </a:p>
          <a:p>
            <a:r>
              <a:rPr lang="en-US" sz="4000" dirty="0" smtClean="0"/>
              <a:t>Course Management System</a:t>
            </a:r>
          </a:p>
          <a:p>
            <a:pPr marL="0" indent="0">
              <a:buNone/>
            </a:pPr>
            <a:r>
              <a:rPr lang="en-US" sz="4000" dirty="0" smtClean="0"/>
              <a:t>(such as Blackboard)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66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The Welcome Letter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the course about?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Why should you take it?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are the benefits?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Myths about online courses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Time commitment required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Being an independent online learner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Begin the first week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How you begin the class sets the stage for student involvement and success.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 copy is provided at www.collegesuccess1.com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97"/>
            <a:ext cx="9144000" cy="529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4" y="909638"/>
            <a:ext cx="7235825" cy="5832475"/>
          </a:xfrm>
        </p:spPr>
        <p:txBody>
          <a:bodyPr/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11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4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0483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Compassion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first 2 weeks are critical</a:t>
            </a:r>
          </a:p>
          <a:p>
            <a:r>
              <a:rPr lang="en-US" sz="3600" dirty="0" smtClean="0"/>
              <a:t>Help students get to know one another.</a:t>
            </a:r>
          </a:p>
          <a:p>
            <a:r>
              <a:rPr lang="en-US" sz="3600" dirty="0" smtClean="0"/>
              <a:t>Rules for conduct; be kind to others.</a:t>
            </a:r>
          </a:p>
          <a:p>
            <a:r>
              <a:rPr lang="en-US" sz="3600" dirty="0" smtClean="0"/>
              <a:t>Get to know your students and their individual situations.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Follow up on any missing work.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7" y="0"/>
            <a:ext cx="9181178" cy="6163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282026"/>
            <a:ext cx="6743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Take a Harbor Cruise in San Diego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82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6048375" cy="508000"/>
          </a:xfrm>
        </p:spPr>
        <p:txBody>
          <a:bodyPr/>
          <a:lstStyle/>
          <a:p>
            <a:r>
              <a:rPr lang="en-US" dirty="0" smtClean="0"/>
              <a:t>Deadlines Vs.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200400"/>
            <a:ext cx="3956050" cy="3535362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Students are not given credit for late work</a:t>
            </a:r>
          </a:p>
          <a:p>
            <a:pPr marL="0" indent="0">
              <a:buClr>
                <a:srgbClr val="0070C0"/>
              </a:buCl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200400"/>
            <a:ext cx="3956050" cy="3535362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Allow adult learners some flexibility on the rate of learning.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Set milestones.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Reward accomplishment.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Late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60483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Analytical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64500" cy="5256212"/>
          </a:xfrm>
        </p:spPr>
        <p:txBody>
          <a:bodyPr/>
          <a:lstStyle/>
          <a:p>
            <a:r>
              <a:rPr lang="en-US" sz="3200" dirty="0" smtClean="0"/>
              <a:t>Assignments that encourage creative and critical thinking</a:t>
            </a:r>
          </a:p>
          <a:p>
            <a:r>
              <a:rPr lang="en-US" sz="3200" dirty="0" smtClean="0"/>
              <a:t>Clear expectations</a:t>
            </a:r>
          </a:p>
          <a:p>
            <a:r>
              <a:rPr lang="en-US" sz="3200" dirty="0" smtClean="0"/>
              <a:t>Timely grading of assignments and posting grades</a:t>
            </a:r>
          </a:p>
          <a:p>
            <a:r>
              <a:rPr lang="en-US" sz="3200" dirty="0" smtClean="0"/>
              <a:t>Current grade in course available each week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87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7084374" cy="632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3437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Lead by Example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64500" cy="5256212"/>
          </a:xfrm>
        </p:spPr>
        <p:txBody>
          <a:bodyPr/>
          <a:lstStyle/>
          <a:p>
            <a:r>
              <a:rPr lang="en-US" sz="4000" dirty="0" smtClean="0"/>
              <a:t>The professor sets the tone and provides leadership</a:t>
            </a:r>
          </a:p>
          <a:p>
            <a:r>
              <a:rPr lang="en-US" sz="4000" dirty="0" smtClean="0"/>
              <a:t>How you begin is how you will end</a:t>
            </a:r>
          </a:p>
          <a:p>
            <a:pPr lvl="1"/>
            <a:r>
              <a:rPr lang="en-US" sz="3600" dirty="0" smtClean="0"/>
              <a:t>Modeling</a:t>
            </a:r>
          </a:p>
          <a:p>
            <a:pPr lvl="1"/>
            <a:r>
              <a:rPr lang="en-US" sz="3600" dirty="0" smtClean="0"/>
              <a:t>Showing examples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8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7343775" cy="508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Interactivity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8064500" cy="5256212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The heart and soul of online education</a:t>
            </a:r>
          </a:p>
          <a:p>
            <a:r>
              <a:rPr lang="en-US" sz="3600" dirty="0" smtClean="0"/>
              <a:t>Interactivity with:</a:t>
            </a:r>
          </a:p>
          <a:p>
            <a:pPr lvl="1"/>
            <a:r>
              <a:rPr lang="en-US" sz="3200" b="0" dirty="0" smtClean="0"/>
              <a:t>The professor</a:t>
            </a:r>
          </a:p>
          <a:p>
            <a:pPr lvl="1"/>
            <a:r>
              <a:rPr lang="en-US" sz="3200" b="0" dirty="0" smtClean="0"/>
              <a:t>Other students</a:t>
            </a:r>
          </a:p>
          <a:p>
            <a:pPr lvl="1"/>
            <a:r>
              <a:rPr lang="en-US" sz="3200" b="0" dirty="0" smtClean="0"/>
              <a:t>The textbook</a:t>
            </a:r>
          </a:p>
          <a:p>
            <a:pPr lvl="1"/>
            <a:r>
              <a:rPr lang="en-US" sz="3200" b="0" dirty="0" smtClean="0"/>
              <a:t>The Internet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4868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6048375" cy="508000"/>
          </a:xfrm>
        </p:spPr>
        <p:txBody>
          <a:bodyPr/>
          <a:lstStyle/>
          <a:p>
            <a:r>
              <a:rPr lang="en-US" sz="3600" dirty="0" smtClean="0"/>
              <a:t>Interactive Online Textbook</a:t>
            </a:r>
            <a:endParaRPr lang="en-US" sz="3600" dirty="0"/>
          </a:p>
        </p:txBody>
      </p:sp>
      <p:pic>
        <p:nvPicPr>
          <p:cNvPr id="5" name="Picture 1" descr="ssp logo_instructor manual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267200" cy="183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8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0"/>
            <a:ext cx="7006740" cy="66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" y="-786"/>
            <a:ext cx="6629400" cy="672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2"/>
            <a:ext cx="78183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6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8"/>
            <a:ext cx="9056637" cy="616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3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69"/>
            <a:ext cx="9150285" cy="6142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6246827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Visit La Jolla Shores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4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4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9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07" y="0"/>
            <a:ext cx="920770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" y="0"/>
            <a:ext cx="912740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41472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96200" cy="654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8" y="0"/>
            <a:ext cx="8838219" cy="61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9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Immediate Feedback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" y="1447800"/>
            <a:ext cx="9112577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5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" y="0"/>
            <a:ext cx="8114818" cy="680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609600"/>
            <a:ext cx="2363065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Faculty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 Portfolio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495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0467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2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2"/>
            <a:ext cx="6705600" cy="686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00800" y="533400"/>
            <a:ext cx="2743200" cy="719138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My Students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52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048375" cy="508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Overview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8064500" cy="5256212"/>
          </a:xfrm>
        </p:spPr>
        <p:txBody>
          <a:bodyPr/>
          <a:lstStyle/>
          <a:p>
            <a:r>
              <a:rPr lang="en-US" sz="3600" dirty="0" smtClean="0"/>
              <a:t>Why teach online?</a:t>
            </a:r>
          </a:p>
          <a:p>
            <a:r>
              <a:rPr lang="en-US" sz="3600" dirty="0" smtClean="0"/>
              <a:t>Advantages/disadvantages?</a:t>
            </a:r>
          </a:p>
          <a:p>
            <a:r>
              <a:rPr lang="en-US" sz="3600" dirty="0" smtClean="0"/>
              <a:t>What are some best practices?</a:t>
            </a:r>
          </a:p>
          <a:p>
            <a:r>
              <a:rPr lang="en-US" sz="3600" dirty="0" smtClean="0"/>
              <a:t>Engaging students online</a:t>
            </a:r>
          </a:p>
          <a:p>
            <a:r>
              <a:rPr lang="en-US" sz="3600" dirty="0" smtClean="0"/>
              <a:t>An overview of my class</a:t>
            </a:r>
          </a:p>
          <a:p>
            <a:r>
              <a:rPr lang="en-US" sz="3600" dirty="0" smtClean="0"/>
              <a:t>Share your ideas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9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689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1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08194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Program Files\Microsoft Office\MEDIA\OFFICE11\Bullets\BD2129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" y="-16498"/>
            <a:ext cx="7737492" cy="64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316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9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402431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627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8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95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4290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From Dr. Marsha Fralick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20180"/>
            <a:ext cx="2432115" cy="740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6048375" cy="508000"/>
          </a:xfrm>
        </p:spPr>
        <p:txBody>
          <a:bodyPr/>
          <a:lstStyle/>
          <a:p>
            <a:r>
              <a:rPr lang="en-US" dirty="0" smtClean="0"/>
              <a:t>Personalization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64500" cy="5256212"/>
          </a:xfrm>
        </p:spPr>
        <p:txBody>
          <a:bodyPr/>
          <a:lstStyle/>
          <a:p>
            <a:r>
              <a:rPr lang="en-US" dirty="0" smtClean="0"/>
              <a:t>Personality type (Do What You Are)</a:t>
            </a:r>
          </a:p>
          <a:p>
            <a:r>
              <a:rPr lang="en-US" dirty="0" smtClean="0"/>
              <a:t>Learning style (Productivity Environmental Preference Survey)</a:t>
            </a:r>
          </a:p>
          <a:p>
            <a:r>
              <a:rPr lang="en-US" dirty="0" smtClean="0"/>
              <a:t>Multiple intelligences (MI Advantage)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“I </a:t>
            </a:r>
            <a:r>
              <a:rPr lang="en-US" sz="2000" dirty="0"/>
              <a:t>must say that I am really enjoying how personal this textbook feels. It helps me to think about my future</a:t>
            </a:r>
            <a:r>
              <a:rPr lang="en-US" sz="2000" dirty="0" smtClean="0"/>
              <a:t>.”  </a:t>
            </a:r>
            <a:r>
              <a:rPr lang="en-US" sz="2000" dirty="0" err="1" smtClean="0"/>
              <a:t>Mariessa</a:t>
            </a:r>
            <a:r>
              <a:rPr lang="en-US" sz="2000" dirty="0" smtClean="0"/>
              <a:t> O’Neil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6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7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609600"/>
            <a:ext cx="7056437" cy="719138"/>
          </a:xfrm>
        </p:spPr>
        <p:txBody>
          <a:bodyPr/>
          <a:lstStyle/>
          <a:p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8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090"/>
            <a:ext cx="5676899" cy="474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5"/>
            <a:ext cx="72866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5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064500" cy="52562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PowerPoint and related documents posted online at:</a:t>
            </a:r>
          </a:p>
          <a:p>
            <a:pPr marL="0" indent="0" algn="ctr">
              <a:buNone/>
            </a:pPr>
            <a:r>
              <a:rPr lang="en-US" sz="3200" dirty="0" smtClean="0">
                <a:hlinkClick r:id="rId2"/>
              </a:rPr>
              <a:t>www.collegesuccess1.com</a:t>
            </a:r>
            <a:r>
              <a:rPr lang="en-US" sz="3200" dirty="0" smtClean="0"/>
              <a:t> </a:t>
            </a:r>
          </a:p>
          <a:p>
            <a:pPr marL="0" indent="0" algn="ctr">
              <a:buNone/>
            </a:pPr>
            <a:r>
              <a:rPr lang="en-US" sz="3200" dirty="0" smtClean="0"/>
              <a:t>Click on Conferences</a:t>
            </a:r>
          </a:p>
          <a:p>
            <a:pPr marL="0" indent="0" algn="ctr">
              <a:buNone/>
            </a:pPr>
            <a:r>
              <a:rPr lang="en-US" sz="3200" dirty="0" smtClean="0"/>
              <a:t>Also Instructor Manual</a:t>
            </a:r>
          </a:p>
          <a:p>
            <a:pPr marL="0" indent="0" algn="ctr">
              <a:buNone/>
            </a:pPr>
            <a:r>
              <a:rPr lang="en-US" sz="3200" dirty="0" smtClean="0"/>
              <a:t>Faculty 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24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675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048375" cy="508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Quality Online Education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295400"/>
            <a:ext cx="8064500" cy="5256212"/>
          </a:xfrm>
        </p:spPr>
        <p:txBody>
          <a:bodyPr/>
          <a:lstStyle/>
          <a:p>
            <a:r>
              <a:rPr lang="en-US" sz="3200" dirty="0" smtClean="0"/>
              <a:t>Visible</a:t>
            </a:r>
          </a:p>
          <a:p>
            <a:r>
              <a:rPr lang="en-US" sz="3200" dirty="0" smtClean="0"/>
              <a:t>Organized</a:t>
            </a:r>
          </a:p>
          <a:p>
            <a:r>
              <a:rPr lang="en-US" sz="3200" dirty="0" smtClean="0"/>
              <a:t>Compassionate</a:t>
            </a:r>
          </a:p>
          <a:p>
            <a:r>
              <a:rPr lang="en-US" sz="3200" dirty="0" smtClean="0"/>
              <a:t>Analytical</a:t>
            </a:r>
          </a:p>
          <a:p>
            <a:r>
              <a:rPr lang="en-US" sz="3200" dirty="0" smtClean="0"/>
              <a:t>Lead by example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Interactive!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j037107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1604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0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048375" cy="508000"/>
          </a:xfrm>
        </p:spPr>
        <p:txBody>
          <a:bodyPr/>
          <a:lstStyle/>
          <a:p>
            <a:r>
              <a:rPr lang="en-US" dirty="0" smtClean="0"/>
              <a:t>Online Education is Increasing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239000" cy="5256212"/>
          </a:xfrm>
        </p:spPr>
        <p:txBody>
          <a:bodyPr/>
          <a:lstStyle/>
          <a:p>
            <a:r>
              <a:rPr lang="en-US" dirty="0" smtClean="0"/>
              <a:t>One third of all college students took an online course last year.</a:t>
            </a:r>
          </a:p>
          <a:p>
            <a:r>
              <a:rPr lang="en-US" dirty="0" smtClean="0"/>
              <a:t>Online education grew 10% last year as compared to 2% for traditional education.</a:t>
            </a:r>
          </a:p>
          <a:p>
            <a:r>
              <a:rPr lang="en-US" dirty="0" smtClean="0"/>
              <a:t>Online education grew 22% in community colleges.</a:t>
            </a:r>
          </a:p>
          <a:p>
            <a:r>
              <a:rPr lang="en-US" dirty="0" smtClean="0"/>
              <a:t>Not enough online courses available to meet the demand.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8064500" cy="5256212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Why teach online?</a:t>
            </a:r>
          </a:p>
          <a:p>
            <a:pPr marL="0" indent="0">
              <a:buNone/>
            </a:pPr>
            <a:r>
              <a:rPr lang="en-US" sz="4400" dirty="0" smtClean="0"/>
              <a:t>Think, Pair, Share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325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Why teach online?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Access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Working students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Veterans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Parents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Disabled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Distance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Convenience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Opportunities provided by technology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937</TotalTime>
  <Words>641</Words>
  <Application>Microsoft Office PowerPoint</Application>
  <PresentationFormat>On-screen Show (4:3)</PresentationFormat>
  <Paragraphs>189</Paragraphs>
  <Slides>61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template</vt:lpstr>
      <vt:lpstr>College Success Online</vt:lpstr>
      <vt:lpstr>Ice Breaker</vt:lpstr>
      <vt:lpstr>PowerPoint Presentation</vt:lpstr>
      <vt:lpstr>PowerPoint Presentation</vt:lpstr>
      <vt:lpstr>Overview</vt:lpstr>
      <vt:lpstr>PowerPoint Presentation</vt:lpstr>
      <vt:lpstr>Online Education is Increasing</vt:lpstr>
      <vt:lpstr>PowerPoint Presentation</vt:lpstr>
      <vt:lpstr>Why teach online?</vt:lpstr>
      <vt:lpstr>Researcher Arthur Levine</vt:lpstr>
      <vt:lpstr>PowerPoint Presentation</vt:lpstr>
      <vt:lpstr>Online education is improving</vt:lpstr>
      <vt:lpstr>Foundations for Best Practice</vt:lpstr>
      <vt:lpstr>Visibility</vt:lpstr>
      <vt:lpstr>Visibility begins with the class schedule.  It connects students to my website.  </vt:lpstr>
      <vt:lpstr>PowerPoint Presentation</vt:lpstr>
      <vt:lpstr>PowerPoint Presentation</vt:lpstr>
      <vt:lpstr>The Blog</vt:lpstr>
      <vt:lpstr>PowerPoint Presentation</vt:lpstr>
      <vt:lpstr>PowerPoint Presentation</vt:lpstr>
      <vt:lpstr>PowerPoint Presentation</vt:lpstr>
      <vt:lpstr>www.blogger.com </vt:lpstr>
      <vt:lpstr>Use remind.com to send text messages</vt:lpstr>
      <vt:lpstr>Organization</vt:lpstr>
      <vt:lpstr>The Welcome Letter</vt:lpstr>
      <vt:lpstr>PowerPoint Presentation</vt:lpstr>
      <vt:lpstr>PowerPoint Presentation</vt:lpstr>
      <vt:lpstr>PowerPoint Presentation</vt:lpstr>
      <vt:lpstr>Compassion</vt:lpstr>
      <vt:lpstr>Deadlines Vs. Milestones</vt:lpstr>
      <vt:lpstr>Analytical</vt:lpstr>
      <vt:lpstr>PowerPoint Presentation</vt:lpstr>
      <vt:lpstr>Lead by Example</vt:lpstr>
      <vt:lpstr>Interactivity</vt:lpstr>
      <vt:lpstr>Interactive Online Textbook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Immediate Feedback</vt:lpstr>
      <vt:lpstr>PowerPoint Presentation</vt:lpstr>
      <vt:lpstr>Faculty  Portfolio</vt:lpstr>
      <vt:lpstr>My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Personalization</vt:lpstr>
      <vt:lpstr>PowerPoint Presentation</vt:lpstr>
      <vt:lpstr>PowerPoint Presentation</vt:lpstr>
      <vt:lpstr>PowerPoint Presentation</vt:lpstr>
      <vt:lpstr>PowerPoint Presentation</vt:lpstr>
      <vt:lpstr>Quality Online Education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</cp:lastModifiedBy>
  <cp:revision>83</cp:revision>
  <dcterms:created xsi:type="dcterms:W3CDTF">2012-01-31T23:19:50Z</dcterms:created>
  <dcterms:modified xsi:type="dcterms:W3CDTF">2015-02-05T02:35:01Z</dcterms:modified>
</cp:coreProperties>
</file>