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3" r:id="rId2"/>
    <p:sldMasterId id="2147483673" r:id="rId3"/>
    <p:sldMasterId id="2147483801" r:id="rId4"/>
    <p:sldMasterId id="2147483802" r:id="rId5"/>
    <p:sldMasterId id="2147483814" r:id="rId6"/>
  </p:sldMasterIdLst>
  <p:notesMasterIdLst>
    <p:notesMasterId r:id="rId59"/>
  </p:notesMasterIdLst>
  <p:handoutMasterIdLst>
    <p:handoutMasterId r:id="rId60"/>
  </p:handoutMasterIdLst>
  <p:sldIdLst>
    <p:sldId id="340" r:id="rId7"/>
    <p:sldId id="341" r:id="rId8"/>
    <p:sldId id="349" r:id="rId9"/>
    <p:sldId id="350" r:id="rId10"/>
    <p:sldId id="351" r:id="rId11"/>
    <p:sldId id="329" r:id="rId12"/>
    <p:sldId id="324" r:id="rId13"/>
    <p:sldId id="328" r:id="rId14"/>
    <p:sldId id="346" r:id="rId15"/>
    <p:sldId id="347" r:id="rId16"/>
    <p:sldId id="283" r:id="rId17"/>
    <p:sldId id="332" r:id="rId18"/>
    <p:sldId id="288" r:id="rId19"/>
    <p:sldId id="289" r:id="rId20"/>
    <p:sldId id="262" r:id="rId21"/>
    <p:sldId id="298" r:id="rId22"/>
    <p:sldId id="300" r:id="rId23"/>
    <p:sldId id="299" r:id="rId24"/>
    <p:sldId id="301" r:id="rId25"/>
    <p:sldId id="263" r:id="rId26"/>
    <p:sldId id="303" r:id="rId27"/>
    <p:sldId id="307" r:id="rId28"/>
    <p:sldId id="322" r:id="rId29"/>
    <p:sldId id="302" r:id="rId30"/>
    <p:sldId id="306" r:id="rId31"/>
    <p:sldId id="309" r:id="rId32"/>
    <p:sldId id="313" r:id="rId33"/>
    <p:sldId id="327" r:id="rId34"/>
    <p:sldId id="284" r:id="rId35"/>
    <p:sldId id="286" r:id="rId36"/>
    <p:sldId id="310" r:id="rId37"/>
    <p:sldId id="323" r:id="rId38"/>
    <p:sldId id="311" r:id="rId39"/>
    <p:sldId id="343" r:id="rId40"/>
    <p:sldId id="285" r:id="rId41"/>
    <p:sldId id="279" r:id="rId42"/>
    <p:sldId id="312" r:id="rId43"/>
    <p:sldId id="320" r:id="rId44"/>
    <p:sldId id="325" r:id="rId45"/>
    <p:sldId id="344" r:id="rId46"/>
    <p:sldId id="315" r:id="rId47"/>
    <p:sldId id="316" r:id="rId48"/>
    <p:sldId id="326" r:id="rId49"/>
    <p:sldId id="317" r:id="rId50"/>
    <p:sldId id="318" r:id="rId51"/>
    <p:sldId id="321" r:id="rId52"/>
    <p:sldId id="319" r:id="rId53"/>
    <p:sldId id="305" r:id="rId54"/>
    <p:sldId id="348" r:id="rId55"/>
    <p:sldId id="342" r:id="rId56"/>
    <p:sldId id="330" r:id="rId57"/>
    <p:sldId id="345" r:id="rId58"/>
  </p:sldIdLst>
  <p:sldSz cx="9144000" cy="6858000" type="screen4x3"/>
  <p:notesSz cx="6858000" cy="9144000"/>
  <p:defaultTextStyle>
    <a:defPPr>
      <a:defRPr lang="ru-RU"/>
    </a:defPPr>
    <a:lvl1pPr algn="l" rtl="0" fontAlgn="base">
      <a:spcBef>
        <a:spcPct val="0"/>
      </a:spcBef>
      <a:spcAft>
        <a:spcPct val="0"/>
      </a:spcAft>
      <a:defRPr sz="3600" b="1" kern="1200">
        <a:solidFill>
          <a:schemeClr val="tx2"/>
        </a:solidFill>
        <a:latin typeface="Futura LT Book" pitchFamily="2" charset="0"/>
        <a:ea typeface="굴림" charset="-127"/>
        <a:cs typeface="+mn-cs"/>
      </a:defRPr>
    </a:lvl1pPr>
    <a:lvl2pPr marL="457200" algn="l" rtl="0" fontAlgn="base">
      <a:spcBef>
        <a:spcPct val="0"/>
      </a:spcBef>
      <a:spcAft>
        <a:spcPct val="0"/>
      </a:spcAft>
      <a:defRPr sz="3600" b="1" kern="1200">
        <a:solidFill>
          <a:schemeClr val="tx2"/>
        </a:solidFill>
        <a:latin typeface="Futura LT Book" pitchFamily="2" charset="0"/>
        <a:ea typeface="굴림" charset="-127"/>
        <a:cs typeface="+mn-cs"/>
      </a:defRPr>
    </a:lvl2pPr>
    <a:lvl3pPr marL="914400" algn="l" rtl="0" fontAlgn="base">
      <a:spcBef>
        <a:spcPct val="0"/>
      </a:spcBef>
      <a:spcAft>
        <a:spcPct val="0"/>
      </a:spcAft>
      <a:defRPr sz="3600" b="1" kern="1200">
        <a:solidFill>
          <a:schemeClr val="tx2"/>
        </a:solidFill>
        <a:latin typeface="Futura LT Book" pitchFamily="2" charset="0"/>
        <a:ea typeface="굴림" charset="-127"/>
        <a:cs typeface="+mn-cs"/>
      </a:defRPr>
    </a:lvl3pPr>
    <a:lvl4pPr marL="1371600" algn="l" rtl="0" fontAlgn="base">
      <a:spcBef>
        <a:spcPct val="0"/>
      </a:spcBef>
      <a:spcAft>
        <a:spcPct val="0"/>
      </a:spcAft>
      <a:defRPr sz="3600" b="1" kern="1200">
        <a:solidFill>
          <a:schemeClr val="tx2"/>
        </a:solidFill>
        <a:latin typeface="Futura LT Book" pitchFamily="2" charset="0"/>
        <a:ea typeface="굴림" charset="-127"/>
        <a:cs typeface="+mn-cs"/>
      </a:defRPr>
    </a:lvl4pPr>
    <a:lvl5pPr marL="1828800" algn="l" rtl="0" fontAlgn="base">
      <a:spcBef>
        <a:spcPct val="0"/>
      </a:spcBef>
      <a:spcAft>
        <a:spcPct val="0"/>
      </a:spcAft>
      <a:defRPr sz="3600" b="1" kern="1200">
        <a:solidFill>
          <a:schemeClr val="tx2"/>
        </a:solidFill>
        <a:latin typeface="Futura LT Book" pitchFamily="2" charset="0"/>
        <a:ea typeface="굴림" charset="-127"/>
        <a:cs typeface="+mn-cs"/>
      </a:defRPr>
    </a:lvl5pPr>
    <a:lvl6pPr marL="2286000" algn="l" defTabSz="914400" rtl="0" eaLnBrk="1" latinLnBrk="0" hangingPunct="1">
      <a:defRPr sz="3600" b="1" kern="1200">
        <a:solidFill>
          <a:schemeClr val="tx2"/>
        </a:solidFill>
        <a:latin typeface="Futura LT Book" pitchFamily="2" charset="0"/>
        <a:ea typeface="굴림" charset="-127"/>
        <a:cs typeface="+mn-cs"/>
      </a:defRPr>
    </a:lvl6pPr>
    <a:lvl7pPr marL="2743200" algn="l" defTabSz="914400" rtl="0" eaLnBrk="1" latinLnBrk="0" hangingPunct="1">
      <a:defRPr sz="3600" b="1" kern="1200">
        <a:solidFill>
          <a:schemeClr val="tx2"/>
        </a:solidFill>
        <a:latin typeface="Futura LT Book" pitchFamily="2" charset="0"/>
        <a:ea typeface="굴림" charset="-127"/>
        <a:cs typeface="+mn-cs"/>
      </a:defRPr>
    </a:lvl7pPr>
    <a:lvl8pPr marL="3200400" algn="l" defTabSz="914400" rtl="0" eaLnBrk="1" latinLnBrk="0" hangingPunct="1">
      <a:defRPr sz="3600" b="1" kern="1200">
        <a:solidFill>
          <a:schemeClr val="tx2"/>
        </a:solidFill>
        <a:latin typeface="Futura LT Book" pitchFamily="2" charset="0"/>
        <a:ea typeface="굴림" charset="-127"/>
        <a:cs typeface="+mn-cs"/>
      </a:defRPr>
    </a:lvl8pPr>
    <a:lvl9pPr marL="3657600" algn="l" defTabSz="914400" rtl="0" eaLnBrk="1" latinLnBrk="0" hangingPunct="1">
      <a:defRPr sz="3600" b="1" kern="1200">
        <a:solidFill>
          <a:schemeClr val="tx2"/>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D8223"/>
    <a:srgbClr val="397B0D"/>
    <a:srgbClr val="000000"/>
    <a:srgbClr val="00499F"/>
    <a:srgbClr val="0CC1E0"/>
    <a:srgbClr val="666666"/>
    <a:srgbClr val="990D16"/>
    <a:srgbClr val="DD7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54773-8393-4A5F-AB9F-865DF3C2E34C}" v="34" dt="2023-01-31T19:50: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5" autoAdjust="0"/>
    <p:restoredTop sz="94648" autoAdjust="0"/>
  </p:normalViewPr>
  <p:slideViewPr>
    <p:cSldViewPr>
      <p:cViewPr varScale="1">
        <p:scale>
          <a:sx n="78" d="100"/>
          <a:sy n="78" d="100"/>
        </p:scale>
        <p:origin x="1819"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976"/>
    </p:cViewPr>
  </p:sorter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hyperlink" Target="http://www.collegesuccess1.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collegesuccess1.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362E8-1B3D-44F5-802C-A60CDD014CB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342E229-8342-4413-893D-10B1CAB7262F}">
      <dgm:prSet/>
      <dgm:spPr/>
      <dgm:t>
        <a:bodyPr/>
        <a:lstStyle/>
        <a:p>
          <a:r>
            <a:rPr lang="en-US" b="0" baseline="0">
              <a:hlinkClick xmlns:r="http://schemas.openxmlformats.org/officeDocument/2006/relationships" r:id="rId1">
                <a:extLst>
                  <a:ext uri="{A12FA001-AC4F-418D-AE19-62706E023703}">
                    <ahyp:hlinkClr xmlns:ahyp="http://schemas.microsoft.com/office/drawing/2018/hyperlinkcolor" val="tx"/>
                  </a:ext>
                </a:extLst>
              </a:hlinkClick>
            </a:rPr>
            <a:t>www.collegesuccess1.com</a:t>
          </a:r>
          <a:r>
            <a:rPr lang="en-US" b="0" baseline="0"/>
            <a:t> </a:t>
          </a:r>
          <a:endParaRPr lang="en-US"/>
        </a:p>
      </dgm:t>
    </dgm:pt>
    <dgm:pt modelId="{B84B1E74-8629-4E51-82DC-90B3E0372AFC}" type="parTrans" cxnId="{8C9BA6AF-1F8E-4B40-8C1D-B0F2B080B644}">
      <dgm:prSet/>
      <dgm:spPr/>
      <dgm:t>
        <a:bodyPr/>
        <a:lstStyle/>
        <a:p>
          <a:endParaRPr lang="en-US"/>
        </a:p>
      </dgm:t>
    </dgm:pt>
    <dgm:pt modelId="{6BA6A6FE-BBAD-409E-AF27-50E642D22A04}" type="sibTrans" cxnId="{8C9BA6AF-1F8E-4B40-8C1D-B0F2B080B644}">
      <dgm:prSet/>
      <dgm:spPr/>
      <dgm:t>
        <a:bodyPr/>
        <a:lstStyle/>
        <a:p>
          <a:endParaRPr lang="en-US"/>
        </a:p>
      </dgm:t>
    </dgm:pt>
    <dgm:pt modelId="{635ABB7F-F641-45A7-9B50-5A8F1221A26A}">
      <dgm:prSet/>
      <dgm:spPr/>
      <dgm:t>
        <a:bodyPr/>
        <a:lstStyle/>
        <a:p>
          <a:r>
            <a:rPr lang="en-US" b="0" baseline="0" dirty="0"/>
            <a:t>Conferences</a:t>
          </a:r>
          <a:endParaRPr lang="en-US" dirty="0"/>
        </a:p>
      </dgm:t>
    </dgm:pt>
    <dgm:pt modelId="{234F6641-3E83-4FFA-AC14-25BBF9DE6D95}" type="parTrans" cxnId="{A8A9A8A3-5EA8-431A-90DF-0F17C76DFD03}">
      <dgm:prSet/>
      <dgm:spPr/>
      <dgm:t>
        <a:bodyPr/>
        <a:lstStyle/>
        <a:p>
          <a:endParaRPr lang="en-US"/>
        </a:p>
      </dgm:t>
    </dgm:pt>
    <dgm:pt modelId="{03DC902A-19D2-4BED-82C3-31AA6309BC77}" type="sibTrans" cxnId="{A8A9A8A3-5EA8-431A-90DF-0F17C76DFD03}">
      <dgm:prSet/>
      <dgm:spPr/>
      <dgm:t>
        <a:bodyPr/>
        <a:lstStyle/>
        <a:p>
          <a:endParaRPr lang="en-US"/>
        </a:p>
      </dgm:t>
    </dgm:pt>
    <dgm:pt modelId="{4A3C95ED-3569-49AF-8A79-F8D2AB33EA6F}" type="pres">
      <dgm:prSet presAssocID="{1DF362E8-1B3D-44F5-802C-A60CDD014CB0}" presName="vert0" presStyleCnt="0">
        <dgm:presLayoutVars>
          <dgm:dir/>
          <dgm:animOne val="branch"/>
          <dgm:animLvl val="lvl"/>
        </dgm:presLayoutVars>
      </dgm:prSet>
      <dgm:spPr/>
    </dgm:pt>
    <dgm:pt modelId="{EE24DF1E-4779-4EDC-93F5-080441363BD6}" type="pres">
      <dgm:prSet presAssocID="{8342E229-8342-4413-893D-10B1CAB7262F}" presName="thickLine" presStyleLbl="alignNode1" presStyleIdx="0" presStyleCnt="2"/>
      <dgm:spPr/>
    </dgm:pt>
    <dgm:pt modelId="{4206066B-44DF-4848-9135-5B581ECB4397}" type="pres">
      <dgm:prSet presAssocID="{8342E229-8342-4413-893D-10B1CAB7262F}" presName="horz1" presStyleCnt="0"/>
      <dgm:spPr/>
    </dgm:pt>
    <dgm:pt modelId="{383A28B7-2071-40D6-8ED3-7FED009ED9E6}" type="pres">
      <dgm:prSet presAssocID="{8342E229-8342-4413-893D-10B1CAB7262F}" presName="tx1" presStyleLbl="revTx" presStyleIdx="0" presStyleCnt="2"/>
      <dgm:spPr/>
    </dgm:pt>
    <dgm:pt modelId="{9987F1B5-DA45-4626-879B-55DE433D8D07}" type="pres">
      <dgm:prSet presAssocID="{8342E229-8342-4413-893D-10B1CAB7262F}" presName="vert1" presStyleCnt="0"/>
      <dgm:spPr/>
    </dgm:pt>
    <dgm:pt modelId="{6BE28609-5B73-4E85-AF1A-D6D705850F6D}" type="pres">
      <dgm:prSet presAssocID="{635ABB7F-F641-45A7-9B50-5A8F1221A26A}" presName="thickLine" presStyleLbl="alignNode1" presStyleIdx="1" presStyleCnt="2"/>
      <dgm:spPr/>
    </dgm:pt>
    <dgm:pt modelId="{A1154433-7158-4B4D-B86C-1AF54B260B73}" type="pres">
      <dgm:prSet presAssocID="{635ABB7F-F641-45A7-9B50-5A8F1221A26A}" presName="horz1" presStyleCnt="0"/>
      <dgm:spPr/>
    </dgm:pt>
    <dgm:pt modelId="{48295D44-8DCD-457E-906B-DBD31681471C}" type="pres">
      <dgm:prSet presAssocID="{635ABB7F-F641-45A7-9B50-5A8F1221A26A}" presName="tx1" presStyleLbl="revTx" presStyleIdx="1" presStyleCnt="2"/>
      <dgm:spPr/>
    </dgm:pt>
    <dgm:pt modelId="{0C4A79E0-309D-47A7-ACC0-D3FA2ACD48DD}" type="pres">
      <dgm:prSet presAssocID="{635ABB7F-F641-45A7-9B50-5A8F1221A26A}" presName="vert1" presStyleCnt="0"/>
      <dgm:spPr/>
    </dgm:pt>
  </dgm:ptLst>
  <dgm:cxnLst>
    <dgm:cxn modelId="{192EF069-C8E9-4B1C-8AFA-C3EDA41587F4}" type="presOf" srcId="{1DF362E8-1B3D-44F5-802C-A60CDD014CB0}" destId="{4A3C95ED-3569-49AF-8A79-F8D2AB33EA6F}" srcOrd="0" destOrd="0" presId="urn:microsoft.com/office/officeart/2008/layout/LinedList"/>
    <dgm:cxn modelId="{723A927D-3611-4C09-9DCD-DE682DE5B43E}" type="presOf" srcId="{8342E229-8342-4413-893D-10B1CAB7262F}" destId="{383A28B7-2071-40D6-8ED3-7FED009ED9E6}" srcOrd="0" destOrd="0" presId="urn:microsoft.com/office/officeart/2008/layout/LinedList"/>
    <dgm:cxn modelId="{A8A9A8A3-5EA8-431A-90DF-0F17C76DFD03}" srcId="{1DF362E8-1B3D-44F5-802C-A60CDD014CB0}" destId="{635ABB7F-F641-45A7-9B50-5A8F1221A26A}" srcOrd="1" destOrd="0" parTransId="{234F6641-3E83-4FFA-AC14-25BBF9DE6D95}" sibTransId="{03DC902A-19D2-4BED-82C3-31AA6309BC77}"/>
    <dgm:cxn modelId="{8C9BA6AF-1F8E-4B40-8C1D-B0F2B080B644}" srcId="{1DF362E8-1B3D-44F5-802C-A60CDD014CB0}" destId="{8342E229-8342-4413-893D-10B1CAB7262F}" srcOrd="0" destOrd="0" parTransId="{B84B1E74-8629-4E51-82DC-90B3E0372AFC}" sibTransId="{6BA6A6FE-BBAD-409E-AF27-50E642D22A04}"/>
    <dgm:cxn modelId="{BF45C9D9-9A74-4AAA-A7C1-86D6DB3FD81F}" type="presOf" srcId="{635ABB7F-F641-45A7-9B50-5A8F1221A26A}" destId="{48295D44-8DCD-457E-906B-DBD31681471C}" srcOrd="0" destOrd="0" presId="urn:microsoft.com/office/officeart/2008/layout/LinedList"/>
    <dgm:cxn modelId="{075B9A0A-08AB-486F-A305-7643CA40544E}" type="presParOf" srcId="{4A3C95ED-3569-49AF-8A79-F8D2AB33EA6F}" destId="{EE24DF1E-4779-4EDC-93F5-080441363BD6}" srcOrd="0" destOrd="0" presId="urn:microsoft.com/office/officeart/2008/layout/LinedList"/>
    <dgm:cxn modelId="{C614A38E-D1B6-498C-8523-B3D2490D4341}" type="presParOf" srcId="{4A3C95ED-3569-49AF-8A79-F8D2AB33EA6F}" destId="{4206066B-44DF-4848-9135-5B581ECB4397}" srcOrd="1" destOrd="0" presId="urn:microsoft.com/office/officeart/2008/layout/LinedList"/>
    <dgm:cxn modelId="{83980EF6-1623-4610-9A81-921A8E613189}" type="presParOf" srcId="{4206066B-44DF-4848-9135-5B581ECB4397}" destId="{383A28B7-2071-40D6-8ED3-7FED009ED9E6}" srcOrd="0" destOrd="0" presId="urn:microsoft.com/office/officeart/2008/layout/LinedList"/>
    <dgm:cxn modelId="{2B696678-BDD6-4FF2-88B1-38556EEDF3AC}" type="presParOf" srcId="{4206066B-44DF-4848-9135-5B581ECB4397}" destId="{9987F1B5-DA45-4626-879B-55DE433D8D07}" srcOrd="1" destOrd="0" presId="urn:microsoft.com/office/officeart/2008/layout/LinedList"/>
    <dgm:cxn modelId="{5E85B5FE-A5B5-4766-ABC1-5AE06EE6B8B9}" type="presParOf" srcId="{4A3C95ED-3569-49AF-8A79-F8D2AB33EA6F}" destId="{6BE28609-5B73-4E85-AF1A-D6D705850F6D}" srcOrd="2" destOrd="0" presId="urn:microsoft.com/office/officeart/2008/layout/LinedList"/>
    <dgm:cxn modelId="{3DCB94AA-726D-41DE-8F29-362CA6204E26}" type="presParOf" srcId="{4A3C95ED-3569-49AF-8A79-F8D2AB33EA6F}" destId="{A1154433-7158-4B4D-B86C-1AF54B260B73}" srcOrd="3" destOrd="0" presId="urn:microsoft.com/office/officeart/2008/layout/LinedList"/>
    <dgm:cxn modelId="{70B375FE-75EA-410A-8B5C-C9B3BA7D7F3D}" type="presParOf" srcId="{A1154433-7158-4B4D-B86C-1AF54B260B73}" destId="{48295D44-8DCD-457E-906B-DBD31681471C}" srcOrd="0" destOrd="0" presId="urn:microsoft.com/office/officeart/2008/layout/LinedList"/>
    <dgm:cxn modelId="{BBDF47D4-8332-4FA9-8C42-B707DEE8DB9D}" type="presParOf" srcId="{A1154433-7158-4B4D-B86C-1AF54B260B73}" destId="{0C4A79E0-309D-47A7-ACC0-D3FA2ACD48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2E3F8-5730-40D6-BFFE-F716771FE727}"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3E4C4601-9A48-4860-BE84-83379278FBCB}">
      <dgm:prSet/>
      <dgm:spPr/>
      <dgm:t>
        <a:bodyPr/>
        <a:lstStyle/>
        <a:p>
          <a:r>
            <a:rPr lang="en-US"/>
            <a:t>Keys to happiness based on research by positive psychologists:</a:t>
          </a:r>
        </a:p>
      </dgm:t>
    </dgm:pt>
    <dgm:pt modelId="{C977BD4A-EE30-4713-AA50-A794D66AABD3}" type="parTrans" cxnId="{5073ADE8-1386-4617-BFDF-DB26A395CF9B}">
      <dgm:prSet/>
      <dgm:spPr/>
      <dgm:t>
        <a:bodyPr/>
        <a:lstStyle/>
        <a:p>
          <a:endParaRPr lang="en-US"/>
        </a:p>
      </dgm:t>
    </dgm:pt>
    <dgm:pt modelId="{B0C7E852-F273-426B-8A3D-F90B397A20B7}" type="sibTrans" cxnId="{5073ADE8-1386-4617-BFDF-DB26A395CF9B}">
      <dgm:prSet/>
      <dgm:spPr/>
      <dgm:t>
        <a:bodyPr/>
        <a:lstStyle/>
        <a:p>
          <a:endParaRPr lang="en-US"/>
        </a:p>
      </dgm:t>
    </dgm:pt>
    <dgm:pt modelId="{33ACA0F7-3A73-4C3E-B5A6-7D3859B3890A}">
      <dgm:prSet custT="1"/>
      <dgm:spPr/>
      <dgm:t>
        <a:bodyPr/>
        <a:lstStyle/>
        <a:p>
          <a:r>
            <a:rPr lang="en-US" sz="1600" i="1" dirty="0"/>
            <a:t>Authentic Happiness</a:t>
          </a:r>
          <a:r>
            <a:rPr lang="en-US" sz="1600" dirty="0"/>
            <a:t> by Martin Seligman</a:t>
          </a:r>
        </a:p>
      </dgm:t>
    </dgm:pt>
    <dgm:pt modelId="{95A870A8-D325-449A-9404-D1C8EE1D8E05}" type="parTrans" cxnId="{D2407546-8A87-4598-87EC-46A689232D3F}">
      <dgm:prSet/>
      <dgm:spPr/>
      <dgm:t>
        <a:bodyPr/>
        <a:lstStyle/>
        <a:p>
          <a:endParaRPr lang="en-US"/>
        </a:p>
      </dgm:t>
    </dgm:pt>
    <dgm:pt modelId="{D0879D17-3A2D-4AD5-A758-578E43F7E133}" type="sibTrans" cxnId="{D2407546-8A87-4598-87EC-46A689232D3F}">
      <dgm:prSet/>
      <dgm:spPr/>
      <dgm:t>
        <a:bodyPr/>
        <a:lstStyle/>
        <a:p>
          <a:endParaRPr lang="en-US"/>
        </a:p>
      </dgm:t>
    </dgm:pt>
    <dgm:pt modelId="{6B8DFE9A-6215-4CA9-AEC2-0680A8319592}">
      <dgm:prSet custT="1"/>
      <dgm:spPr/>
      <dgm:t>
        <a:bodyPr/>
        <a:lstStyle/>
        <a:p>
          <a:r>
            <a:rPr lang="en-US" sz="1600" dirty="0"/>
            <a:t>The How of Happiness by Sonja Lyubomirsky</a:t>
          </a:r>
          <a:br>
            <a:rPr lang="en-US" sz="1600" dirty="0"/>
          </a:br>
          <a:endParaRPr lang="en-US" sz="1600" dirty="0"/>
        </a:p>
      </dgm:t>
    </dgm:pt>
    <dgm:pt modelId="{CED25412-1D42-4F20-9871-23281E17A413}" type="parTrans" cxnId="{17DD1F26-B208-4E2E-85FB-3B2F11F1FAFA}">
      <dgm:prSet/>
      <dgm:spPr/>
      <dgm:t>
        <a:bodyPr/>
        <a:lstStyle/>
        <a:p>
          <a:endParaRPr lang="en-US"/>
        </a:p>
      </dgm:t>
    </dgm:pt>
    <dgm:pt modelId="{212212A9-DA3C-4D6A-80A4-72555FAEC849}" type="sibTrans" cxnId="{17DD1F26-B208-4E2E-85FB-3B2F11F1FAFA}">
      <dgm:prSet/>
      <dgm:spPr/>
      <dgm:t>
        <a:bodyPr/>
        <a:lstStyle/>
        <a:p>
          <a:endParaRPr lang="en-US"/>
        </a:p>
      </dgm:t>
    </dgm:pt>
    <dgm:pt modelId="{508F9DEC-D1EB-4F85-8348-A3D550F2A249}">
      <dgm:prSet/>
      <dgm:spPr/>
      <dgm:t>
        <a:bodyPr/>
        <a:lstStyle/>
        <a:p>
          <a:r>
            <a:rPr lang="en-US"/>
            <a:t>Grit and happiness</a:t>
          </a:r>
        </a:p>
      </dgm:t>
    </dgm:pt>
    <dgm:pt modelId="{EDBD9324-5316-45FE-8D0A-9B9031E80566}" type="parTrans" cxnId="{C2B503B3-7B79-4363-B5F3-3F1148784FA5}">
      <dgm:prSet/>
      <dgm:spPr/>
      <dgm:t>
        <a:bodyPr/>
        <a:lstStyle/>
        <a:p>
          <a:endParaRPr lang="en-US"/>
        </a:p>
      </dgm:t>
    </dgm:pt>
    <dgm:pt modelId="{7BEE99C5-F746-4129-99A3-5E9C94A554DE}" type="sibTrans" cxnId="{C2B503B3-7B79-4363-B5F3-3F1148784FA5}">
      <dgm:prSet/>
      <dgm:spPr/>
      <dgm:t>
        <a:bodyPr/>
        <a:lstStyle/>
        <a:p>
          <a:endParaRPr lang="en-US"/>
        </a:p>
      </dgm:t>
    </dgm:pt>
    <dgm:pt modelId="{81D3D808-9D63-4D33-809B-B1DEBEBB3BB2}">
      <dgm:prSet/>
      <dgm:spPr/>
      <dgm:t>
        <a:bodyPr/>
        <a:lstStyle/>
        <a:p>
          <a:r>
            <a:rPr lang="en-US" i="1"/>
            <a:t>Grit</a:t>
          </a:r>
          <a:r>
            <a:rPr lang="en-US"/>
            <a:t> by Angela Duckworth</a:t>
          </a:r>
          <a:br>
            <a:rPr lang="en-US"/>
          </a:br>
          <a:endParaRPr lang="en-US"/>
        </a:p>
      </dgm:t>
    </dgm:pt>
    <dgm:pt modelId="{F035DD46-B7DC-4FA9-8D38-7D77DFD9DCF7}" type="parTrans" cxnId="{07A0024B-A106-4BAB-814C-24530213AF28}">
      <dgm:prSet/>
      <dgm:spPr/>
      <dgm:t>
        <a:bodyPr/>
        <a:lstStyle/>
        <a:p>
          <a:endParaRPr lang="en-US"/>
        </a:p>
      </dgm:t>
    </dgm:pt>
    <dgm:pt modelId="{CF1919B1-1EEF-49EA-A034-2548FDEBA321}" type="sibTrans" cxnId="{07A0024B-A106-4BAB-814C-24530213AF28}">
      <dgm:prSet/>
      <dgm:spPr/>
      <dgm:t>
        <a:bodyPr/>
        <a:lstStyle/>
        <a:p>
          <a:endParaRPr lang="en-US"/>
        </a:p>
      </dgm:t>
    </dgm:pt>
    <dgm:pt modelId="{6E7E12CB-E902-46B7-BAD9-1E2A3CEFAB16}">
      <dgm:prSet/>
      <dgm:spPr/>
      <dgm:t>
        <a:bodyPr/>
        <a:lstStyle/>
        <a:p>
          <a:r>
            <a:rPr lang="en-US"/>
            <a:t>Mindset and happiness</a:t>
          </a:r>
        </a:p>
      </dgm:t>
    </dgm:pt>
    <dgm:pt modelId="{A906F80E-AA63-4BED-BCF5-FE8089A6F4AC}" type="parTrans" cxnId="{2E03AF58-574E-47F4-8942-EAE3DED75028}">
      <dgm:prSet/>
      <dgm:spPr/>
      <dgm:t>
        <a:bodyPr/>
        <a:lstStyle/>
        <a:p>
          <a:endParaRPr lang="en-US"/>
        </a:p>
      </dgm:t>
    </dgm:pt>
    <dgm:pt modelId="{E63C82F8-656D-4C73-B802-93FAB5D59567}" type="sibTrans" cxnId="{2E03AF58-574E-47F4-8942-EAE3DED75028}">
      <dgm:prSet/>
      <dgm:spPr/>
      <dgm:t>
        <a:bodyPr/>
        <a:lstStyle/>
        <a:p>
          <a:endParaRPr lang="en-US"/>
        </a:p>
      </dgm:t>
    </dgm:pt>
    <dgm:pt modelId="{7FE893D5-43D7-43F8-AC86-490C477DD95E}">
      <dgm:prSet/>
      <dgm:spPr/>
      <dgm:t>
        <a:bodyPr/>
        <a:lstStyle/>
        <a:p>
          <a:r>
            <a:rPr lang="en-US" i="1"/>
            <a:t>Mindset</a:t>
          </a:r>
          <a:r>
            <a:rPr lang="en-US"/>
            <a:t> by Carol Dweck</a:t>
          </a:r>
        </a:p>
      </dgm:t>
    </dgm:pt>
    <dgm:pt modelId="{1C0A098F-3546-40FE-B767-E3A842D1725D}" type="parTrans" cxnId="{9C00CA48-D731-4019-A5A0-B0E917AB9A34}">
      <dgm:prSet/>
      <dgm:spPr/>
      <dgm:t>
        <a:bodyPr/>
        <a:lstStyle/>
        <a:p>
          <a:endParaRPr lang="en-US"/>
        </a:p>
      </dgm:t>
    </dgm:pt>
    <dgm:pt modelId="{C87061F9-81CA-493D-8791-8A4C11F5B32E}" type="sibTrans" cxnId="{9C00CA48-D731-4019-A5A0-B0E917AB9A34}">
      <dgm:prSet/>
      <dgm:spPr/>
      <dgm:t>
        <a:bodyPr/>
        <a:lstStyle/>
        <a:p>
          <a:endParaRPr lang="en-US"/>
        </a:p>
      </dgm:t>
    </dgm:pt>
    <dgm:pt modelId="{42629868-740A-4D26-A16A-432031EAFA66}">
      <dgm:prSet/>
      <dgm:spPr/>
      <dgm:t>
        <a:bodyPr/>
        <a:lstStyle/>
        <a:p>
          <a:r>
            <a:rPr lang="en-US"/>
            <a:t>Practical Exercises </a:t>
          </a:r>
        </a:p>
      </dgm:t>
    </dgm:pt>
    <dgm:pt modelId="{81E51742-6F71-4B7D-8FF4-583099C93AA4}" type="parTrans" cxnId="{3A37F67B-1426-41A8-8C02-DF1E92D9E9BA}">
      <dgm:prSet/>
      <dgm:spPr/>
      <dgm:t>
        <a:bodyPr/>
        <a:lstStyle/>
        <a:p>
          <a:endParaRPr lang="en-US"/>
        </a:p>
      </dgm:t>
    </dgm:pt>
    <dgm:pt modelId="{077E1935-A446-44E9-9186-65D53A10826F}" type="sibTrans" cxnId="{3A37F67B-1426-41A8-8C02-DF1E92D9E9BA}">
      <dgm:prSet/>
      <dgm:spPr/>
      <dgm:t>
        <a:bodyPr/>
        <a:lstStyle/>
        <a:p>
          <a:endParaRPr lang="en-US"/>
        </a:p>
      </dgm:t>
    </dgm:pt>
    <dgm:pt modelId="{07FABC58-5855-435D-9C73-A97493097FAD}" type="pres">
      <dgm:prSet presAssocID="{9FE2E3F8-5730-40D6-BFFE-F716771FE727}" presName="Name0" presStyleCnt="0">
        <dgm:presLayoutVars>
          <dgm:dir/>
          <dgm:animLvl val="lvl"/>
          <dgm:resizeHandles val="exact"/>
        </dgm:presLayoutVars>
      </dgm:prSet>
      <dgm:spPr/>
    </dgm:pt>
    <dgm:pt modelId="{EDEF7119-C5D2-4C26-8C77-C4EE611F3057}" type="pres">
      <dgm:prSet presAssocID="{3E4C4601-9A48-4860-BE84-83379278FBCB}" presName="linNode" presStyleCnt="0"/>
      <dgm:spPr/>
    </dgm:pt>
    <dgm:pt modelId="{4961E2C5-206B-41E2-A2AB-9C966268AD7E}" type="pres">
      <dgm:prSet presAssocID="{3E4C4601-9A48-4860-BE84-83379278FBCB}" presName="parentText" presStyleLbl="node1" presStyleIdx="0" presStyleCnt="4">
        <dgm:presLayoutVars>
          <dgm:chMax val="1"/>
          <dgm:bulletEnabled val="1"/>
        </dgm:presLayoutVars>
      </dgm:prSet>
      <dgm:spPr/>
    </dgm:pt>
    <dgm:pt modelId="{4673841A-F9A9-4786-9E9E-6CCE3E735566}" type="pres">
      <dgm:prSet presAssocID="{3E4C4601-9A48-4860-BE84-83379278FBCB}" presName="descendantText" presStyleLbl="alignAccFollowNode1" presStyleIdx="0" presStyleCnt="3">
        <dgm:presLayoutVars>
          <dgm:bulletEnabled val="1"/>
        </dgm:presLayoutVars>
      </dgm:prSet>
      <dgm:spPr/>
    </dgm:pt>
    <dgm:pt modelId="{8DE32B86-B4E0-4E1A-8B14-BEEBB414C2D2}" type="pres">
      <dgm:prSet presAssocID="{B0C7E852-F273-426B-8A3D-F90B397A20B7}" presName="sp" presStyleCnt="0"/>
      <dgm:spPr/>
    </dgm:pt>
    <dgm:pt modelId="{F1F125CE-17B5-4EC6-8E0B-095D858160D3}" type="pres">
      <dgm:prSet presAssocID="{508F9DEC-D1EB-4F85-8348-A3D550F2A249}" presName="linNode" presStyleCnt="0"/>
      <dgm:spPr/>
    </dgm:pt>
    <dgm:pt modelId="{7173AE77-B67A-4CEC-AB60-2B5FED15567B}" type="pres">
      <dgm:prSet presAssocID="{508F9DEC-D1EB-4F85-8348-A3D550F2A249}" presName="parentText" presStyleLbl="node1" presStyleIdx="1" presStyleCnt="4">
        <dgm:presLayoutVars>
          <dgm:chMax val="1"/>
          <dgm:bulletEnabled val="1"/>
        </dgm:presLayoutVars>
      </dgm:prSet>
      <dgm:spPr/>
    </dgm:pt>
    <dgm:pt modelId="{6DB4C357-F6F7-4C2A-AA42-600B971CA674}" type="pres">
      <dgm:prSet presAssocID="{508F9DEC-D1EB-4F85-8348-A3D550F2A249}" presName="descendantText" presStyleLbl="alignAccFollowNode1" presStyleIdx="1" presStyleCnt="3">
        <dgm:presLayoutVars>
          <dgm:bulletEnabled val="1"/>
        </dgm:presLayoutVars>
      </dgm:prSet>
      <dgm:spPr/>
    </dgm:pt>
    <dgm:pt modelId="{BBE1E0B0-06A2-44B4-B133-F31AF2730D95}" type="pres">
      <dgm:prSet presAssocID="{7BEE99C5-F746-4129-99A3-5E9C94A554DE}" presName="sp" presStyleCnt="0"/>
      <dgm:spPr/>
    </dgm:pt>
    <dgm:pt modelId="{CAD24896-A245-4F11-8DF5-26E4AC38B75C}" type="pres">
      <dgm:prSet presAssocID="{6E7E12CB-E902-46B7-BAD9-1E2A3CEFAB16}" presName="linNode" presStyleCnt="0"/>
      <dgm:spPr/>
    </dgm:pt>
    <dgm:pt modelId="{A1F80A9A-DBE7-4E98-9333-B01DD4A2E29E}" type="pres">
      <dgm:prSet presAssocID="{6E7E12CB-E902-46B7-BAD9-1E2A3CEFAB16}" presName="parentText" presStyleLbl="node1" presStyleIdx="2" presStyleCnt="4">
        <dgm:presLayoutVars>
          <dgm:chMax val="1"/>
          <dgm:bulletEnabled val="1"/>
        </dgm:presLayoutVars>
      </dgm:prSet>
      <dgm:spPr/>
    </dgm:pt>
    <dgm:pt modelId="{EC0C3F40-99DA-4C71-ABDE-1F8FB58ABBB0}" type="pres">
      <dgm:prSet presAssocID="{6E7E12CB-E902-46B7-BAD9-1E2A3CEFAB16}" presName="descendantText" presStyleLbl="alignAccFollowNode1" presStyleIdx="2" presStyleCnt="3">
        <dgm:presLayoutVars>
          <dgm:bulletEnabled val="1"/>
        </dgm:presLayoutVars>
      </dgm:prSet>
      <dgm:spPr/>
    </dgm:pt>
    <dgm:pt modelId="{75C71545-1F6D-4E82-8A44-FB893D6883A0}" type="pres">
      <dgm:prSet presAssocID="{E63C82F8-656D-4C73-B802-93FAB5D59567}" presName="sp" presStyleCnt="0"/>
      <dgm:spPr/>
    </dgm:pt>
    <dgm:pt modelId="{4E5EE6EE-5C98-4EBC-A702-D83599CD01CC}" type="pres">
      <dgm:prSet presAssocID="{42629868-740A-4D26-A16A-432031EAFA66}" presName="linNode" presStyleCnt="0"/>
      <dgm:spPr/>
    </dgm:pt>
    <dgm:pt modelId="{DED154A9-42B5-4A89-BB75-008B87D2D389}" type="pres">
      <dgm:prSet presAssocID="{42629868-740A-4D26-A16A-432031EAFA66}" presName="parentText" presStyleLbl="node1" presStyleIdx="3" presStyleCnt="4">
        <dgm:presLayoutVars>
          <dgm:chMax val="1"/>
          <dgm:bulletEnabled val="1"/>
        </dgm:presLayoutVars>
      </dgm:prSet>
      <dgm:spPr/>
    </dgm:pt>
  </dgm:ptLst>
  <dgm:cxnLst>
    <dgm:cxn modelId="{87A0681F-978B-4369-BA75-3B9BACF6684E}" type="presOf" srcId="{6B8DFE9A-6215-4CA9-AEC2-0680A8319592}" destId="{4673841A-F9A9-4786-9E9E-6CCE3E735566}" srcOrd="0" destOrd="1" presId="urn:microsoft.com/office/officeart/2005/8/layout/vList5"/>
    <dgm:cxn modelId="{17DD1F26-B208-4E2E-85FB-3B2F11F1FAFA}" srcId="{3E4C4601-9A48-4860-BE84-83379278FBCB}" destId="{6B8DFE9A-6215-4CA9-AEC2-0680A8319592}" srcOrd="1" destOrd="0" parTransId="{CED25412-1D42-4F20-9871-23281E17A413}" sibTransId="{212212A9-DA3C-4D6A-80A4-72555FAEC849}"/>
    <dgm:cxn modelId="{4A90DD2E-203F-42E3-9D5F-15CBA6E1AE39}" type="presOf" srcId="{81D3D808-9D63-4D33-809B-B1DEBEBB3BB2}" destId="{6DB4C357-F6F7-4C2A-AA42-600B971CA674}" srcOrd="0" destOrd="0" presId="urn:microsoft.com/office/officeart/2005/8/layout/vList5"/>
    <dgm:cxn modelId="{EEA17832-F9DA-40AE-B4FC-F1F0A10B4B10}" type="presOf" srcId="{3E4C4601-9A48-4860-BE84-83379278FBCB}" destId="{4961E2C5-206B-41E2-A2AB-9C966268AD7E}" srcOrd="0" destOrd="0" presId="urn:microsoft.com/office/officeart/2005/8/layout/vList5"/>
    <dgm:cxn modelId="{D2407546-8A87-4598-87EC-46A689232D3F}" srcId="{3E4C4601-9A48-4860-BE84-83379278FBCB}" destId="{33ACA0F7-3A73-4C3E-B5A6-7D3859B3890A}" srcOrd="0" destOrd="0" parTransId="{95A870A8-D325-449A-9404-D1C8EE1D8E05}" sibTransId="{D0879D17-3A2D-4AD5-A758-578E43F7E133}"/>
    <dgm:cxn modelId="{9C00CA48-D731-4019-A5A0-B0E917AB9A34}" srcId="{6E7E12CB-E902-46B7-BAD9-1E2A3CEFAB16}" destId="{7FE893D5-43D7-43F8-AC86-490C477DD95E}" srcOrd="0" destOrd="0" parTransId="{1C0A098F-3546-40FE-B767-E3A842D1725D}" sibTransId="{C87061F9-81CA-493D-8791-8A4C11F5B32E}"/>
    <dgm:cxn modelId="{07A0024B-A106-4BAB-814C-24530213AF28}" srcId="{508F9DEC-D1EB-4F85-8348-A3D550F2A249}" destId="{81D3D808-9D63-4D33-809B-B1DEBEBB3BB2}" srcOrd="0" destOrd="0" parTransId="{F035DD46-B7DC-4FA9-8D38-7D77DFD9DCF7}" sibTransId="{CF1919B1-1EEF-49EA-A034-2548FDEBA321}"/>
    <dgm:cxn modelId="{11D95852-12F1-4EE6-A01A-BD4A43DA940E}" type="presOf" srcId="{508F9DEC-D1EB-4F85-8348-A3D550F2A249}" destId="{7173AE77-B67A-4CEC-AB60-2B5FED15567B}" srcOrd="0" destOrd="0" presId="urn:microsoft.com/office/officeart/2005/8/layout/vList5"/>
    <dgm:cxn modelId="{2E03AF58-574E-47F4-8942-EAE3DED75028}" srcId="{9FE2E3F8-5730-40D6-BFFE-F716771FE727}" destId="{6E7E12CB-E902-46B7-BAD9-1E2A3CEFAB16}" srcOrd="2" destOrd="0" parTransId="{A906F80E-AA63-4BED-BCF5-FE8089A6F4AC}" sibTransId="{E63C82F8-656D-4C73-B802-93FAB5D59567}"/>
    <dgm:cxn modelId="{3A37F67B-1426-41A8-8C02-DF1E92D9E9BA}" srcId="{9FE2E3F8-5730-40D6-BFFE-F716771FE727}" destId="{42629868-740A-4D26-A16A-432031EAFA66}" srcOrd="3" destOrd="0" parTransId="{81E51742-6F71-4B7D-8FF4-583099C93AA4}" sibTransId="{077E1935-A446-44E9-9186-65D53A10826F}"/>
    <dgm:cxn modelId="{4E506AAC-F737-4104-B9D7-42C53A6E80FD}" type="presOf" srcId="{33ACA0F7-3A73-4C3E-B5A6-7D3859B3890A}" destId="{4673841A-F9A9-4786-9E9E-6CCE3E735566}" srcOrd="0" destOrd="0" presId="urn:microsoft.com/office/officeart/2005/8/layout/vList5"/>
    <dgm:cxn modelId="{C2B503B3-7B79-4363-B5F3-3F1148784FA5}" srcId="{9FE2E3F8-5730-40D6-BFFE-F716771FE727}" destId="{508F9DEC-D1EB-4F85-8348-A3D550F2A249}" srcOrd="1" destOrd="0" parTransId="{EDBD9324-5316-45FE-8D0A-9B9031E80566}" sibTransId="{7BEE99C5-F746-4129-99A3-5E9C94A554DE}"/>
    <dgm:cxn modelId="{1BDDFEB3-5C09-445A-AD1C-B0A8C7867C45}" type="presOf" srcId="{42629868-740A-4D26-A16A-432031EAFA66}" destId="{DED154A9-42B5-4A89-BB75-008B87D2D389}" srcOrd="0" destOrd="0" presId="urn:microsoft.com/office/officeart/2005/8/layout/vList5"/>
    <dgm:cxn modelId="{2E00A5C1-C2DB-49FB-AD5C-D3B6EE38D9F8}" type="presOf" srcId="{6E7E12CB-E902-46B7-BAD9-1E2A3CEFAB16}" destId="{A1F80A9A-DBE7-4E98-9333-B01DD4A2E29E}" srcOrd="0" destOrd="0" presId="urn:microsoft.com/office/officeart/2005/8/layout/vList5"/>
    <dgm:cxn modelId="{5073ADE8-1386-4617-BFDF-DB26A395CF9B}" srcId="{9FE2E3F8-5730-40D6-BFFE-F716771FE727}" destId="{3E4C4601-9A48-4860-BE84-83379278FBCB}" srcOrd="0" destOrd="0" parTransId="{C977BD4A-EE30-4713-AA50-A794D66AABD3}" sibTransId="{B0C7E852-F273-426B-8A3D-F90B397A20B7}"/>
    <dgm:cxn modelId="{678B0DFB-69D3-4F41-8A20-FC607871070C}" type="presOf" srcId="{7FE893D5-43D7-43F8-AC86-490C477DD95E}" destId="{EC0C3F40-99DA-4C71-ABDE-1F8FB58ABBB0}" srcOrd="0" destOrd="0" presId="urn:microsoft.com/office/officeart/2005/8/layout/vList5"/>
    <dgm:cxn modelId="{9D4FEDFE-370C-42E8-A714-7320768A2319}" type="presOf" srcId="{9FE2E3F8-5730-40D6-BFFE-F716771FE727}" destId="{07FABC58-5855-435D-9C73-A97493097FAD}" srcOrd="0" destOrd="0" presId="urn:microsoft.com/office/officeart/2005/8/layout/vList5"/>
    <dgm:cxn modelId="{EA00204D-8DB7-4015-9C6A-4A8A6085F486}" type="presParOf" srcId="{07FABC58-5855-435D-9C73-A97493097FAD}" destId="{EDEF7119-C5D2-4C26-8C77-C4EE611F3057}" srcOrd="0" destOrd="0" presId="urn:microsoft.com/office/officeart/2005/8/layout/vList5"/>
    <dgm:cxn modelId="{6B31A121-0FEC-4ACB-8F3C-D204F78E75C0}" type="presParOf" srcId="{EDEF7119-C5D2-4C26-8C77-C4EE611F3057}" destId="{4961E2C5-206B-41E2-A2AB-9C966268AD7E}" srcOrd="0" destOrd="0" presId="urn:microsoft.com/office/officeart/2005/8/layout/vList5"/>
    <dgm:cxn modelId="{DCD3A35A-DCBC-4B32-A95D-3FA8F99A6576}" type="presParOf" srcId="{EDEF7119-C5D2-4C26-8C77-C4EE611F3057}" destId="{4673841A-F9A9-4786-9E9E-6CCE3E735566}" srcOrd="1" destOrd="0" presId="urn:microsoft.com/office/officeart/2005/8/layout/vList5"/>
    <dgm:cxn modelId="{73D17416-040F-4D9F-850B-50FE5097A942}" type="presParOf" srcId="{07FABC58-5855-435D-9C73-A97493097FAD}" destId="{8DE32B86-B4E0-4E1A-8B14-BEEBB414C2D2}" srcOrd="1" destOrd="0" presId="urn:microsoft.com/office/officeart/2005/8/layout/vList5"/>
    <dgm:cxn modelId="{B56AD0DA-CA5F-4EC4-BFC4-EBC76C8CD588}" type="presParOf" srcId="{07FABC58-5855-435D-9C73-A97493097FAD}" destId="{F1F125CE-17B5-4EC6-8E0B-095D858160D3}" srcOrd="2" destOrd="0" presId="urn:microsoft.com/office/officeart/2005/8/layout/vList5"/>
    <dgm:cxn modelId="{6B364639-44C5-43BF-940D-256BBD40053D}" type="presParOf" srcId="{F1F125CE-17B5-4EC6-8E0B-095D858160D3}" destId="{7173AE77-B67A-4CEC-AB60-2B5FED15567B}" srcOrd="0" destOrd="0" presId="urn:microsoft.com/office/officeart/2005/8/layout/vList5"/>
    <dgm:cxn modelId="{CAF56195-9243-4328-BC5B-E1F643AA0C8C}" type="presParOf" srcId="{F1F125CE-17B5-4EC6-8E0B-095D858160D3}" destId="{6DB4C357-F6F7-4C2A-AA42-600B971CA674}" srcOrd="1" destOrd="0" presId="urn:microsoft.com/office/officeart/2005/8/layout/vList5"/>
    <dgm:cxn modelId="{940CCB06-3E46-4FB6-8C46-DC7D31BCEC08}" type="presParOf" srcId="{07FABC58-5855-435D-9C73-A97493097FAD}" destId="{BBE1E0B0-06A2-44B4-B133-F31AF2730D95}" srcOrd="3" destOrd="0" presId="urn:microsoft.com/office/officeart/2005/8/layout/vList5"/>
    <dgm:cxn modelId="{058F4235-6F0C-4500-ACC0-ED43AA7A3B2D}" type="presParOf" srcId="{07FABC58-5855-435D-9C73-A97493097FAD}" destId="{CAD24896-A245-4F11-8DF5-26E4AC38B75C}" srcOrd="4" destOrd="0" presId="urn:microsoft.com/office/officeart/2005/8/layout/vList5"/>
    <dgm:cxn modelId="{BBDF016A-DAE0-432E-87EE-4B1B8F36599A}" type="presParOf" srcId="{CAD24896-A245-4F11-8DF5-26E4AC38B75C}" destId="{A1F80A9A-DBE7-4E98-9333-B01DD4A2E29E}" srcOrd="0" destOrd="0" presId="urn:microsoft.com/office/officeart/2005/8/layout/vList5"/>
    <dgm:cxn modelId="{98CE9172-3FE0-46F6-89E5-4FE5D9805E18}" type="presParOf" srcId="{CAD24896-A245-4F11-8DF5-26E4AC38B75C}" destId="{EC0C3F40-99DA-4C71-ABDE-1F8FB58ABBB0}" srcOrd="1" destOrd="0" presId="urn:microsoft.com/office/officeart/2005/8/layout/vList5"/>
    <dgm:cxn modelId="{8EA7C45A-91D3-48D0-A966-60BC5BF4ACEB}" type="presParOf" srcId="{07FABC58-5855-435D-9C73-A97493097FAD}" destId="{75C71545-1F6D-4E82-8A44-FB893D6883A0}" srcOrd="5" destOrd="0" presId="urn:microsoft.com/office/officeart/2005/8/layout/vList5"/>
    <dgm:cxn modelId="{07B45F9F-C4C9-4E43-9E5C-8C4A54DB95BB}" type="presParOf" srcId="{07FABC58-5855-435D-9C73-A97493097FAD}" destId="{4E5EE6EE-5C98-4EBC-A702-D83599CD01CC}" srcOrd="6" destOrd="0" presId="urn:microsoft.com/office/officeart/2005/8/layout/vList5"/>
    <dgm:cxn modelId="{4B023A30-B0EA-46F5-A2A2-93BCC58B1EBA}" type="presParOf" srcId="{4E5EE6EE-5C98-4EBC-A702-D83599CD01CC}" destId="{DED154A9-42B5-4A89-BB75-008B87D2D38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291763-85A3-4B0A-8C56-88ABFFD3724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37C8FD9-2C8A-49BC-BE1F-9FF3EBE10ED3}">
      <dgm:prSet/>
      <dgm:spPr/>
      <dgm:t>
        <a:bodyPr/>
        <a:lstStyle/>
        <a:p>
          <a:r>
            <a:rPr lang="en-US"/>
            <a:t>Your set range is determined by heredity. </a:t>
          </a:r>
        </a:p>
      </dgm:t>
    </dgm:pt>
    <dgm:pt modelId="{6C1ED6B0-A7EF-40F5-8EB6-9AA421FFD697}" type="parTrans" cxnId="{61353827-B72E-43BE-988B-519D5D9F66E0}">
      <dgm:prSet/>
      <dgm:spPr/>
      <dgm:t>
        <a:bodyPr/>
        <a:lstStyle/>
        <a:p>
          <a:endParaRPr lang="en-US"/>
        </a:p>
      </dgm:t>
    </dgm:pt>
    <dgm:pt modelId="{FF85D803-8DF8-4306-B4FC-C5EDE3B398B7}" type="sibTrans" cxnId="{61353827-B72E-43BE-988B-519D5D9F66E0}">
      <dgm:prSet/>
      <dgm:spPr/>
      <dgm:t>
        <a:bodyPr/>
        <a:lstStyle/>
        <a:p>
          <a:endParaRPr lang="en-US"/>
        </a:p>
      </dgm:t>
    </dgm:pt>
    <dgm:pt modelId="{3E968D8F-5AD7-4EBC-9B5F-107E7939C5D7}">
      <dgm:prSet/>
      <dgm:spPr/>
      <dgm:t>
        <a:bodyPr/>
        <a:lstStyle/>
        <a:p>
          <a:r>
            <a:rPr lang="en-US"/>
            <a:t>Lottery winners return to their level of happiness before winning.</a:t>
          </a:r>
        </a:p>
      </dgm:t>
    </dgm:pt>
    <dgm:pt modelId="{25BB8494-C66E-47DD-B41F-F3A687104152}" type="parTrans" cxnId="{4EDFAC3C-3282-403A-BB38-A69C3554B455}">
      <dgm:prSet/>
      <dgm:spPr/>
      <dgm:t>
        <a:bodyPr/>
        <a:lstStyle/>
        <a:p>
          <a:endParaRPr lang="en-US"/>
        </a:p>
      </dgm:t>
    </dgm:pt>
    <dgm:pt modelId="{1359150E-D4BA-4B42-8BDC-F2D0729AA5BD}" type="sibTrans" cxnId="{4EDFAC3C-3282-403A-BB38-A69C3554B455}">
      <dgm:prSet/>
      <dgm:spPr/>
      <dgm:t>
        <a:bodyPr/>
        <a:lstStyle/>
        <a:p>
          <a:endParaRPr lang="en-US"/>
        </a:p>
      </dgm:t>
    </dgm:pt>
    <dgm:pt modelId="{E83806CD-D723-47BE-9E8F-5EB2D84F3C2D}">
      <dgm:prSet/>
      <dgm:spPr/>
      <dgm:t>
        <a:bodyPr/>
        <a:lstStyle/>
        <a:p>
          <a:r>
            <a:rPr lang="en-US"/>
            <a:t>Those experiencing misfortune also return to their previous level of happiness. </a:t>
          </a:r>
        </a:p>
      </dgm:t>
    </dgm:pt>
    <dgm:pt modelId="{B94D7153-D44E-4288-AA6F-3DEA9287DA22}" type="parTrans" cxnId="{7DB32729-EE15-49E5-A3E5-EABEA9B9697C}">
      <dgm:prSet/>
      <dgm:spPr/>
      <dgm:t>
        <a:bodyPr/>
        <a:lstStyle/>
        <a:p>
          <a:endParaRPr lang="en-US"/>
        </a:p>
      </dgm:t>
    </dgm:pt>
    <dgm:pt modelId="{E35BBC1B-2746-4603-B6D7-B981D43D2545}" type="sibTrans" cxnId="{7DB32729-EE15-49E5-A3E5-EABEA9B9697C}">
      <dgm:prSet/>
      <dgm:spPr/>
      <dgm:t>
        <a:bodyPr/>
        <a:lstStyle/>
        <a:p>
          <a:endParaRPr lang="en-US"/>
        </a:p>
      </dgm:t>
    </dgm:pt>
    <dgm:pt modelId="{415D33D9-6462-4A8D-A042-96585EACBF3F}" type="pres">
      <dgm:prSet presAssocID="{06291763-85A3-4B0A-8C56-88ABFFD3724B}" presName="linear" presStyleCnt="0">
        <dgm:presLayoutVars>
          <dgm:animLvl val="lvl"/>
          <dgm:resizeHandles val="exact"/>
        </dgm:presLayoutVars>
      </dgm:prSet>
      <dgm:spPr/>
    </dgm:pt>
    <dgm:pt modelId="{3B81824F-9F3B-4ECF-8608-66DDFA9DD6D9}" type="pres">
      <dgm:prSet presAssocID="{F37C8FD9-2C8A-49BC-BE1F-9FF3EBE10ED3}" presName="parentText" presStyleLbl="node1" presStyleIdx="0" presStyleCnt="3">
        <dgm:presLayoutVars>
          <dgm:chMax val="0"/>
          <dgm:bulletEnabled val="1"/>
        </dgm:presLayoutVars>
      </dgm:prSet>
      <dgm:spPr/>
    </dgm:pt>
    <dgm:pt modelId="{87F13DAE-5B74-43B4-AB5E-5732FA4E7E56}" type="pres">
      <dgm:prSet presAssocID="{FF85D803-8DF8-4306-B4FC-C5EDE3B398B7}" presName="spacer" presStyleCnt="0"/>
      <dgm:spPr/>
    </dgm:pt>
    <dgm:pt modelId="{CD2EACF4-AAB3-46D7-91E3-7577B3D53D29}" type="pres">
      <dgm:prSet presAssocID="{3E968D8F-5AD7-4EBC-9B5F-107E7939C5D7}" presName="parentText" presStyleLbl="node1" presStyleIdx="1" presStyleCnt="3">
        <dgm:presLayoutVars>
          <dgm:chMax val="0"/>
          <dgm:bulletEnabled val="1"/>
        </dgm:presLayoutVars>
      </dgm:prSet>
      <dgm:spPr/>
    </dgm:pt>
    <dgm:pt modelId="{B4F5A04F-62BB-4D18-91DC-7697AB63A32E}" type="pres">
      <dgm:prSet presAssocID="{1359150E-D4BA-4B42-8BDC-F2D0729AA5BD}" presName="spacer" presStyleCnt="0"/>
      <dgm:spPr/>
    </dgm:pt>
    <dgm:pt modelId="{E40CCD2D-FB9B-4179-8572-A04737667638}" type="pres">
      <dgm:prSet presAssocID="{E83806CD-D723-47BE-9E8F-5EB2D84F3C2D}" presName="parentText" presStyleLbl="node1" presStyleIdx="2" presStyleCnt="3">
        <dgm:presLayoutVars>
          <dgm:chMax val="0"/>
          <dgm:bulletEnabled val="1"/>
        </dgm:presLayoutVars>
      </dgm:prSet>
      <dgm:spPr/>
    </dgm:pt>
  </dgm:ptLst>
  <dgm:cxnLst>
    <dgm:cxn modelId="{1B662109-5054-4BC7-B54C-A2EE1D2F8DA6}" type="presOf" srcId="{F37C8FD9-2C8A-49BC-BE1F-9FF3EBE10ED3}" destId="{3B81824F-9F3B-4ECF-8608-66DDFA9DD6D9}" srcOrd="0" destOrd="0" presId="urn:microsoft.com/office/officeart/2005/8/layout/vList2"/>
    <dgm:cxn modelId="{61353827-B72E-43BE-988B-519D5D9F66E0}" srcId="{06291763-85A3-4B0A-8C56-88ABFFD3724B}" destId="{F37C8FD9-2C8A-49BC-BE1F-9FF3EBE10ED3}" srcOrd="0" destOrd="0" parTransId="{6C1ED6B0-A7EF-40F5-8EB6-9AA421FFD697}" sibTransId="{FF85D803-8DF8-4306-B4FC-C5EDE3B398B7}"/>
    <dgm:cxn modelId="{7DB32729-EE15-49E5-A3E5-EABEA9B9697C}" srcId="{06291763-85A3-4B0A-8C56-88ABFFD3724B}" destId="{E83806CD-D723-47BE-9E8F-5EB2D84F3C2D}" srcOrd="2" destOrd="0" parTransId="{B94D7153-D44E-4288-AA6F-3DEA9287DA22}" sibTransId="{E35BBC1B-2746-4603-B6D7-B981D43D2545}"/>
    <dgm:cxn modelId="{4EDFAC3C-3282-403A-BB38-A69C3554B455}" srcId="{06291763-85A3-4B0A-8C56-88ABFFD3724B}" destId="{3E968D8F-5AD7-4EBC-9B5F-107E7939C5D7}" srcOrd="1" destOrd="0" parTransId="{25BB8494-C66E-47DD-B41F-F3A687104152}" sibTransId="{1359150E-D4BA-4B42-8BDC-F2D0729AA5BD}"/>
    <dgm:cxn modelId="{D91A337A-BC35-457B-B3C4-8B14E320A079}" type="presOf" srcId="{06291763-85A3-4B0A-8C56-88ABFFD3724B}" destId="{415D33D9-6462-4A8D-A042-96585EACBF3F}" srcOrd="0" destOrd="0" presId="urn:microsoft.com/office/officeart/2005/8/layout/vList2"/>
    <dgm:cxn modelId="{994CE0C2-C26A-4D58-9618-C2FA86DB7989}" type="presOf" srcId="{E83806CD-D723-47BE-9E8F-5EB2D84F3C2D}" destId="{E40CCD2D-FB9B-4179-8572-A04737667638}" srcOrd="0" destOrd="0" presId="urn:microsoft.com/office/officeart/2005/8/layout/vList2"/>
    <dgm:cxn modelId="{71C305C6-992B-49A5-83D3-25DAF68FF8FA}" type="presOf" srcId="{3E968D8F-5AD7-4EBC-9B5F-107E7939C5D7}" destId="{CD2EACF4-AAB3-46D7-91E3-7577B3D53D29}" srcOrd="0" destOrd="0" presId="urn:microsoft.com/office/officeart/2005/8/layout/vList2"/>
    <dgm:cxn modelId="{14A108BF-A1AD-42F0-86C5-9F86D58C75B2}" type="presParOf" srcId="{415D33D9-6462-4A8D-A042-96585EACBF3F}" destId="{3B81824F-9F3B-4ECF-8608-66DDFA9DD6D9}" srcOrd="0" destOrd="0" presId="urn:microsoft.com/office/officeart/2005/8/layout/vList2"/>
    <dgm:cxn modelId="{97360627-2337-4FC8-8725-CCF8142D8FA4}" type="presParOf" srcId="{415D33D9-6462-4A8D-A042-96585EACBF3F}" destId="{87F13DAE-5B74-43B4-AB5E-5732FA4E7E56}" srcOrd="1" destOrd="0" presId="urn:microsoft.com/office/officeart/2005/8/layout/vList2"/>
    <dgm:cxn modelId="{691EF934-F932-4277-9BDD-9EF4AA1D43D5}" type="presParOf" srcId="{415D33D9-6462-4A8D-A042-96585EACBF3F}" destId="{CD2EACF4-AAB3-46D7-91E3-7577B3D53D29}" srcOrd="2" destOrd="0" presId="urn:microsoft.com/office/officeart/2005/8/layout/vList2"/>
    <dgm:cxn modelId="{71ECC7FA-8E60-4DFD-A77C-4E8AEDB2AF4E}" type="presParOf" srcId="{415D33D9-6462-4A8D-A042-96585EACBF3F}" destId="{B4F5A04F-62BB-4D18-91DC-7697AB63A32E}" srcOrd="3" destOrd="0" presId="urn:microsoft.com/office/officeart/2005/8/layout/vList2"/>
    <dgm:cxn modelId="{482A8828-21E1-4715-953B-BA3596C32400}" type="presParOf" srcId="{415D33D9-6462-4A8D-A042-96585EACBF3F}" destId="{E40CCD2D-FB9B-4179-8572-A047376676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99D5A9-BA04-4A18-A4C9-BEF2C2F4284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D5E9EC8-793B-4236-870B-88514FDA1190}">
      <dgm:prSet/>
      <dgm:spPr/>
      <dgm:t>
        <a:bodyPr/>
        <a:lstStyle/>
        <a:p>
          <a:r>
            <a:rPr lang="en-US"/>
            <a:t>Gratitude is one of the most powerful happiness techniques. </a:t>
          </a:r>
        </a:p>
      </dgm:t>
    </dgm:pt>
    <dgm:pt modelId="{ABB785C6-C9C3-4CDC-8FE8-7C15B751E4EC}" type="parTrans" cxnId="{57179986-2D3A-42F0-AAFD-748955AE496C}">
      <dgm:prSet/>
      <dgm:spPr/>
      <dgm:t>
        <a:bodyPr/>
        <a:lstStyle/>
        <a:p>
          <a:endParaRPr lang="en-US"/>
        </a:p>
      </dgm:t>
    </dgm:pt>
    <dgm:pt modelId="{31533345-C423-4638-A053-33064AB374EB}" type="sibTrans" cxnId="{57179986-2D3A-42F0-AAFD-748955AE496C}">
      <dgm:prSet/>
      <dgm:spPr/>
      <dgm:t>
        <a:bodyPr/>
        <a:lstStyle/>
        <a:p>
          <a:endParaRPr lang="en-US"/>
        </a:p>
      </dgm:t>
    </dgm:pt>
    <dgm:pt modelId="{114D0457-3BC1-48EC-962F-AD7A71C90F12}" type="pres">
      <dgm:prSet presAssocID="{A299D5A9-BA04-4A18-A4C9-BEF2C2F42848}" presName="linear" presStyleCnt="0">
        <dgm:presLayoutVars>
          <dgm:animLvl val="lvl"/>
          <dgm:resizeHandles val="exact"/>
        </dgm:presLayoutVars>
      </dgm:prSet>
      <dgm:spPr/>
    </dgm:pt>
    <dgm:pt modelId="{03027C53-28B9-4E0E-B2C3-6E085150A596}" type="pres">
      <dgm:prSet presAssocID="{FD5E9EC8-793B-4236-870B-88514FDA1190}" presName="parentText" presStyleLbl="node1" presStyleIdx="0" presStyleCnt="1">
        <dgm:presLayoutVars>
          <dgm:chMax val="0"/>
          <dgm:bulletEnabled val="1"/>
        </dgm:presLayoutVars>
      </dgm:prSet>
      <dgm:spPr/>
    </dgm:pt>
  </dgm:ptLst>
  <dgm:cxnLst>
    <dgm:cxn modelId="{04D5297C-3D0F-445C-A763-BC6A371A624B}" type="presOf" srcId="{A299D5A9-BA04-4A18-A4C9-BEF2C2F42848}" destId="{114D0457-3BC1-48EC-962F-AD7A71C90F12}" srcOrd="0" destOrd="0" presId="urn:microsoft.com/office/officeart/2005/8/layout/vList2"/>
    <dgm:cxn modelId="{534E5282-4A23-4989-A48F-44359C3F57DD}" type="presOf" srcId="{FD5E9EC8-793B-4236-870B-88514FDA1190}" destId="{03027C53-28B9-4E0E-B2C3-6E085150A596}" srcOrd="0" destOrd="0" presId="urn:microsoft.com/office/officeart/2005/8/layout/vList2"/>
    <dgm:cxn modelId="{57179986-2D3A-42F0-AAFD-748955AE496C}" srcId="{A299D5A9-BA04-4A18-A4C9-BEF2C2F42848}" destId="{FD5E9EC8-793B-4236-870B-88514FDA1190}" srcOrd="0" destOrd="0" parTransId="{ABB785C6-C9C3-4CDC-8FE8-7C15B751E4EC}" sibTransId="{31533345-C423-4638-A053-33064AB374EB}"/>
    <dgm:cxn modelId="{E012D1A0-E69C-4FDA-B561-F7C4FE10E95B}" type="presParOf" srcId="{114D0457-3BC1-48EC-962F-AD7A71C90F12}" destId="{03027C53-28B9-4E0E-B2C3-6E085150A59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0B175D-71DA-425C-A467-BBA772C2B3A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FFCCB42-F809-45C7-9B84-2E9A8682ED7B}">
      <dgm:prSet/>
      <dgm:spPr/>
      <dgm:t>
        <a:bodyPr/>
        <a:lstStyle/>
        <a:p>
          <a:r>
            <a:rPr lang="en-US"/>
            <a:t>Savoring positive life experiences.</a:t>
          </a:r>
        </a:p>
      </dgm:t>
    </dgm:pt>
    <dgm:pt modelId="{12B1C00D-5187-4EA8-B5AA-B5326977049B}" type="parTrans" cxnId="{B7A70829-6C9D-4472-B2A9-69CA8CA2971C}">
      <dgm:prSet/>
      <dgm:spPr/>
      <dgm:t>
        <a:bodyPr/>
        <a:lstStyle/>
        <a:p>
          <a:endParaRPr lang="en-US"/>
        </a:p>
      </dgm:t>
    </dgm:pt>
    <dgm:pt modelId="{FE6D2418-123F-4B50-8C5A-9163988409A3}" type="sibTrans" cxnId="{B7A70829-6C9D-4472-B2A9-69CA8CA2971C}">
      <dgm:prSet/>
      <dgm:spPr/>
      <dgm:t>
        <a:bodyPr/>
        <a:lstStyle/>
        <a:p>
          <a:endParaRPr lang="en-US"/>
        </a:p>
      </dgm:t>
    </dgm:pt>
    <dgm:pt modelId="{B3A2F989-EC8D-425A-B4C7-71FFE623EB73}">
      <dgm:prSet/>
      <dgm:spPr/>
      <dgm:t>
        <a:bodyPr/>
        <a:lstStyle/>
        <a:p>
          <a:r>
            <a:rPr lang="en-US"/>
            <a:t>Increases self-esteem.</a:t>
          </a:r>
        </a:p>
      </dgm:t>
    </dgm:pt>
    <dgm:pt modelId="{7C6ADFA8-29B3-4185-9D73-96B77D901237}" type="parTrans" cxnId="{2F37BBDB-B6F0-41A6-B973-0D8705CEB153}">
      <dgm:prSet/>
      <dgm:spPr/>
      <dgm:t>
        <a:bodyPr/>
        <a:lstStyle/>
        <a:p>
          <a:endParaRPr lang="en-US"/>
        </a:p>
      </dgm:t>
    </dgm:pt>
    <dgm:pt modelId="{B12A9F5B-BABC-451A-9B5B-51E3663657F5}" type="sibTrans" cxnId="{2F37BBDB-B6F0-41A6-B973-0D8705CEB153}">
      <dgm:prSet/>
      <dgm:spPr/>
      <dgm:t>
        <a:bodyPr/>
        <a:lstStyle/>
        <a:p>
          <a:endParaRPr lang="en-US"/>
        </a:p>
      </dgm:t>
    </dgm:pt>
    <dgm:pt modelId="{CE901BCB-8BBF-4D55-B78A-35D1F6663353}">
      <dgm:prSet/>
      <dgm:spPr/>
      <dgm:t>
        <a:bodyPr/>
        <a:lstStyle/>
        <a:p>
          <a:r>
            <a:rPr lang="en-US"/>
            <a:t>Helps people cope with stress and trauma.</a:t>
          </a:r>
        </a:p>
      </dgm:t>
    </dgm:pt>
    <dgm:pt modelId="{99B29D1D-0CB6-457D-9433-C6970F30C0B9}" type="parTrans" cxnId="{A798EE83-CF4C-4865-B9BB-0FA8CA31D9CF}">
      <dgm:prSet/>
      <dgm:spPr/>
      <dgm:t>
        <a:bodyPr/>
        <a:lstStyle/>
        <a:p>
          <a:endParaRPr lang="en-US"/>
        </a:p>
      </dgm:t>
    </dgm:pt>
    <dgm:pt modelId="{E589E7B8-B5FC-4297-966E-EBA2649A61E1}" type="sibTrans" cxnId="{A798EE83-CF4C-4865-B9BB-0FA8CA31D9CF}">
      <dgm:prSet/>
      <dgm:spPr/>
      <dgm:t>
        <a:bodyPr/>
        <a:lstStyle/>
        <a:p>
          <a:endParaRPr lang="en-US"/>
        </a:p>
      </dgm:t>
    </dgm:pt>
    <dgm:pt modelId="{183F0068-D449-46F7-AFFD-286673F8C6D8}">
      <dgm:prSet/>
      <dgm:spPr/>
      <dgm:t>
        <a:bodyPr/>
        <a:lstStyle/>
        <a:p>
          <a:r>
            <a:rPr lang="en-US"/>
            <a:t>Encourages moral behavior. You are more likely to help others.</a:t>
          </a:r>
        </a:p>
      </dgm:t>
    </dgm:pt>
    <dgm:pt modelId="{40EF83B9-B4BA-4A1B-8CD2-9F49D554B046}" type="parTrans" cxnId="{1B844252-4CDD-4405-908B-473F5B40D914}">
      <dgm:prSet/>
      <dgm:spPr/>
      <dgm:t>
        <a:bodyPr/>
        <a:lstStyle/>
        <a:p>
          <a:endParaRPr lang="en-US"/>
        </a:p>
      </dgm:t>
    </dgm:pt>
    <dgm:pt modelId="{6C8BF838-EF6B-4B62-BD6F-0F26404D1F7A}" type="sibTrans" cxnId="{1B844252-4CDD-4405-908B-473F5B40D914}">
      <dgm:prSet/>
      <dgm:spPr/>
      <dgm:t>
        <a:bodyPr/>
        <a:lstStyle/>
        <a:p>
          <a:endParaRPr lang="en-US"/>
        </a:p>
      </dgm:t>
    </dgm:pt>
    <dgm:pt modelId="{312A1AC2-204C-4DA1-9F2D-96FE88CDE676}">
      <dgm:prSet/>
      <dgm:spPr/>
      <dgm:t>
        <a:bodyPr/>
        <a:lstStyle/>
        <a:p>
          <a:r>
            <a:rPr lang="en-US"/>
            <a:t>Builds social bonds.</a:t>
          </a:r>
        </a:p>
      </dgm:t>
    </dgm:pt>
    <dgm:pt modelId="{54E65277-70FB-44E3-BC07-E2DDDBD3C91C}" type="parTrans" cxnId="{44C5556E-52B0-4200-B737-CECB45BFC092}">
      <dgm:prSet/>
      <dgm:spPr/>
      <dgm:t>
        <a:bodyPr/>
        <a:lstStyle/>
        <a:p>
          <a:endParaRPr lang="en-US"/>
        </a:p>
      </dgm:t>
    </dgm:pt>
    <dgm:pt modelId="{CD35AD31-2AA4-4FF2-BF66-9D3065FC3170}" type="sibTrans" cxnId="{44C5556E-52B0-4200-B737-CECB45BFC092}">
      <dgm:prSet/>
      <dgm:spPr/>
      <dgm:t>
        <a:bodyPr/>
        <a:lstStyle/>
        <a:p>
          <a:endParaRPr lang="en-US"/>
        </a:p>
      </dgm:t>
    </dgm:pt>
    <dgm:pt modelId="{FDEF8EEC-A28D-4AAA-B7C7-25BE943D269A}">
      <dgm:prSet/>
      <dgm:spPr/>
      <dgm:t>
        <a:bodyPr/>
        <a:lstStyle/>
        <a:p>
          <a:r>
            <a:rPr lang="en-US"/>
            <a:t>Diminishes negative emotions such as anger, bitterness, and greed. </a:t>
          </a:r>
        </a:p>
      </dgm:t>
    </dgm:pt>
    <dgm:pt modelId="{441D757C-25A3-4E3E-A21A-E47D675A943D}" type="parTrans" cxnId="{BAE8BAE0-1F0A-4D29-8852-C88A398443BD}">
      <dgm:prSet/>
      <dgm:spPr/>
      <dgm:t>
        <a:bodyPr/>
        <a:lstStyle/>
        <a:p>
          <a:endParaRPr lang="en-US"/>
        </a:p>
      </dgm:t>
    </dgm:pt>
    <dgm:pt modelId="{83A3888E-B01A-4F21-BFC9-6D592C3D970D}" type="sibTrans" cxnId="{BAE8BAE0-1F0A-4D29-8852-C88A398443BD}">
      <dgm:prSet/>
      <dgm:spPr/>
      <dgm:t>
        <a:bodyPr/>
        <a:lstStyle/>
        <a:p>
          <a:endParaRPr lang="en-US"/>
        </a:p>
      </dgm:t>
    </dgm:pt>
    <dgm:pt modelId="{636CBD05-F28E-4656-84AB-CB4C9E670F3F}">
      <dgm:prSet/>
      <dgm:spPr/>
      <dgm:t>
        <a:bodyPr/>
        <a:lstStyle/>
        <a:p>
          <a:r>
            <a:rPr lang="en-US"/>
            <a:t>Inhibits invidious comparisons by be appreciative of what you have.</a:t>
          </a:r>
        </a:p>
      </dgm:t>
    </dgm:pt>
    <dgm:pt modelId="{37C73BD1-E6ED-4261-8A1F-1CB145DFD0B4}" type="parTrans" cxnId="{11295EB3-8DAB-4F20-8C2C-53AC72603FF2}">
      <dgm:prSet/>
      <dgm:spPr/>
      <dgm:t>
        <a:bodyPr/>
        <a:lstStyle/>
        <a:p>
          <a:endParaRPr lang="en-US"/>
        </a:p>
      </dgm:t>
    </dgm:pt>
    <dgm:pt modelId="{5431FB17-370A-4971-A406-D1519B35A4F7}" type="sibTrans" cxnId="{11295EB3-8DAB-4F20-8C2C-53AC72603FF2}">
      <dgm:prSet/>
      <dgm:spPr/>
      <dgm:t>
        <a:bodyPr/>
        <a:lstStyle/>
        <a:p>
          <a:endParaRPr lang="en-US"/>
        </a:p>
      </dgm:t>
    </dgm:pt>
    <dgm:pt modelId="{EB9C9FB7-D57E-4BE4-83AE-12E2F769E0CA}">
      <dgm:prSet/>
      <dgm:spPr/>
      <dgm:t>
        <a:bodyPr/>
        <a:lstStyle/>
        <a:p>
          <a:r>
            <a:rPr lang="en-US"/>
            <a:t>Helps avoid hedonistic adaptation.</a:t>
          </a:r>
        </a:p>
      </dgm:t>
    </dgm:pt>
    <dgm:pt modelId="{98DC5695-972D-422A-BC5A-F76040671409}" type="parTrans" cxnId="{C8B3DA66-CB84-4846-97E6-C9179A244C3F}">
      <dgm:prSet/>
      <dgm:spPr/>
      <dgm:t>
        <a:bodyPr/>
        <a:lstStyle/>
        <a:p>
          <a:endParaRPr lang="en-US"/>
        </a:p>
      </dgm:t>
    </dgm:pt>
    <dgm:pt modelId="{126B38D0-DECE-48F9-B149-89B2EC52D1BE}" type="sibTrans" cxnId="{C8B3DA66-CB84-4846-97E6-C9179A244C3F}">
      <dgm:prSet/>
      <dgm:spPr/>
      <dgm:t>
        <a:bodyPr/>
        <a:lstStyle/>
        <a:p>
          <a:endParaRPr lang="en-US"/>
        </a:p>
      </dgm:t>
    </dgm:pt>
    <dgm:pt modelId="{A8955C1D-604A-4241-BC7D-84F2A40496A4}" type="pres">
      <dgm:prSet presAssocID="{CF0B175D-71DA-425C-A467-BBA772C2B3AE}" presName="diagram" presStyleCnt="0">
        <dgm:presLayoutVars>
          <dgm:dir/>
          <dgm:resizeHandles val="exact"/>
        </dgm:presLayoutVars>
      </dgm:prSet>
      <dgm:spPr/>
    </dgm:pt>
    <dgm:pt modelId="{267A24F6-F9E1-4781-A044-9474780DA70E}" type="pres">
      <dgm:prSet presAssocID="{EFFCCB42-F809-45C7-9B84-2E9A8682ED7B}" presName="node" presStyleLbl="node1" presStyleIdx="0" presStyleCnt="8">
        <dgm:presLayoutVars>
          <dgm:bulletEnabled val="1"/>
        </dgm:presLayoutVars>
      </dgm:prSet>
      <dgm:spPr/>
    </dgm:pt>
    <dgm:pt modelId="{83BD6101-C0CC-430E-9F2C-97630E749EDE}" type="pres">
      <dgm:prSet presAssocID="{FE6D2418-123F-4B50-8C5A-9163988409A3}" presName="sibTrans" presStyleCnt="0"/>
      <dgm:spPr/>
    </dgm:pt>
    <dgm:pt modelId="{1DD8AFBC-F957-452C-A1BD-A2E1FCE07E51}" type="pres">
      <dgm:prSet presAssocID="{B3A2F989-EC8D-425A-B4C7-71FFE623EB73}" presName="node" presStyleLbl="node1" presStyleIdx="1" presStyleCnt="8">
        <dgm:presLayoutVars>
          <dgm:bulletEnabled val="1"/>
        </dgm:presLayoutVars>
      </dgm:prSet>
      <dgm:spPr/>
    </dgm:pt>
    <dgm:pt modelId="{485D04B1-D2EF-4D42-8839-D8F67B12F31C}" type="pres">
      <dgm:prSet presAssocID="{B12A9F5B-BABC-451A-9B5B-51E3663657F5}" presName="sibTrans" presStyleCnt="0"/>
      <dgm:spPr/>
    </dgm:pt>
    <dgm:pt modelId="{FDA60EF8-4B0F-46D3-91FB-2D46700CFED9}" type="pres">
      <dgm:prSet presAssocID="{CE901BCB-8BBF-4D55-B78A-35D1F6663353}" presName="node" presStyleLbl="node1" presStyleIdx="2" presStyleCnt="8">
        <dgm:presLayoutVars>
          <dgm:bulletEnabled val="1"/>
        </dgm:presLayoutVars>
      </dgm:prSet>
      <dgm:spPr/>
    </dgm:pt>
    <dgm:pt modelId="{79705523-1E8A-472F-BC18-80C234918E1D}" type="pres">
      <dgm:prSet presAssocID="{E589E7B8-B5FC-4297-966E-EBA2649A61E1}" presName="sibTrans" presStyleCnt="0"/>
      <dgm:spPr/>
    </dgm:pt>
    <dgm:pt modelId="{4EF7E440-2D23-4155-9BE4-ACE8459DBF0E}" type="pres">
      <dgm:prSet presAssocID="{183F0068-D449-46F7-AFFD-286673F8C6D8}" presName="node" presStyleLbl="node1" presStyleIdx="3" presStyleCnt="8">
        <dgm:presLayoutVars>
          <dgm:bulletEnabled val="1"/>
        </dgm:presLayoutVars>
      </dgm:prSet>
      <dgm:spPr/>
    </dgm:pt>
    <dgm:pt modelId="{ED048193-7CE9-4C88-95FF-BF2EC04FFC61}" type="pres">
      <dgm:prSet presAssocID="{6C8BF838-EF6B-4B62-BD6F-0F26404D1F7A}" presName="sibTrans" presStyleCnt="0"/>
      <dgm:spPr/>
    </dgm:pt>
    <dgm:pt modelId="{6113AACF-196E-4074-8476-E01F80D88A05}" type="pres">
      <dgm:prSet presAssocID="{312A1AC2-204C-4DA1-9F2D-96FE88CDE676}" presName="node" presStyleLbl="node1" presStyleIdx="4" presStyleCnt="8">
        <dgm:presLayoutVars>
          <dgm:bulletEnabled val="1"/>
        </dgm:presLayoutVars>
      </dgm:prSet>
      <dgm:spPr/>
    </dgm:pt>
    <dgm:pt modelId="{C5A2AD6C-8AA7-498D-99AA-9092D491E4EB}" type="pres">
      <dgm:prSet presAssocID="{CD35AD31-2AA4-4FF2-BF66-9D3065FC3170}" presName="sibTrans" presStyleCnt="0"/>
      <dgm:spPr/>
    </dgm:pt>
    <dgm:pt modelId="{EBB853B1-B5B6-4873-A83D-9DFAA84ABA5B}" type="pres">
      <dgm:prSet presAssocID="{FDEF8EEC-A28D-4AAA-B7C7-25BE943D269A}" presName="node" presStyleLbl="node1" presStyleIdx="5" presStyleCnt="8">
        <dgm:presLayoutVars>
          <dgm:bulletEnabled val="1"/>
        </dgm:presLayoutVars>
      </dgm:prSet>
      <dgm:spPr/>
    </dgm:pt>
    <dgm:pt modelId="{EDAB9B51-4A1F-4F19-9BDA-53BAD16F1C93}" type="pres">
      <dgm:prSet presAssocID="{83A3888E-B01A-4F21-BFC9-6D592C3D970D}" presName="sibTrans" presStyleCnt="0"/>
      <dgm:spPr/>
    </dgm:pt>
    <dgm:pt modelId="{92ADF4FA-FC5E-452F-B0DF-343B3810A6AD}" type="pres">
      <dgm:prSet presAssocID="{636CBD05-F28E-4656-84AB-CB4C9E670F3F}" presName="node" presStyleLbl="node1" presStyleIdx="6" presStyleCnt="8">
        <dgm:presLayoutVars>
          <dgm:bulletEnabled val="1"/>
        </dgm:presLayoutVars>
      </dgm:prSet>
      <dgm:spPr/>
    </dgm:pt>
    <dgm:pt modelId="{18C34215-74DD-4E19-82EB-D620D19CE0F6}" type="pres">
      <dgm:prSet presAssocID="{5431FB17-370A-4971-A406-D1519B35A4F7}" presName="sibTrans" presStyleCnt="0"/>
      <dgm:spPr/>
    </dgm:pt>
    <dgm:pt modelId="{BCBD980A-D542-4632-AD21-CE3A617A03B7}" type="pres">
      <dgm:prSet presAssocID="{EB9C9FB7-D57E-4BE4-83AE-12E2F769E0CA}" presName="node" presStyleLbl="node1" presStyleIdx="7" presStyleCnt="8">
        <dgm:presLayoutVars>
          <dgm:bulletEnabled val="1"/>
        </dgm:presLayoutVars>
      </dgm:prSet>
      <dgm:spPr/>
    </dgm:pt>
  </dgm:ptLst>
  <dgm:cxnLst>
    <dgm:cxn modelId="{E9FA6E1B-A033-463E-8E28-6F6905A19DD4}" type="presOf" srcId="{EFFCCB42-F809-45C7-9B84-2E9A8682ED7B}" destId="{267A24F6-F9E1-4781-A044-9474780DA70E}" srcOrd="0" destOrd="0" presId="urn:microsoft.com/office/officeart/2005/8/layout/default"/>
    <dgm:cxn modelId="{B7A70829-6C9D-4472-B2A9-69CA8CA2971C}" srcId="{CF0B175D-71DA-425C-A467-BBA772C2B3AE}" destId="{EFFCCB42-F809-45C7-9B84-2E9A8682ED7B}" srcOrd="0" destOrd="0" parTransId="{12B1C00D-5187-4EA8-B5AA-B5326977049B}" sibTransId="{FE6D2418-123F-4B50-8C5A-9163988409A3}"/>
    <dgm:cxn modelId="{92E16B2C-D18E-4CF8-9D0F-57E2582BBA8A}" type="presOf" srcId="{FDEF8EEC-A28D-4AAA-B7C7-25BE943D269A}" destId="{EBB853B1-B5B6-4873-A83D-9DFAA84ABA5B}" srcOrd="0" destOrd="0" presId="urn:microsoft.com/office/officeart/2005/8/layout/default"/>
    <dgm:cxn modelId="{9B3CC762-FB84-4893-95F7-F090C00C8155}" type="presOf" srcId="{636CBD05-F28E-4656-84AB-CB4C9E670F3F}" destId="{92ADF4FA-FC5E-452F-B0DF-343B3810A6AD}" srcOrd="0" destOrd="0" presId="urn:microsoft.com/office/officeart/2005/8/layout/default"/>
    <dgm:cxn modelId="{F5657E64-23BC-41EF-822A-4C83DE553F32}" type="presOf" srcId="{EB9C9FB7-D57E-4BE4-83AE-12E2F769E0CA}" destId="{BCBD980A-D542-4632-AD21-CE3A617A03B7}" srcOrd="0" destOrd="0" presId="urn:microsoft.com/office/officeart/2005/8/layout/default"/>
    <dgm:cxn modelId="{C8B3DA66-CB84-4846-97E6-C9179A244C3F}" srcId="{CF0B175D-71DA-425C-A467-BBA772C2B3AE}" destId="{EB9C9FB7-D57E-4BE4-83AE-12E2F769E0CA}" srcOrd="7" destOrd="0" parTransId="{98DC5695-972D-422A-BC5A-F76040671409}" sibTransId="{126B38D0-DECE-48F9-B149-89B2EC52D1BE}"/>
    <dgm:cxn modelId="{44C5556E-52B0-4200-B737-CECB45BFC092}" srcId="{CF0B175D-71DA-425C-A467-BBA772C2B3AE}" destId="{312A1AC2-204C-4DA1-9F2D-96FE88CDE676}" srcOrd="4" destOrd="0" parTransId="{54E65277-70FB-44E3-BC07-E2DDDBD3C91C}" sibTransId="{CD35AD31-2AA4-4FF2-BF66-9D3065FC3170}"/>
    <dgm:cxn modelId="{1B844252-4CDD-4405-908B-473F5B40D914}" srcId="{CF0B175D-71DA-425C-A467-BBA772C2B3AE}" destId="{183F0068-D449-46F7-AFFD-286673F8C6D8}" srcOrd="3" destOrd="0" parTransId="{40EF83B9-B4BA-4A1B-8CD2-9F49D554B046}" sibTransId="{6C8BF838-EF6B-4B62-BD6F-0F26404D1F7A}"/>
    <dgm:cxn modelId="{A798EE83-CF4C-4865-B9BB-0FA8CA31D9CF}" srcId="{CF0B175D-71DA-425C-A467-BBA772C2B3AE}" destId="{CE901BCB-8BBF-4D55-B78A-35D1F6663353}" srcOrd="2" destOrd="0" parTransId="{99B29D1D-0CB6-457D-9433-C6970F30C0B9}" sibTransId="{E589E7B8-B5FC-4297-966E-EBA2649A61E1}"/>
    <dgm:cxn modelId="{E9C3958D-254F-4EB0-A463-11BC2E0BF44E}" type="presOf" srcId="{183F0068-D449-46F7-AFFD-286673F8C6D8}" destId="{4EF7E440-2D23-4155-9BE4-ACE8459DBF0E}" srcOrd="0" destOrd="0" presId="urn:microsoft.com/office/officeart/2005/8/layout/default"/>
    <dgm:cxn modelId="{E833879F-B00A-40D0-B390-7786722CBB6A}" type="presOf" srcId="{CE901BCB-8BBF-4D55-B78A-35D1F6663353}" destId="{FDA60EF8-4B0F-46D3-91FB-2D46700CFED9}" srcOrd="0" destOrd="0" presId="urn:microsoft.com/office/officeart/2005/8/layout/default"/>
    <dgm:cxn modelId="{E0A4E5A7-47C6-4BFB-A3C4-EB031CB3B550}" type="presOf" srcId="{B3A2F989-EC8D-425A-B4C7-71FFE623EB73}" destId="{1DD8AFBC-F957-452C-A1BD-A2E1FCE07E51}" srcOrd="0" destOrd="0" presId="urn:microsoft.com/office/officeart/2005/8/layout/default"/>
    <dgm:cxn modelId="{11295EB3-8DAB-4F20-8C2C-53AC72603FF2}" srcId="{CF0B175D-71DA-425C-A467-BBA772C2B3AE}" destId="{636CBD05-F28E-4656-84AB-CB4C9E670F3F}" srcOrd="6" destOrd="0" parTransId="{37C73BD1-E6ED-4261-8A1F-1CB145DFD0B4}" sibTransId="{5431FB17-370A-4971-A406-D1519B35A4F7}"/>
    <dgm:cxn modelId="{74825DD9-B5C8-4B01-BEE1-6CB6A68DA53E}" type="presOf" srcId="{CF0B175D-71DA-425C-A467-BBA772C2B3AE}" destId="{A8955C1D-604A-4241-BC7D-84F2A40496A4}" srcOrd="0" destOrd="0" presId="urn:microsoft.com/office/officeart/2005/8/layout/default"/>
    <dgm:cxn modelId="{2F37BBDB-B6F0-41A6-B973-0D8705CEB153}" srcId="{CF0B175D-71DA-425C-A467-BBA772C2B3AE}" destId="{B3A2F989-EC8D-425A-B4C7-71FFE623EB73}" srcOrd="1" destOrd="0" parTransId="{7C6ADFA8-29B3-4185-9D73-96B77D901237}" sibTransId="{B12A9F5B-BABC-451A-9B5B-51E3663657F5}"/>
    <dgm:cxn modelId="{BAE8BAE0-1F0A-4D29-8852-C88A398443BD}" srcId="{CF0B175D-71DA-425C-A467-BBA772C2B3AE}" destId="{FDEF8EEC-A28D-4AAA-B7C7-25BE943D269A}" srcOrd="5" destOrd="0" parTransId="{441D757C-25A3-4E3E-A21A-E47D675A943D}" sibTransId="{83A3888E-B01A-4F21-BFC9-6D592C3D970D}"/>
    <dgm:cxn modelId="{D1BEA3F9-157D-4478-9500-44063ABA899F}" type="presOf" srcId="{312A1AC2-204C-4DA1-9F2D-96FE88CDE676}" destId="{6113AACF-196E-4074-8476-E01F80D88A05}" srcOrd="0" destOrd="0" presId="urn:microsoft.com/office/officeart/2005/8/layout/default"/>
    <dgm:cxn modelId="{B6E01FB2-9A94-4F91-9CA0-2DFB4E7CD632}" type="presParOf" srcId="{A8955C1D-604A-4241-BC7D-84F2A40496A4}" destId="{267A24F6-F9E1-4781-A044-9474780DA70E}" srcOrd="0" destOrd="0" presId="urn:microsoft.com/office/officeart/2005/8/layout/default"/>
    <dgm:cxn modelId="{DA92926F-1874-4145-A14E-4BDB3FF81D74}" type="presParOf" srcId="{A8955C1D-604A-4241-BC7D-84F2A40496A4}" destId="{83BD6101-C0CC-430E-9F2C-97630E749EDE}" srcOrd="1" destOrd="0" presId="urn:microsoft.com/office/officeart/2005/8/layout/default"/>
    <dgm:cxn modelId="{9E17CBD8-E979-4F9F-9287-187E832F1B76}" type="presParOf" srcId="{A8955C1D-604A-4241-BC7D-84F2A40496A4}" destId="{1DD8AFBC-F957-452C-A1BD-A2E1FCE07E51}" srcOrd="2" destOrd="0" presId="urn:microsoft.com/office/officeart/2005/8/layout/default"/>
    <dgm:cxn modelId="{E4F83FB1-CB32-47A9-9315-D6AF126281A1}" type="presParOf" srcId="{A8955C1D-604A-4241-BC7D-84F2A40496A4}" destId="{485D04B1-D2EF-4D42-8839-D8F67B12F31C}" srcOrd="3" destOrd="0" presId="urn:microsoft.com/office/officeart/2005/8/layout/default"/>
    <dgm:cxn modelId="{79F920F3-0321-432E-B214-1916236997CB}" type="presParOf" srcId="{A8955C1D-604A-4241-BC7D-84F2A40496A4}" destId="{FDA60EF8-4B0F-46D3-91FB-2D46700CFED9}" srcOrd="4" destOrd="0" presId="urn:microsoft.com/office/officeart/2005/8/layout/default"/>
    <dgm:cxn modelId="{8E29BCD9-BF3C-4122-ADCA-B4BC3F2BB43E}" type="presParOf" srcId="{A8955C1D-604A-4241-BC7D-84F2A40496A4}" destId="{79705523-1E8A-472F-BC18-80C234918E1D}" srcOrd="5" destOrd="0" presId="urn:microsoft.com/office/officeart/2005/8/layout/default"/>
    <dgm:cxn modelId="{9D84C54A-EC0A-483A-98BA-1E309445B4FC}" type="presParOf" srcId="{A8955C1D-604A-4241-BC7D-84F2A40496A4}" destId="{4EF7E440-2D23-4155-9BE4-ACE8459DBF0E}" srcOrd="6" destOrd="0" presId="urn:microsoft.com/office/officeart/2005/8/layout/default"/>
    <dgm:cxn modelId="{F46277AE-497A-4803-84CA-A31E4B5E3A2A}" type="presParOf" srcId="{A8955C1D-604A-4241-BC7D-84F2A40496A4}" destId="{ED048193-7CE9-4C88-95FF-BF2EC04FFC61}" srcOrd="7" destOrd="0" presId="urn:microsoft.com/office/officeart/2005/8/layout/default"/>
    <dgm:cxn modelId="{E0B2B0C2-A783-4597-A558-3E57538E5636}" type="presParOf" srcId="{A8955C1D-604A-4241-BC7D-84F2A40496A4}" destId="{6113AACF-196E-4074-8476-E01F80D88A05}" srcOrd="8" destOrd="0" presId="urn:microsoft.com/office/officeart/2005/8/layout/default"/>
    <dgm:cxn modelId="{D3C74FCA-80D2-4272-B5E2-2CD8B1920B5F}" type="presParOf" srcId="{A8955C1D-604A-4241-BC7D-84F2A40496A4}" destId="{C5A2AD6C-8AA7-498D-99AA-9092D491E4EB}" srcOrd="9" destOrd="0" presId="urn:microsoft.com/office/officeart/2005/8/layout/default"/>
    <dgm:cxn modelId="{EB2128C7-2CC0-4758-968A-C5493F7A3359}" type="presParOf" srcId="{A8955C1D-604A-4241-BC7D-84F2A40496A4}" destId="{EBB853B1-B5B6-4873-A83D-9DFAA84ABA5B}" srcOrd="10" destOrd="0" presId="urn:microsoft.com/office/officeart/2005/8/layout/default"/>
    <dgm:cxn modelId="{675441C1-B194-4184-BDE1-A87B00115759}" type="presParOf" srcId="{A8955C1D-604A-4241-BC7D-84F2A40496A4}" destId="{EDAB9B51-4A1F-4F19-9BDA-53BAD16F1C93}" srcOrd="11" destOrd="0" presId="urn:microsoft.com/office/officeart/2005/8/layout/default"/>
    <dgm:cxn modelId="{0BAC820F-EDA7-44BA-835C-D93404557F71}" type="presParOf" srcId="{A8955C1D-604A-4241-BC7D-84F2A40496A4}" destId="{92ADF4FA-FC5E-452F-B0DF-343B3810A6AD}" srcOrd="12" destOrd="0" presId="urn:microsoft.com/office/officeart/2005/8/layout/default"/>
    <dgm:cxn modelId="{66AF497B-C8CE-4931-9D0C-57319A48828F}" type="presParOf" srcId="{A8955C1D-604A-4241-BC7D-84F2A40496A4}" destId="{18C34215-74DD-4E19-82EB-D620D19CE0F6}" srcOrd="13" destOrd="0" presId="urn:microsoft.com/office/officeart/2005/8/layout/default"/>
    <dgm:cxn modelId="{7AFD2640-367F-44AF-8C6A-E89E9D6097F2}" type="presParOf" srcId="{A8955C1D-604A-4241-BC7D-84F2A40496A4}" destId="{BCBD980A-D542-4632-AD21-CE3A617A03B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4DF1E-4779-4EDC-93F5-080441363BD6}">
      <dsp:nvSpPr>
        <dsp:cNvPr id="0" name=""/>
        <dsp:cNvSpPr/>
      </dsp:nvSpPr>
      <dsp:spPr>
        <a:xfrm>
          <a:off x="0" y="0"/>
          <a:ext cx="471878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A28B7-2071-40D6-8ED3-7FED009ED9E6}">
      <dsp:nvSpPr>
        <dsp:cNvPr id="0" name=""/>
        <dsp:cNvSpPr/>
      </dsp:nvSpPr>
      <dsp:spPr>
        <a:xfrm>
          <a:off x="0" y="0"/>
          <a:ext cx="4718786" cy="2074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baseline="0">
              <a:hlinkClick xmlns:r="http://schemas.openxmlformats.org/officeDocument/2006/relationships" r:id="rId1">
                <a:extLst>
                  <a:ext uri="{A12FA001-AC4F-418D-AE19-62706E023703}">
                    <ahyp:hlinkClr xmlns:ahyp="http://schemas.microsoft.com/office/drawing/2018/hyperlinkcolor" val="tx"/>
                  </a:ext>
                </a:extLst>
              </a:hlinkClick>
            </a:rPr>
            <a:t>www.collegesuccess1.com</a:t>
          </a:r>
          <a:r>
            <a:rPr lang="en-US" sz="3200" b="0" kern="1200" baseline="0"/>
            <a:t> </a:t>
          </a:r>
          <a:endParaRPr lang="en-US" sz="3200" kern="1200"/>
        </a:p>
      </dsp:txBody>
      <dsp:txXfrm>
        <a:off x="0" y="0"/>
        <a:ext cx="4718786" cy="2074025"/>
      </dsp:txXfrm>
    </dsp:sp>
    <dsp:sp modelId="{6BE28609-5B73-4E85-AF1A-D6D705850F6D}">
      <dsp:nvSpPr>
        <dsp:cNvPr id="0" name=""/>
        <dsp:cNvSpPr/>
      </dsp:nvSpPr>
      <dsp:spPr>
        <a:xfrm>
          <a:off x="0" y="2074025"/>
          <a:ext cx="471878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95D44-8DCD-457E-906B-DBD31681471C}">
      <dsp:nvSpPr>
        <dsp:cNvPr id="0" name=""/>
        <dsp:cNvSpPr/>
      </dsp:nvSpPr>
      <dsp:spPr>
        <a:xfrm>
          <a:off x="0" y="2074025"/>
          <a:ext cx="4718786" cy="2074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baseline="0" dirty="0"/>
            <a:t>Conferences</a:t>
          </a:r>
          <a:endParaRPr lang="en-US" sz="3200" kern="1200" dirty="0"/>
        </a:p>
      </dsp:txBody>
      <dsp:txXfrm>
        <a:off x="0" y="2074025"/>
        <a:ext cx="4718786" cy="2074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3841A-F9A9-4786-9E9E-6CCE3E735566}">
      <dsp:nvSpPr>
        <dsp:cNvPr id="0" name=""/>
        <dsp:cNvSpPr/>
      </dsp:nvSpPr>
      <dsp:spPr>
        <a:xfrm rot="5400000">
          <a:off x="2874931" y="-940869"/>
          <a:ext cx="1050305" cy="3200079"/>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a:t>Authentic Happiness</a:t>
          </a:r>
          <a:r>
            <a:rPr lang="en-US" sz="1600" kern="1200" dirty="0"/>
            <a:t> by Martin Seligman</a:t>
          </a:r>
        </a:p>
        <a:p>
          <a:pPr marL="171450" lvl="1" indent="-171450" algn="l" defTabSz="711200">
            <a:lnSpc>
              <a:spcPct val="90000"/>
            </a:lnSpc>
            <a:spcBef>
              <a:spcPct val="0"/>
            </a:spcBef>
            <a:spcAft>
              <a:spcPct val="15000"/>
            </a:spcAft>
            <a:buChar char="•"/>
          </a:pPr>
          <a:r>
            <a:rPr lang="en-US" sz="1600" kern="1200" dirty="0"/>
            <a:t>The How of Happiness by Sonja Lyubomirsky</a:t>
          </a:r>
          <a:br>
            <a:rPr lang="en-US" sz="1600" kern="1200" dirty="0"/>
          </a:br>
          <a:endParaRPr lang="en-US" sz="1600" kern="1200" dirty="0"/>
        </a:p>
      </dsp:txBody>
      <dsp:txXfrm rot="-5400000">
        <a:off x="1800044" y="185290"/>
        <a:ext cx="3148807" cy="947761"/>
      </dsp:txXfrm>
    </dsp:sp>
    <dsp:sp modelId="{4961E2C5-206B-41E2-A2AB-9C966268AD7E}">
      <dsp:nvSpPr>
        <dsp:cNvPr id="0" name=""/>
        <dsp:cNvSpPr/>
      </dsp:nvSpPr>
      <dsp:spPr>
        <a:xfrm>
          <a:off x="0" y="2729"/>
          <a:ext cx="1800044" cy="131288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Keys to happiness based on research by positive psychologists:</a:t>
          </a:r>
        </a:p>
      </dsp:txBody>
      <dsp:txXfrm>
        <a:off x="64090" y="66819"/>
        <a:ext cx="1671864" cy="1184702"/>
      </dsp:txXfrm>
    </dsp:sp>
    <dsp:sp modelId="{6DB4C357-F6F7-4C2A-AA42-600B971CA674}">
      <dsp:nvSpPr>
        <dsp:cNvPr id="0" name=""/>
        <dsp:cNvSpPr/>
      </dsp:nvSpPr>
      <dsp:spPr>
        <a:xfrm rot="5400000">
          <a:off x="2874931" y="437657"/>
          <a:ext cx="1050305" cy="3200079"/>
        </a:xfrm>
        <a:prstGeom prst="round2Same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i="1" kern="1200"/>
            <a:t>Grit</a:t>
          </a:r>
          <a:r>
            <a:rPr lang="en-US" sz="2000" kern="1200"/>
            <a:t> by Angela Duckworth</a:t>
          </a:r>
          <a:br>
            <a:rPr lang="en-US" sz="2000" kern="1200"/>
          </a:br>
          <a:endParaRPr lang="en-US" sz="2000" kern="1200"/>
        </a:p>
      </dsp:txBody>
      <dsp:txXfrm rot="-5400000">
        <a:off x="1800044" y="1563816"/>
        <a:ext cx="3148807" cy="947761"/>
      </dsp:txXfrm>
    </dsp:sp>
    <dsp:sp modelId="{7173AE77-B67A-4CEC-AB60-2B5FED15567B}">
      <dsp:nvSpPr>
        <dsp:cNvPr id="0" name=""/>
        <dsp:cNvSpPr/>
      </dsp:nvSpPr>
      <dsp:spPr>
        <a:xfrm>
          <a:off x="0" y="1381255"/>
          <a:ext cx="1800044" cy="1312882"/>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Grit and happiness</a:t>
          </a:r>
        </a:p>
      </dsp:txBody>
      <dsp:txXfrm>
        <a:off x="64090" y="1445345"/>
        <a:ext cx="1671864" cy="1184702"/>
      </dsp:txXfrm>
    </dsp:sp>
    <dsp:sp modelId="{EC0C3F40-99DA-4C71-ABDE-1F8FB58ABBB0}">
      <dsp:nvSpPr>
        <dsp:cNvPr id="0" name=""/>
        <dsp:cNvSpPr/>
      </dsp:nvSpPr>
      <dsp:spPr>
        <a:xfrm rot="5400000">
          <a:off x="2874931" y="1816183"/>
          <a:ext cx="1050305" cy="3200079"/>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i="1" kern="1200"/>
            <a:t>Mindset</a:t>
          </a:r>
          <a:r>
            <a:rPr lang="en-US" sz="2000" kern="1200"/>
            <a:t> by Carol Dweck</a:t>
          </a:r>
        </a:p>
      </dsp:txBody>
      <dsp:txXfrm rot="-5400000">
        <a:off x="1800044" y="2942342"/>
        <a:ext cx="3148807" cy="947761"/>
      </dsp:txXfrm>
    </dsp:sp>
    <dsp:sp modelId="{A1F80A9A-DBE7-4E98-9333-B01DD4A2E29E}">
      <dsp:nvSpPr>
        <dsp:cNvPr id="0" name=""/>
        <dsp:cNvSpPr/>
      </dsp:nvSpPr>
      <dsp:spPr>
        <a:xfrm>
          <a:off x="0" y="2759782"/>
          <a:ext cx="1800044" cy="1312882"/>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Mindset and happiness</a:t>
          </a:r>
        </a:p>
      </dsp:txBody>
      <dsp:txXfrm>
        <a:off x="64090" y="2823872"/>
        <a:ext cx="1671864" cy="1184702"/>
      </dsp:txXfrm>
    </dsp:sp>
    <dsp:sp modelId="{DED154A9-42B5-4A89-BB75-008B87D2D389}">
      <dsp:nvSpPr>
        <dsp:cNvPr id="0" name=""/>
        <dsp:cNvSpPr/>
      </dsp:nvSpPr>
      <dsp:spPr>
        <a:xfrm>
          <a:off x="0" y="4138308"/>
          <a:ext cx="1800044" cy="131288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Practical Exercises </a:t>
          </a:r>
        </a:p>
      </dsp:txBody>
      <dsp:txXfrm>
        <a:off x="64090" y="4202398"/>
        <a:ext cx="1671864" cy="118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1824F-9F3B-4ECF-8608-66DDFA9DD6D9}">
      <dsp:nvSpPr>
        <dsp:cNvPr id="0" name=""/>
        <dsp:cNvSpPr/>
      </dsp:nvSpPr>
      <dsp:spPr>
        <a:xfrm>
          <a:off x="0" y="53814"/>
          <a:ext cx="3968747" cy="1174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Your set range is determined by heredity. </a:t>
          </a:r>
        </a:p>
      </dsp:txBody>
      <dsp:txXfrm>
        <a:off x="57347" y="111161"/>
        <a:ext cx="3854053" cy="1060059"/>
      </dsp:txXfrm>
    </dsp:sp>
    <dsp:sp modelId="{CD2EACF4-AAB3-46D7-91E3-7577B3D53D29}">
      <dsp:nvSpPr>
        <dsp:cNvPr id="0" name=""/>
        <dsp:cNvSpPr/>
      </dsp:nvSpPr>
      <dsp:spPr>
        <a:xfrm>
          <a:off x="0" y="1289047"/>
          <a:ext cx="3968747" cy="117475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Lottery winners return to their level of happiness before winning.</a:t>
          </a:r>
        </a:p>
      </dsp:txBody>
      <dsp:txXfrm>
        <a:off x="57347" y="1346394"/>
        <a:ext cx="3854053" cy="1060059"/>
      </dsp:txXfrm>
    </dsp:sp>
    <dsp:sp modelId="{E40CCD2D-FB9B-4179-8572-A04737667638}">
      <dsp:nvSpPr>
        <dsp:cNvPr id="0" name=""/>
        <dsp:cNvSpPr/>
      </dsp:nvSpPr>
      <dsp:spPr>
        <a:xfrm>
          <a:off x="0" y="2524281"/>
          <a:ext cx="3968747" cy="117475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Those experiencing misfortune also return to their previous level of happiness. </a:t>
          </a:r>
        </a:p>
      </dsp:txBody>
      <dsp:txXfrm>
        <a:off x="57347" y="2581628"/>
        <a:ext cx="3854053" cy="1060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27C53-28B9-4E0E-B2C3-6E085150A596}">
      <dsp:nvSpPr>
        <dsp:cNvPr id="0" name=""/>
        <dsp:cNvSpPr/>
      </dsp:nvSpPr>
      <dsp:spPr>
        <a:xfrm>
          <a:off x="0" y="58319"/>
          <a:ext cx="3968748" cy="2497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Gratitude is one of the most powerful happiness techniques. </a:t>
          </a:r>
        </a:p>
      </dsp:txBody>
      <dsp:txXfrm>
        <a:off x="121940" y="180259"/>
        <a:ext cx="3724868" cy="2254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A24F6-F9E1-4781-A044-9474780DA70E}">
      <dsp:nvSpPr>
        <dsp:cNvPr id="0" name=""/>
        <dsp:cNvSpPr/>
      </dsp:nvSpPr>
      <dsp:spPr>
        <a:xfrm>
          <a:off x="2401" y="606517"/>
          <a:ext cx="1904899" cy="1142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Savoring positive life experiences.</a:t>
          </a:r>
        </a:p>
      </dsp:txBody>
      <dsp:txXfrm>
        <a:off x="2401" y="606517"/>
        <a:ext cx="1904899" cy="1142939"/>
      </dsp:txXfrm>
    </dsp:sp>
    <dsp:sp modelId="{1DD8AFBC-F957-452C-A1BD-A2E1FCE07E51}">
      <dsp:nvSpPr>
        <dsp:cNvPr id="0" name=""/>
        <dsp:cNvSpPr/>
      </dsp:nvSpPr>
      <dsp:spPr>
        <a:xfrm>
          <a:off x="2097790" y="606517"/>
          <a:ext cx="1904899" cy="11429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Increases self-esteem.</a:t>
          </a:r>
        </a:p>
      </dsp:txBody>
      <dsp:txXfrm>
        <a:off x="2097790" y="606517"/>
        <a:ext cx="1904899" cy="1142939"/>
      </dsp:txXfrm>
    </dsp:sp>
    <dsp:sp modelId="{FDA60EF8-4B0F-46D3-91FB-2D46700CFED9}">
      <dsp:nvSpPr>
        <dsp:cNvPr id="0" name=""/>
        <dsp:cNvSpPr/>
      </dsp:nvSpPr>
      <dsp:spPr>
        <a:xfrm>
          <a:off x="4193180" y="606517"/>
          <a:ext cx="1904899" cy="11429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Helps people cope with stress and trauma.</a:t>
          </a:r>
        </a:p>
      </dsp:txBody>
      <dsp:txXfrm>
        <a:off x="4193180" y="606517"/>
        <a:ext cx="1904899" cy="1142939"/>
      </dsp:txXfrm>
    </dsp:sp>
    <dsp:sp modelId="{4EF7E440-2D23-4155-9BE4-ACE8459DBF0E}">
      <dsp:nvSpPr>
        <dsp:cNvPr id="0" name=""/>
        <dsp:cNvSpPr/>
      </dsp:nvSpPr>
      <dsp:spPr>
        <a:xfrm>
          <a:off x="6288570" y="606517"/>
          <a:ext cx="1904899" cy="11429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Encourages moral behavior. You are more likely to help others.</a:t>
          </a:r>
        </a:p>
      </dsp:txBody>
      <dsp:txXfrm>
        <a:off x="6288570" y="606517"/>
        <a:ext cx="1904899" cy="1142939"/>
      </dsp:txXfrm>
    </dsp:sp>
    <dsp:sp modelId="{6113AACF-196E-4074-8476-E01F80D88A05}">
      <dsp:nvSpPr>
        <dsp:cNvPr id="0" name=""/>
        <dsp:cNvSpPr/>
      </dsp:nvSpPr>
      <dsp:spPr>
        <a:xfrm>
          <a:off x="2401" y="1939947"/>
          <a:ext cx="1904899" cy="11429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Builds social bonds.</a:t>
          </a:r>
        </a:p>
      </dsp:txBody>
      <dsp:txXfrm>
        <a:off x="2401" y="1939947"/>
        <a:ext cx="1904899" cy="1142939"/>
      </dsp:txXfrm>
    </dsp:sp>
    <dsp:sp modelId="{EBB853B1-B5B6-4873-A83D-9DFAA84ABA5B}">
      <dsp:nvSpPr>
        <dsp:cNvPr id="0" name=""/>
        <dsp:cNvSpPr/>
      </dsp:nvSpPr>
      <dsp:spPr>
        <a:xfrm>
          <a:off x="2097790" y="1939947"/>
          <a:ext cx="1904899" cy="1142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Diminishes negative emotions such as anger, bitterness, and greed. </a:t>
          </a:r>
        </a:p>
      </dsp:txBody>
      <dsp:txXfrm>
        <a:off x="2097790" y="1939947"/>
        <a:ext cx="1904899" cy="1142939"/>
      </dsp:txXfrm>
    </dsp:sp>
    <dsp:sp modelId="{92ADF4FA-FC5E-452F-B0DF-343B3810A6AD}">
      <dsp:nvSpPr>
        <dsp:cNvPr id="0" name=""/>
        <dsp:cNvSpPr/>
      </dsp:nvSpPr>
      <dsp:spPr>
        <a:xfrm>
          <a:off x="4193180" y="1939947"/>
          <a:ext cx="1904899" cy="11429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Inhibits invidious comparisons by be appreciative of what you have.</a:t>
          </a:r>
        </a:p>
      </dsp:txBody>
      <dsp:txXfrm>
        <a:off x="4193180" y="1939947"/>
        <a:ext cx="1904899" cy="1142939"/>
      </dsp:txXfrm>
    </dsp:sp>
    <dsp:sp modelId="{BCBD980A-D542-4632-AD21-CE3A617A03B7}">
      <dsp:nvSpPr>
        <dsp:cNvPr id="0" name=""/>
        <dsp:cNvSpPr/>
      </dsp:nvSpPr>
      <dsp:spPr>
        <a:xfrm>
          <a:off x="6288570" y="1939947"/>
          <a:ext cx="1904899" cy="11429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Helps avoid hedonistic adaptation.</a:t>
          </a:r>
        </a:p>
      </dsp:txBody>
      <dsp:txXfrm>
        <a:off x="6288570" y="1939947"/>
        <a:ext cx="1904899" cy="11429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404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2737BD07-D643-4CCB-B12E-061C2143AC1F}" type="slidenum">
              <a:rPr lang="ru-RU"/>
              <a:pPr/>
              <a:t>‹#›</a:t>
            </a:fld>
            <a:endParaRPr lang="ru-RU"/>
          </a:p>
        </p:txBody>
      </p:sp>
    </p:spTree>
    <p:extLst>
      <p:ext uri="{BB962C8B-B14F-4D97-AF65-F5344CB8AC3E}">
        <p14:creationId xmlns:p14="http://schemas.microsoft.com/office/powerpoint/2010/main" val="1749588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llegesuccess1.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Introduce Marsha</a:t>
            </a:r>
          </a:p>
          <a:p>
            <a:endParaRPr lang="en-US" dirty="0"/>
          </a:p>
          <a:p>
            <a:r>
              <a:rPr lang="en-US" dirty="0"/>
              <a:t>Marsha</a:t>
            </a:r>
          </a:p>
          <a:p>
            <a:endParaRPr lang="en-US" dirty="0"/>
          </a:p>
          <a:p>
            <a:r>
              <a:rPr lang="en-US" dirty="0"/>
              <a:t>Introduce Seth</a:t>
            </a:r>
          </a:p>
        </p:txBody>
      </p:sp>
      <p:sp>
        <p:nvSpPr>
          <p:cNvPr id="4" name="Slide Number Placeholder 3"/>
          <p:cNvSpPr>
            <a:spLocks noGrp="1"/>
          </p:cNvSpPr>
          <p:nvPr>
            <p:ph type="sldNum" sz="quarter" idx="5"/>
          </p:nvPr>
        </p:nvSpPr>
        <p:spPr/>
        <p:txBody>
          <a:bodyPr/>
          <a:lstStyle/>
          <a:p>
            <a:fld id="{2737BD07-D643-4CCB-B12E-061C2143AC1F}" type="slidenum">
              <a:rPr lang="ru-RU" smtClean="0"/>
              <a:pPr/>
              <a:t>2</a:t>
            </a:fld>
            <a:endParaRPr lang="ru-RU"/>
          </a:p>
        </p:txBody>
      </p:sp>
    </p:spTree>
    <p:extLst>
      <p:ext uri="{BB962C8B-B14F-4D97-AF65-F5344CB8AC3E}">
        <p14:creationId xmlns:p14="http://schemas.microsoft.com/office/powerpoint/2010/main" val="259637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Marsha</a:t>
            </a:r>
          </a:p>
          <a:p>
            <a:endParaRPr lang="en-US" dirty="0"/>
          </a:p>
          <a:p>
            <a:r>
              <a:rPr lang="en-US" dirty="0"/>
              <a:t>Resources including the Ppt. presentation, research articles, and student exercises are located at </a:t>
            </a:r>
            <a:r>
              <a:rPr lang="en-US" dirty="0">
                <a:hlinkClick r:id="rId3"/>
              </a:rPr>
              <a:t>www.collegesuccess1.com</a:t>
            </a:r>
            <a:r>
              <a:rPr lang="en-US" dirty="0"/>
              <a:t>. </a:t>
            </a:r>
          </a:p>
        </p:txBody>
      </p:sp>
      <p:sp>
        <p:nvSpPr>
          <p:cNvPr id="4" name="Slide Number Placeholder 3"/>
          <p:cNvSpPr>
            <a:spLocks noGrp="1"/>
          </p:cNvSpPr>
          <p:nvPr>
            <p:ph type="sldNum" sz="quarter" idx="5"/>
          </p:nvPr>
        </p:nvSpPr>
        <p:spPr/>
        <p:txBody>
          <a:bodyPr/>
          <a:lstStyle/>
          <a:p>
            <a:fld id="{2673D01D-74BE-4A5D-BA1D-6AAE025F1358}" type="slidenum">
              <a:rPr lang="en-US" smtClean="0"/>
              <a:t>3</a:t>
            </a:fld>
            <a:endParaRPr lang="en-US"/>
          </a:p>
        </p:txBody>
      </p:sp>
    </p:spTree>
    <p:extLst>
      <p:ext uri="{BB962C8B-B14F-4D97-AF65-F5344CB8AC3E}">
        <p14:creationId xmlns:p14="http://schemas.microsoft.com/office/powerpoint/2010/main" val="248717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Marsha</a:t>
            </a:r>
          </a:p>
          <a:p>
            <a:endParaRPr lang="en-US" dirty="0"/>
          </a:p>
          <a:p>
            <a:r>
              <a:rPr lang="en-US" dirty="0"/>
              <a:t>Here is my website. Click on Training Notes</a:t>
            </a:r>
          </a:p>
        </p:txBody>
      </p:sp>
      <p:sp>
        <p:nvSpPr>
          <p:cNvPr id="4" name="Slide Number Placeholder 3"/>
          <p:cNvSpPr>
            <a:spLocks noGrp="1"/>
          </p:cNvSpPr>
          <p:nvPr>
            <p:ph type="sldNum" sz="quarter" idx="5"/>
          </p:nvPr>
        </p:nvSpPr>
        <p:spPr/>
        <p:txBody>
          <a:bodyPr/>
          <a:lstStyle/>
          <a:p>
            <a:fld id="{2673D01D-74BE-4A5D-BA1D-6AAE025F1358}" type="slidenum">
              <a:rPr lang="en-US" smtClean="0"/>
              <a:t>4</a:t>
            </a:fld>
            <a:endParaRPr lang="en-US"/>
          </a:p>
        </p:txBody>
      </p:sp>
    </p:spTree>
    <p:extLst>
      <p:ext uri="{BB962C8B-B14F-4D97-AF65-F5344CB8AC3E}">
        <p14:creationId xmlns:p14="http://schemas.microsoft.com/office/powerpoint/2010/main" val="57914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The new 9</a:t>
            </a:r>
            <a:r>
              <a:rPr lang="en-US" baseline="30000" dirty="0"/>
              <a:t>th</a:t>
            </a:r>
            <a:r>
              <a:rPr lang="en-US" dirty="0"/>
              <a:t> Edition of College and Career Success contains 2 newly updated chapters: </a:t>
            </a:r>
          </a:p>
          <a:p>
            <a:r>
              <a:rPr lang="en-US" dirty="0"/>
              <a:t>	Critical Thinking</a:t>
            </a:r>
          </a:p>
          <a:p>
            <a:r>
              <a:rPr lang="en-US" dirty="0"/>
              <a:t>	Diversity and Social Issues</a:t>
            </a:r>
          </a:p>
          <a:p>
            <a:endParaRPr lang="en-US" dirty="0"/>
          </a:p>
          <a:p>
            <a:r>
              <a:rPr lang="en-US" dirty="0"/>
              <a:t>Marsha</a:t>
            </a:r>
          </a:p>
          <a:p>
            <a:endParaRPr lang="en-US" dirty="0"/>
          </a:p>
          <a:p>
            <a:r>
              <a:rPr lang="en-US" dirty="0"/>
              <a:t>The textbook has a career emphasis to help students match their personal strengths with a major and career as well as the traditional college success topics such as motivation, time management, study skills, and lifelong success topics. </a:t>
            </a:r>
          </a:p>
          <a:p>
            <a:endParaRPr lang="en-US" dirty="0"/>
          </a:p>
          <a:p>
            <a:r>
              <a:rPr lang="en-US" dirty="0"/>
              <a:t>It is available in print and interactive digital media options.</a:t>
            </a:r>
          </a:p>
          <a:p>
            <a:endParaRPr lang="en-US" dirty="0"/>
          </a:p>
          <a:p>
            <a:r>
              <a:rPr lang="en-US" dirty="0"/>
              <a:t>Directions for ordering a complimentary review copy are located on my resource page at collegesuccess1.com</a:t>
            </a:r>
          </a:p>
        </p:txBody>
      </p:sp>
      <p:sp>
        <p:nvSpPr>
          <p:cNvPr id="4" name="Slide Number Placeholder 3"/>
          <p:cNvSpPr>
            <a:spLocks noGrp="1"/>
          </p:cNvSpPr>
          <p:nvPr>
            <p:ph type="sldNum" sz="quarter" idx="5"/>
          </p:nvPr>
        </p:nvSpPr>
        <p:spPr/>
        <p:txBody>
          <a:bodyPr/>
          <a:lstStyle/>
          <a:p>
            <a:fld id="{2673D01D-74BE-4A5D-BA1D-6AAE025F1358}" type="slidenum">
              <a:rPr lang="en-US" smtClean="0"/>
              <a:t>49</a:t>
            </a:fld>
            <a:endParaRPr lang="en-US"/>
          </a:p>
        </p:txBody>
      </p:sp>
    </p:spTree>
    <p:extLst>
      <p:ext uri="{BB962C8B-B14F-4D97-AF65-F5344CB8AC3E}">
        <p14:creationId xmlns:p14="http://schemas.microsoft.com/office/powerpoint/2010/main" val="36129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3D01D-74BE-4A5D-BA1D-6AAE025F1358}" type="slidenum">
              <a:rPr lang="en-US" smtClean="0"/>
              <a:t>50</a:t>
            </a:fld>
            <a:endParaRPr lang="en-US"/>
          </a:p>
        </p:txBody>
      </p:sp>
    </p:spTree>
    <p:extLst>
      <p:ext uri="{BB962C8B-B14F-4D97-AF65-F5344CB8AC3E}">
        <p14:creationId xmlns:p14="http://schemas.microsoft.com/office/powerpoint/2010/main" val="2569629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47813" y="4076700"/>
            <a:ext cx="6911975" cy="647700"/>
          </a:xfrm>
          <a:effectLst>
            <a:outerShdw dist="17961" dir="2700000" algn="ctr" rotWithShape="0">
              <a:schemeClr val="bg2"/>
            </a:outerShdw>
          </a:effectLst>
        </p:spPr>
        <p:txBody>
          <a:bodyPr/>
          <a:lstStyle>
            <a:lvl1pPr>
              <a:defRPr sz="2000">
                <a:ea typeface="굴림" charset="-127"/>
              </a:defRPr>
            </a:lvl1pPr>
          </a:lstStyle>
          <a:p>
            <a:pPr lvl="0"/>
            <a:r>
              <a:rPr lang="ru-RU" noProof="0"/>
              <a:t>Click to edit Master title style</a:t>
            </a:r>
          </a:p>
        </p:txBody>
      </p:sp>
      <p:sp>
        <p:nvSpPr>
          <p:cNvPr id="5123" name="Rectangle 3"/>
          <p:cNvSpPr>
            <a:spLocks noGrp="1" noChangeArrowheads="1"/>
          </p:cNvSpPr>
          <p:nvPr>
            <p:ph type="subTitle" idx="1"/>
          </p:nvPr>
        </p:nvSpPr>
        <p:spPr>
          <a:xfrm>
            <a:off x="827088" y="5229225"/>
            <a:ext cx="7632700" cy="1295400"/>
          </a:xfrm>
          <a:effectLst>
            <a:outerShdw dist="17961" dir="2700000" algn="ctr" rotWithShape="0">
              <a:schemeClr val="bg2"/>
            </a:outerShdw>
          </a:effectLst>
        </p:spPr>
        <p:txBody>
          <a:bodyPr/>
          <a:lstStyle>
            <a:lvl1pPr marL="0" indent="0">
              <a:buFontTx/>
              <a:buNone/>
              <a:defRPr sz="3600">
                <a:latin typeface="Futura LT Book" pitchFamily="2" charset="0"/>
                <a:ea typeface="굴림" charset="-127"/>
              </a:defRPr>
            </a:lvl1pPr>
          </a:lstStyle>
          <a:p>
            <a:pPr lvl="0"/>
            <a:r>
              <a:rPr lang="ru-RU"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54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196975"/>
            <a:ext cx="1997075" cy="532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1196975"/>
            <a:ext cx="5843587"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64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E969385-998A-4A11-9E30-ADC608B107B6}" type="slidenum">
              <a:rPr lang="ru-RU"/>
              <a:pPr/>
              <a:t>‹#›</a:t>
            </a:fld>
            <a:endParaRPr lang="ru-RU"/>
          </a:p>
        </p:txBody>
      </p:sp>
    </p:spTree>
    <p:extLst>
      <p:ext uri="{BB962C8B-B14F-4D97-AF65-F5344CB8AC3E}">
        <p14:creationId xmlns:p14="http://schemas.microsoft.com/office/powerpoint/2010/main" val="394855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3D8B924-4321-4E60-B215-CCE481A9FB93}" type="slidenum">
              <a:rPr lang="ru-RU"/>
              <a:pPr/>
              <a:t>‹#›</a:t>
            </a:fld>
            <a:endParaRPr lang="ru-RU"/>
          </a:p>
        </p:txBody>
      </p:sp>
    </p:spTree>
    <p:extLst>
      <p:ext uri="{BB962C8B-B14F-4D97-AF65-F5344CB8AC3E}">
        <p14:creationId xmlns:p14="http://schemas.microsoft.com/office/powerpoint/2010/main" val="272347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6C77E72-64BF-4A1B-A610-8DCBADA58B5F}" type="slidenum">
              <a:rPr lang="ru-RU"/>
              <a:pPr/>
              <a:t>‹#›</a:t>
            </a:fld>
            <a:endParaRPr lang="ru-RU"/>
          </a:p>
        </p:txBody>
      </p:sp>
    </p:spTree>
    <p:extLst>
      <p:ext uri="{BB962C8B-B14F-4D97-AF65-F5344CB8AC3E}">
        <p14:creationId xmlns:p14="http://schemas.microsoft.com/office/powerpoint/2010/main" val="416305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030D8BDF-D4D4-4411-8D11-F82351C0BA5A}" type="slidenum">
              <a:rPr lang="ru-RU"/>
              <a:pPr/>
              <a:t>‹#›</a:t>
            </a:fld>
            <a:endParaRPr lang="ru-RU"/>
          </a:p>
        </p:txBody>
      </p:sp>
    </p:spTree>
    <p:extLst>
      <p:ext uri="{BB962C8B-B14F-4D97-AF65-F5344CB8AC3E}">
        <p14:creationId xmlns:p14="http://schemas.microsoft.com/office/powerpoint/2010/main" val="55289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023677CC-5F5F-4B5B-B56B-42905A8F6596}" type="slidenum">
              <a:rPr lang="ru-RU"/>
              <a:pPr/>
              <a:t>‹#›</a:t>
            </a:fld>
            <a:endParaRPr lang="ru-RU"/>
          </a:p>
        </p:txBody>
      </p:sp>
    </p:spTree>
    <p:extLst>
      <p:ext uri="{BB962C8B-B14F-4D97-AF65-F5344CB8AC3E}">
        <p14:creationId xmlns:p14="http://schemas.microsoft.com/office/powerpoint/2010/main" val="309751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934B7541-0501-493A-A66A-ED616F2D461A}" type="slidenum">
              <a:rPr lang="ru-RU"/>
              <a:pPr/>
              <a:t>‹#›</a:t>
            </a:fld>
            <a:endParaRPr lang="ru-RU"/>
          </a:p>
        </p:txBody>
      </p:sp>
    </p:spTree>
    <p:extLst>
      <p:ext uri="{BB962C8B-B14F-4D97-AF65-F5344CB8AC3E}">
        <p14:creationId xmlns:p14="http://schemas.microsoft.com/office/powerpoint/2010/main" val="933480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6665D53D-9420-489B-9872-636BA9B79E28}" type="slidenum">
              <a:rPr lang="ru-RU"/>
              <a:pPr/>
              <a:t>‹#›</a:t>
            </a:fld>
            <a:endParaRPr lang="ru-RU"/>
          </a:p>
        </p:txBody>
      </p:sp>
    </p:spTree>
    <p:extLst>
      <p:ext uri="{BB962C8B-B14F-4D97-AF65-F5344CB8AC3E}">
        <p14:creationId xmlns:p14="http://schemas.microsoft.com/office/powerpoint/2010/main" val="190502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BB3B654-25A3-43BF-941B-40E96D0A0A94}" type="slidenum">
              <a:rPr lang="ru-RU"/>
              <a:pPr/>
              <a:t>‹#›</a:t>
            </a:fld>
            <a:endParaRPr lang="ru-RU"/>
          </a:p>
        </p:txBody>
      </p:sp>
    </p:spTree>
    <p:extLst>
      <p:ext uri="{BB962C8B-B14F-4D97-AF65-F5344CB8AC3E}">
        <p14:creationId xmlns:p14="http://schemas.microsoft.com/office/powerpoint/2010/main" val="392527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5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CD79C44-0001-45D6-B67C-2F66B9C507A8}" type="slidenum">
              <a:rPr lang="ru-RU"/>
              <a:pPr/>
              <a:t>‹#›</a:t>
            </a:fld>
            <a:endParaRPr lang="ru-RU"/>
          </a:p>
        </p:txBody>
      </p:sp>
    </p:spTree>
    <p:extLst>
      <p:ext uri="{BB962C8B-B14F-4D97-AF65-F5344CB8AC3E}">
        <p14:creationId xmlns:p14="http://schemas.microsoft.com/office/powerpoint/2010/main" val="708399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D66550B-4E4B-4B57-93EA-0CF8218AF894}" type="slidenum">
              <a:rPr lang="ru-RU"/>
              <a:pPr/>
              <a:t>‹#›</a:t>
            </a:fld>
            <a:endParaRPr lang="ru-RU"/>
          </a:p>
        </p:txBody>
      </p:sp>
    </p:spTree>
    <p:extLst>
      <p:ext uri="{BB962C8B-B14F-4D97-AF65-F5344CB8AC3E}">
        <p14:creationId xmlns:p14="http://schemas.microsoft.com/office/powerpoint/2010/main" val="247323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B02BD7A-AE46-45F1-8C7E-DB1A5F116D0D}" type="slidenum">
              <a:rPr lang="ru-RU"/>
              <a:pPr/>
              <a:t>‹#›</a:t>
            </a:fld>
            <a:endParaRPr lang="ru-RU"/>
          </a:p>
        </p:txBody>
      </p:sp>
    </p:spTree>
    <p:extLst>
      <p:ext uri="{BB962C8B-B14F-4D97-AF65-F5344CB8AC3E}">
        <p14:creationId xmlns:p14="http://schemas.microsoft.com/office/powerpoint/2010/main" val="230625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DEEF57-CFB7-42EB-B252-538E8D521CAF}" type="datetime1">
              <a:rPr lang="en-US"/>
              <a:pPr>
                <a:defRPr/>
              </a:pPr>
              <a:t>1/31/2023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C6AB72-6727-441C-85A4-F13CC953DCE5}" type="slidenum">
              <a:rPr lang="en-US"/>
              <a:pPr>
                <a:defRPr/>
              </a:pPr>
              <a:t>‹#›</a:t>
            </a:fld>
            <a:endParaRPr lang="en-US"/>
          </a:p>
        </p:txBody>
      </p:sp>
    </p:spTree>
    <p:extLst>
      <p:ext uri="{BB962C8B-B14F-4D97-AF65-F5344CB8AC3E}">
        <p14:creationId xmlns:p14="http://schemas.microsoft.com/office/powerpoint/2010/main" val="170529575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CFF5-0813-4075-9120-8D01EF65DD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1E792B-0606-4F25-A8D9-B432B1C237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916319-04C8-4D90-B1A5-54163FAD313C}"/>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7AE4E4DF-BCB9-4BAD-882F-D5D498FACB35}"/>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CB10A148-2BCC-41AA-A62D-186DA52362ED}"/>
              </a:ext>
            </a:extLst>
          </p:cNvPr>
          <p:cNvSpPr>
            <a:spLocks noGrp="1"/>
          </p:cNvSpPr>
          <p:nvPr>
            <p:ph type="sldNum" sz="quarter" idx="12"/>
          </p:nvPr>
        </p:nvSpPr>
        <p:spPr/>
        <p:txBody>
          <a:bodyPr/>
          <a:lstStyle/>
          <a:p>
            <a:fld id="{5E969385-998A-4A11-9E30-ADC608B107B6}" type="slidenum">
              <a:rPr lang="ru-RU" smtClean="0"/>
              <a:pPr/>
              <a:t>‹#›</a:t>
            </a:fld>
            <a:endParaRPr lang="ru-RU"/>
          </a:p>
        </p:txBody>
      </p:sp>
    </p:spTree>
    <p:extLst>
      <p:ext uri="{BB962C8B-B14F-4D97-AF65-F5344CB8AC3E}">
        <p14:creationId xmlns:p14="http://schemas.microsoft.com/office/powerpoint/2010/main" val="187174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09EA-E388-4D48-B1A5-CC1A42EFA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05434-C4CE-4FA0-8773-376D851BB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1CC10-22E0-426C-9272-82038E18F39F}"/>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F9291861-6A87-4E34-BC3E-F8A4E3120F9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97BF1257-4C20-4DC2-8EDF-F94178A86771}"/>
              </a:ext>
            </a:extLst>
          </p:cNvPr>
          <p:cNvSpPr>
            <a:spLocks noGrp="1"/>
          </p:cNvSpPr>
          <p:nvPr>
            <p:ph type="sldNum" sz="quarter" idx="12"/>
          </p:nvPr>
        </p:nvSpPr>
        <p:spPr/>
        <p:txBody>
          <a:bodyPr/>
          <a:lstStyle/>
          <a:p>
            <a:fld id="{23D8B924-4321-4E60-B215-CCE481A9FB93}" type="slidenum">
              <a:rPr lang="ru-RU" smtClean="0"/>
              <a:pPr/>
              <a:t>‹#›</a:t>
            </a:fld>
            <a:endParaRPr lang="ru-RU"/>
          </a:p>
        </p:txBody>
      </p:sp>
    </p:spTree>
    <p:extLst>
      <p:ext uri="{BB962C8B-B14F-4D97-AF65-F5344CB8AC3E}">
        <p14:creationId xmlns:p14="http://schemas.microsoft.com/office/powerpoint/2010/main" val="3014687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06F5-CA80-4BF3-B66B-A8E3E6A0193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274E34-DF71-44B7-80E3-4E8CF27A69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FD2BA-5884-4679-9518-F093315B8005}"/>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04262A6B-F3FF-4EC3-9172-F1FAC4E88C4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4526815-D653-45E1-A779-1759BD64BDE7}"/>
              </a:ext>
            </a:extLst>
          </p:cNvPr>
          <p:cNvSpPr>
            <a:spLocks noGrp="1"/>
          </p:cNvSpPr>
          <p:nvPr>
            <p:ph type="sldNum" sz="quarter" idx="12"/>
          </p:nvPr>
        </p:nvSpPr>
        <p:spPr/>
        <p:txBody>
          <a:bodyPr/>
          <a:lstStyle/>
          <a:p>
            <a:fld id="{D6C77E72-64BF-4A1B-A610-8DCBADA58B5F}" type="slidenum">
              <a:rPr lang="ru-RU" smtClean="0"/>
              <a:pPr/>
              <a:t>‹#›</a:t>
            </a:fld>
            <a:endParaRPr lang="ru-RU"/>
          </a:p>
        </p:txBody>
      </p:sp>
    </p:spTree>
    <p:extLst>
      <p:ext uri="{BB962C8B-B14F-4D97-AF65-F5344CB8AC3E}">
        <p14:creationId xmlns:p14="http://schemas.microsoft.com/office/powerpoint/2010/main" val="3475281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668-BC55-4075-96F4-51846375B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5E2ABA-C9C5-41AE-8466-7C1706BD2A1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B9A7-9045-429F-A091-5CE81F1E6D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8993D-A5E7-4070-897C-B865DA98A1B5}"/>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32F8D455-ACCE-4ADE-B1CA-203FCA9591D4}"/>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B142C72D-4071-482F-B807-1986AED863E6}"/>
              </a:ext>
            </a:extLst>
          </p:cNvPr>
          <p:cNvSpPr>
            <a:spLocks noGrp="1"/>
          </p:cNvSpPr>
          <p:nvPr>
            <p:ph type="sldNum" sz="quarter" idx="12"/>
          </p:nvPr>
        </p:nvSpPr>
        <p:spPr/>
        <p:txBody>
          <a:bodyPr/>
          <a:lstStyle/>
          <a:p>
            <a:fld id="{030D8BDF-D4D4-4411-8D11-F82351C0BA5A}" type="slidenum">
              <a:rPr lang="ru-RU" smtClean="0"/>
              <a:pPr/>
              <a:t>‹#›</a:t>
            </a:fld>
            <a:endParaRPr lang="ru-RU"/>
          </a:p>
        </p:txBody>
      </p:sp>
    </p:spTree>
    <p:extLst>
      <p:ext uri="{BB962C8B-B14F-4D97-AF65-F5344CB8AC3E}">
        <p14:creationId xmlns:p14="http://schemas.microsoft.com/office/powerpoint/2010/main" val="4281420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0DA6-4E84-4162-A8E8-F2C91E1ED6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050C9-8BBF-443F-869C-7DF0A1D8A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5F34FD-74D5-4833-A9F0-2CFF23FB932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885C3F-1F5E-4791-A3FB-EEAB888FD9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9691E-0DB0-47B1-92D5-F21E94F510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4408D-FB82-4EED-999D-8954090A9F53}"/>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41EAC876-B5B0-47F1-8814-AB69F46F4AD6}"/>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12573CAC-93F0-486E-8A51-BFB8AE9DFB8B}"/>
              </a:ext>
            </a:extLst>
          </p:cNvPr>
          <p:cNvSpPr>
            <a:spLocks noGrp="1"/>
          </p:cNvSpPr>
          <p:nvPr>
            <p:ph type="sldNum" sz="quarter" idx="12"/>
          </p:nvPr>
        </p:nvSpPr>
        <p:spPr/>
        <p:txBody>
          <a:bodyPr/>
          <a:lstStyle/>
          <a:p>
            <a:fld id="{023677CC-5F5F-4B5B-B56B-42905A8F6596}" type="slidenum">
              <a:rPr lang="ru-RU" smtClean="0"/>
              <a:pPr/>
              <a:t>‹#›</a:t>
            </a:fld>
            <a:endParaRPr lang="ru-RU"/>
          </a:p>
        </p:txBody>
      </p:sp>
    </p:spTree>
    <p:extLst>
      <p:ext uri="{BB962C8B-B14F-4D97-AF65-F5344CB8AC3E}">
        <p14:creationId xmlns:p14="http://schemas.microsoft.com/office/powerpoint/2010/main" val="2319299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B35E-DE8F-4FE7-93AB-AF0C0F8521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371BC-B9FB-41D8-8EA6-45724C58CA0F}"/>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6A316BC4-4E4E-42CD-AAA8-F0E3F5A43D6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A69007FA-8015-41E2-9CB6-8550DCE51F5B}"/>
              </a:ext>
            </a:extLst>
          </p:cNvPr>
          <p:cNvSpPr>
            <a:spLocks noGrp="1"/>
          </p:cNvSpPr>
          <p:nvPr>
            <p:ph type="sldNum" sz="quarter" idx="12"/>
          </p:nvPr>
        </p:nvSpPr>
        <p:spPr/>
        <p:txBody>
          <a:bodyPr/>
          <a:lstStyle/>
          <a:p>
            <a:fld id="{934B7541-0501-493A-A66A-ED616F2D461A}" type="slidenum">
              <a:rPr lang="ru-RU" smtClean="0"/>
              <a:pPr/>
              <a:t>‹#›</a:t>
            </a:fld>
            <a:endParaRPr lang="ru-RU"/>
          </a:p>
        </p:txBody>
      </p:sp>
    </p:spTree>
    <p:extLst>
      <p:ext uri="{BB962C8B-B14F-4D97-AF65-F5344CB8AC3E}">
        <p14:creationId xmlns:p14="http://schemas.microsoft.com/office/powerpoint/2010/main" val="361671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9542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F04D1-8CA4-44DA-9F1C-C41EC9ED5820}"/>
              </a:ext>
            </a:extLst>
          </p:cNvPr>
          <p:cNvSpPr>
            <a:spLocks noGrp="1"/>
          </p:cNvSpPr>
          <p:nvPr>
            <p:ph type="dt" sz="half" idx="10"/>
          </p:nvPr>
        </p:nvSpPr>
        <p:spPr/>
        <p:txBody>
          <a:bodyPr/>
          <a:lstStyle/>
          <a:p>
            <a:endParaRPr lang="ru-RU"/>
          </a:p>
        </p:txBody>
      </p:sp>
      <p:sp>
        <p:nvSpPr>
          <p:cNvPr id="3" name="Footer Placeholder 2">
            <a:extLst>
              <a:ext uri="{FF2B5EF4-FFF2-40B4-BE49-F238E27FC236}">
                <a16:creationId xmlns:a16="http://schemas.microsoft.com/office/drawing/2014/main" id="{EF568DB6-8BDF-44A3-8CD3-6176DE5AA45F}"/>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845C4F0D-79C2-4E71-9F23-11C0BD651FD5}"/>
              </a:ext>
            </a:extLst>
          </p:cNvPr>
          <p:cNvSpPr>
            <a:spLocks noGrp="1"/>
          </p:cNvSpPr>
          <p:nvPr>
            <p:ph type="sldNum" sz="quarter" idx="12"/>
          </p:nvPr>
        </p:nvSpPr>
        <p:spPr/>
        <p:txBody>
          <a:bodyPr/>
          <a:lstStyle/>
          <a:p>
            <a:fld id="{6665D53D-9420-489B-9872-636BA9B79E28}" type="slidenum">
              <a:rPr lang="ru-RU" smtClean="0"/>
              <a:pPr/>
              <a:t>‹#›</a:t>
            </a:fld>
            <a:endParaRPr lang="ru-RU"/>
          </a:p>
        </p:txBody>
      </p:sp>
    </p:spTree>
    <p:extLst>
      <p:ext uri="{BB962C8B-B14F-4D97-AF65-F5344CB8AC3E}">
        <p14:creationId xmlns:p14="http://schemas.microsoft.com/office/powerpoint/2010/main" val="522268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702A-5701-465F-9E31-01EC5254D3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D530CF-E206-487A-9F2D-0C1734FAAC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0EAB8-E9A7-43F1-9EC8-EFE684C51A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0A0FB8-5B46-4EA3-8FDC-7EAFA15FE3B3}"/>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2352F3CB-36DB-4202-96C1-EEB901887367}"/>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AEBB36FD-7A97-4465-90ED-14A85BFD0BCE}"/>
              </a:ext>
            </a:extLst>
          </p:cNvPr>
          <p:cNvSpPr>
            <a:spLocks noGrp="1"/>
          </p:cNvSpPr>
          <p:nvPr>
            <p:ph type="sldNum" sz="quarter" idx="12"/>
          </p:nvPr>
        </p:nvSpPr>
        <p:spPr/>
        <p:txBody>
          <a:bodyPr/>
          <a:lstStyle/>
          <a:p>
            <a:fld id="{1BB3B654-25A3-43BF-941B-40E96D0A0A94}" type="slidenum">
              <a:rPr lang="ru-RU" smtClean="0"/>
              <a:pPr/>
              <a:t>‹#›</a:t>
            </a:fld>
            <a:endParaRPr lang="ru-RU"/>
          </a:p>
        </p:txBody>
      </p:sp>
    </p:spTree>
    <p:extLst>
      <p:ext uri="{BB962C8B-B14F-4D97-AF65-F5344CB8AC3E}">
        <p14:creationId xmlns:p14="http://schemas.microsoft.com/office/powerpoint/2010/main" val="3606020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4409-720F-4D1C-BF3A-685C544146D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08695D-F260-4416-9DF8-DD58DD32120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B19058-ED9C-4357-BF1C-3F6AE93AB2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EEAAA7-F4ED-40A1-A38B-699ED0529197}"/>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1B500867-2133-4C8C-92D9-E8C90F91EDC5}"/>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0DF1E961-22ED-454C-8FA5-F9A552875AE6}"/>
              </a:ext>
            </a:extLst>
          </p:cNvPr>
          <p:cNvSpPr>
            <a:spLocks noGrp="1"/>
          </p:cNvSpPr>
          <p:nvPr>
            <p:ph type="sldNum" sz="quarter" idx="12"/>
          </p:nvPr>
        </p:nvSpPr>
        <p:spPr/>
        <p:txBody>
          <a:bodyPr/>
          <a:lstStyle/>
          <a:p>
            <a:fld id="{6CD79C44-0001-45D6-B67C-2F66B9C507A8}" type="slidenum">
              <a:rPr lang="ru-RU" smtClean="0"/>
              <a:pPr/>
              <a:t>‹#›</a:t>
            </a:fld>
            <a:endParaRPr lang="ru-RU"/>
          </a:p>
        </p:txBody>
      </p:sp>
    </p:spTree>
    <p:extLst>
      <p:ext uri="{BB962C8B-B14F-4D97-AF65-F5344CB8AC3E}">
        <p14:creationId xmlns:p14="http://schemas.microsoft.com/office/powerpoint/2010/main" val="1098227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0E5E-2D07-4CB0-A911-4F455D9D8E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2DB39-136D-4F97-8C75-60DA17ED2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11558-4B3C-49BF-B5EB-DE653AAC5DDF}"/>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C482D23A-597E-4226-B771-32D234E4B85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BB72ABCF-A36D-4925-97AE-56A14DCCA6D1}"/>
              </a:ext>
            </a:extLst>
          </p:cNvPr>
          <p:cNvSpPr>
            <a:spLocks noGrp="1"/>
          </p:cNvSpPr>
          <p:nvPr>
            <p:ph type="sldNum" sz="quarter" idx="12"/>
          </p:nvPr>
        </p:nvSpPr>
        <p:spPr/>
        <p:txBody>
          <a:bodyPr/>
          <a:lstStyle/>
          <a:p>
            <a:fld id="{4D66550B-4E4B-4B57-93EA-0CF8218AF894}" type="slidenum">
              <a:rPr lang="ru-RU" smtClean="0"/>
              <a:pPr/>
              <a:t>‹#›</a:t>
            </a:fld>
            <a:endParaRPr lang="ru-RU"/>
          </a:p>
        </p:txBody>
      </p:sp>
    </p:spTree>
    <p:extLst>
      <p:ext uri="{BB962C8B-B14F-4D97-AF65-F5344CB8AC3E}">
        <p14:creationId xmlns:p14="http://schemas.microsoft.com/office/powerpoint/2010/main" val="888855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C1277-2770-42B0-A1F3-4CA54C6617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834E6-5799-4328-BB8E-E56D93CD88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EC156-AD95-4079-B1F3-200297E04FED}"/>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A8A85977-D9F0-46B6-899C-E7D8046A27C4}"/>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0B21F35C-8252-418C-81D0-5E74BEA006BC}"/>
              </a:ext>
            </a:extLst>
          </p:cNvPr>
          <p:cNvSpPr>
            <a:spLocks noGrp="1"/>
          </p:cNvSpPr>
          <p:nvPr>
            <p:ph type="sldNum" sz="quarter" idx="12"/>
          </p:nvPr>
        </p:nvSpPr>
        <p:spPr/>
        <p:txBody>
          <a:bodyPr/>
          <a:lstStyle/>
          <a:p>
            <a:fld id="{0B02BD7A-AE46-45F1-8C7E-DB1A5F116D0D}" type="slidenum">
              <a:rPr lang="ru-RU" smtClean="0"/>
              <a:pPr/>
              <a:t>‹#›</a:t>
            </a:fld>
            <a:endParaRPr lang="ru-RU"/>
          </a:p>
        </p:txBody>
      </p:sp>
    </p:spTree>
    <p:extLst>
      <p:ext uri="{BB962C8B-B14F-4D97-AF65-F5344CB8AC3E}">
        <p14:creationId xmlns:p14="http://schemas.microsoft.com/office/powerpoint/2010/main" val="46497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0181" y="2456408"/>
            <a:ext cx="3120390" cy="823912"/>
          </a:xfrm>
        </p:spPr>
        <p:txBody>
          <a:bodyPr anchor="b">
            <a:normAutofit/>
          </a:bodyPr>
          <a:lstStyle>
            <a:lvl1pPr marL="0" indent="0">
              <a:lnSpc>
                <a:spcPct val="130000"/>
              </a:lnSpc>
              <a:buNone/>
              <a:defRPr sz="1350" b="1"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0181" y="3316640"/>
            <a:ext cx="312039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7718" y="2456408"/>
            <a:ext cx="3120390" cy="823912"/>
          </a:xfrm>
        </p:spPr>
        <p:txBody>
          <a:bodyPr anchor="b">
            <a:normAutofit/>
          </a:bodyPr>
          <a:lstStyle>
            <a:lvl1pPr marL="0" indent="0">
              <a:lnSpc>
                <a:spcPct val="99000"/>
              </a:lnSpc>
              <a:buNone/>
              <a:defRPr lang="en-US" sz="1350" b="1" kern="1200" cap="all" spc="113"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30000"/>
              </a:lnSpc>
              <a:spcBef>
                <a:spcPts val="698"/>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897718" y="3316640"/>
            <a:ext cx="312039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1/31/2023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8447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DEEF57-CFB7-42EB-B252-538E8D521CAF}" type="datetime1">
              <a:rPr lang="en-US"/>
              <a:pPr>
                <a:defRPr/>
              </a:pPr>
              <a:t>1/31/2023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C6AB72-6727-441C-85A4-F13CC953DCE5}" type="slidenum">
              <a:rPr lang="en-US"/>
              <a:pPr>
                <a:defRPr/>
              </a:pPr>
              <a:t>‹#›</a:t>
            </a:fld>
            <a:endParaRPr lang="en-US"/>
          </a:p>
        </p:txBody>
      </p:sp>
    </p:spTree>
    <p:extLst>
      <p:ext uri="{BB962C8B-B14F-4D97-AF65-F5344CB8AC3E}">
        <p14:creationId xmlns:p14="http://schemas.microsoft.com/office/powerpoint/2010/main" val="236146376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399E62D-0BF4-4709-997F-9C929CD82C50}" type="datetime1">
              <a:rPr lang="en-US"/>
              <a:pPr>
                <a:defRPr/>
              </a:pPr>
              <a:t>1/31/2023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DAF31E-2535-4025-907D-23096CB8AC0E}" type="slidenum">
              <a:rPr lang="en-US"/>
              <a:pPr>
                <a:defRPr/>
              </a:pPr>
              <a:t>‹#›</a:t>
            </a:fld>
            <a:endParaRPr lang="en-US"/>
          </a:p>
        </p:txBody>
      </p:sp>
    </p:spTree>
    <p:extLst>
      <p:ext uri="{BB962C8B-B14F-4D97-AF65-F5344CB8AC3E}">
        <p14:creationId xmlns:p14="http://schemas.microsoft.com/office/powerpoint/2010/main" val="4222834231"/>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ADD9A6-E85E-4F68-BE6A-429A1A27B8EA}" type="datetime1">
              <a:rPr lang="en-US"/>
              <a:pPr>
                <a:defRPr/>
              </a:pPr>
              <a:t>1/31/2023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F171D-C85D-4D35-815A-2667A97C6408}" type="slidenum">
              <a:rPr lang="en-US"/>
              <a:pPr>
                <a:defRPr/>
              </a:pPr>
              <a:t>‹#›</a:t>
            </a:fld>
            <a:endParaRPr lang="en-US"/>
          </a:p>
        </p:txBody>
      </p:sp>
    </p:spTree>
    <p:extLst>
      <p:ext uri="{BB962C8B-B14F-4D97-AF65-F5344CB8AC3E}">
        <p14:creationId xmlns:p14="http://schemas.microsoft.com/office/powerpoint/2010/main" val="411229684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06D5E0-C88B-4C08-A43B-99BE6821759C}" type="datetime1">
              <a:rPr lang="en-US"/>
              <a:pPr>
                <a:defRPr/>
              </a:pPr>
              <a:t>1/31/2023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B32E5B-6102-44A5-A298-7BEB8C998C27}" type="slidenum">
              <a:rPr lang="en-US"/>
              <a:pPr>
                <a:defRPr/>
              </a:pPr>
              <a:t>‹#›</a:t>
            </a:fld>
            <a:endParaRPr lang="en-US"/>
          </a:p>
        </p:txBody>
      </p:sp>
    </p:spTree>
    <p:extLst>
      <p:ext uri="{BB962C8B-B14F-4D97-AF65-F5344CB8AC3E}">
        <p14:creationId xmlns:p14="http://schemas.microsoft.com/office/powerpoint/2010/main" val="253011676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088" y="2349500"/>
            <a:ext cx="3919537"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9025" y="2349500"/>
            <a:ext cx="3921125"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237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610B5CD-1462-4C9E-9D19-9CACDBCE416E}" type="datetime1">
              <a:rPr lang="en-US"/>
              <a:pPr>
                <a:defRPr/>
              </a:pPr>
              <a:t>1/31/2023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5A0D06-A264-46A8-A30F-A94CE678C04A}" type="slidenum">
              <a:rPr lang="en-US"/>
              <a:pPr>
                <a:defRPr/>
              </a:pPr>
              <a:t>‹#›</a:t>
            </a:fld>
            <a:endParaRPr lang="en-US"/>
          </a:p>
        </p:txBody>
      </p:sp>
    </p:spTree>
    <p:extLst>
      <p:ext uri="{BB962C8B-B14F-4D97-AF65-F5344CB8AC3E}">
        <p14:creationId xmlns:p14="http://schemas.microsoft.com/office/powerpoint/2010/main" val="1034506183"/>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79176AE-B986-4C7D-9E53-894E9153F2C7}" type="datetime1">
              <a:rPr lang="en-US"/>
              <a:pPr>
                <a:defRPr/>
              </a:pPr>
              <a:t>1/31/2023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C7767F-FF83-4138-B795-9574B7648A73}" type="slidenum">
              <a:rPr lang="en-US"/>
              <a:pPr>
                <a:defRPr/>
              </a:pPr>
              <a:t>‹#›</a:t>
            </a:fld>
            <a:endParaRPr lang="en-US"/>
          </a:p>
        </p:txBody>
      </p:sp>
    </p:spTree>
    <p:extLst>
      <p:ext uri="{BB962C8B-B14F-4D97-AF65-F5344CB8AC3E}">
        <p14:creationId xmlns:p14="http://schemas.microsoft.com/office/powerpoint/2010/main" val="1744770392"/>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8A1E3-F02C-4430-8BFF-2031B972981A}" type="datetime1">
              <a:rPr lang="en-US"/>
              <a:pPr>
                <a:defRPr/>
              </a:pPr>
              <a:t>1/31/2023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675ECE-062D-455F-85A6-68FBBABFAAB0}" type="slidenum">
              <a:rPr lang="en-US"/>
              <a:pPr>
                <a:defRPr/>
              </a:pPr>
              <a:t>‹#›</a:t>
            </a:fld>
            <a:endParaRPr lang="en-US"/>
          </a:p>
        </p:txBody>
      </p:sp>
    </p:spTree>
    <p:extLst>
      <p:ext uri="{BB962C8B-B14F-4D97-AF65-F5344CB8AC3E}">
        <p14:creationId xmlns:p14="http://schemas.microsoft.com/office/powerpoint/2010/main" val="393706694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54DF89-DEFD-4A4F-94EF-5948AC5F3B77}" type="datetime1">
              <a:rPr lang="en-US"/>
              <a:pPr>
                <a:defRPr/>
              </a:pPr>
              <a:t>1/31/2023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F4E22D-15AE-45EE-BBDE-7AE9B7C4160C}" type="slidenum">
              <a:rPr lang="en-US"/>
              <a:pPr>
                <a:defRPr/>
              </a:pPr>
              <a:t>‹#›</a:t>
            </a:fld>
            <a:endParaRPr lang="en-US"/>
          </a:p>
        </p:txBody>
      </p:sp>
    </p:spTree>
    <p:extLst>
      <p:ext uri="{BB962C8B-B14F-4D97-AF65-F5344CB8AC3E}">
        <p14:creationId xmlns:p14="http://schemas.microsoft.com/office/powerpoint/2010/main" val="3808047369"/>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222C20-8F71-41F4-8E7A-212B785EC326}" type="datetime1">
              <a:rPr lang="en-US"/>
              <a:pPr>
                <a:defRPr/>
              </a:pPr>
              <a:t>1/31/2023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870226-329A-4F46-9C9F-8D215947241B}" type="slidenum">
              <a:rPr lang="en-US"/>
              <a:pPr>
                <a:defRPr/>
              </a:pPr>
              <a:t>‹#›</a:t>
            </a:fld>
            <a:endParaRPr lang="en-US"/>
          </a:p>
        </p:txBody>
      </p:sp>
    </p:spTree>
    <p:extLst>
      <p:ext uri="{BB962C8B-B14F-4D97-AF65-F5344CB8AC3E}">
        <p14:creationId xmlns:p14="http://schemas.microsoft.com/office/powerpoint/2010/main" val="1056894056"/>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DBDB8C-0F6C-4E4E-B5BA-AB531F2E643C}" type="datetime1">
              <a:rPr lang="en-US"/>
              <a:pPr>
                <a:defRPr/>
              </a:pPr>
              <a:t>1/31/2023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1394ED-0EFB-46A3-8346-513A489A1312}" type="slidenum">
              <a:rPr lang="en-US"/>
              <a:pPr>
                <a:defRPr/>
              </a:pPr>
              <a:t>‹#›</a:t>
            </a:fld>
            <a:endParaRPr lang="en-US"/>
          </a:p>
        </p:txBody>
      </p:sp>
    </p:spTree>
    <p:extLst>
      <p:ext uri="{BB962C8B-B14F-4D97-AF65-F5344CB8AC3E}">
        <p14:creationId xmlns:p14="http://schemas.microsoft.com/office/powerpoint/2010/main" val="231785223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772AF6-8CE4-4563-8007-F17986E4D568}" type="datetime1">
              <a:rPr lang="en-US"/>
              <a:pPr>
                <a:defRPr/>
              </a:pPr>
              <a:t>1/31/2023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AC42E5-94DA-4F36-A350-709938B8AB6C}" type="slidenum">
              <a:rPr lang="en-US"/>
              <a:pPr>
                <a:defRPr/>
              </a:pPr>
              <a:t>‹#›</a:t>
            </a:fld>
            <a:endParaRPr lang="en-US"/>
          </a:p>
        </p:txBody>
      </p:sp>
    </p:spTree>
    <p:extLst>
      <p:ext uri="{BB962C8B-B14F-4D97-AF65-F5344CB8AC3E}">
        <p14:creationId xmlns:p14="http://schemas.microsoft.com/office/powerpoint/2010/main" val="3507387129"/>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596B3B-EC8F-4575-A1FF-4C9A534612E0}" type="datetime1">
              <a:rPr lang="en-US"/>
              <a:pPr>
                <a:defRPr/>
              </a:pPr>
              <a:t>1/31/2023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50F90-4CF0-4E7E-9135-7939E1730188}" type="slidenum">
              <a:rPr lang="en-US"/>
              <a:pPr>
                <a:defRPr/>
              </a:pPr>
              <a:t>‹#›</a:t>
            </a:fld>
            <a:endParaRPr lang="en-US"/>
          </a:p>
        </p:txBody>
      </p:sp>
    </p:spTree>
    <p:extLst>
      <p:ext uri="{BB962C8B-B14F-4D97-AF65-F5344CB8AC3E}">
        <p14:creationId xmlns:p14="http://schemas.microsoft.com/office/powerpoint/2010/main" val="43865908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17072-2424-486C-9A44-A39B823D0909}"/>
              </a:ext>
            </a:extLst>
          </p:cNvPr>
          <p:cNvSpPr>
            <a:spLocks noGrp="1"/>
          </p:cNvSpPr>
          <p:nvPr>
            <p:ph type="dt" sz="half" idx="10"/>
          </p:nvPr>
        </p:nvSpPr>
        <p:spPr/>
        <p:txBody>
          <a:bodyPr/>
          <a:lstStyle/>
          <a:p>
            <a:fld id="{ADBD1799-ACB5-4CB2-86A2-5C574F1C8706}" type="datetime1">
              <a:rPr lang="en-US" smtClean="0"/>
              <a:t>1/31/2023</a:t>
            </a:fld>
            <a:endParaRPr lang="en-US" dirty="0"/>
          </a:p>
        </p:txBody>
      </p:sp>
      <p:sp>
        <p:nvSpPr>
          <p:cNvPr id="3" name="Footer Placeholder 2">
            <a:extLst>
              <a:ext uri="{FF2B5EF4-FFF2-40B4-BE49-F238E27FC236}">
                <a16:creationId xmlns:a16="http://schemas.microsoft.com/office/drawing/2014/main" id="{E0614F2E-D9A6-401B-AA93-541DE7ECC2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B288BF-8CF8-4047-8300-4B80F14062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67683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526A-7C3F-49F1-81BD-DEC2E8B44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78E01-8AED-47EE-9D57-D2BDEA4B3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58D16-5B4B-4E37-9582-63D2FB30E13D}"/>
              </a:ext>
            </a:extLst>
          </p:cNvPr>
          <p:cNvSpPr>
            <a:spLocks noGrp="1"/>
          </p:cNvSpPr>
          <p:nvPr>
            <p:ph type="dt" sz="half" idx="10"/>
          </p:nvPr>
        </p:nvSpPr>
        <p:spPr/>
        <p:txBody>
          <a:bodyPr/>
          <a:lstStyle/>
          <a:p>
            <a:fld id="{22F3E5F3-28EE-488F-BD53-B744C06C3DEC}" type="datetime1">
              <a:rPr lang="en-US" smtClean="0"/>
              <a:t>1/31/2023</a:t>
            </a:fld>
            <a:endParaRPr lang="en-US" dirty="0"/>
          </a:p>
        </p:txBody>
      </p:sp>
      <p:sp>
        <p:nvSpPr>
          <p:cNvPr id="5" name="Footer Placeholder 4">
            <a:extLst>
              <a:ext uri="{FF2B5EF4-FFF2-40B4-BE49-F238E27FC236}">
                <a16:creationId xmlns:a16="http://schemas.microsoft.com/office/drawing/2014/main" id="{F5463F59-D2FB-40EF-8714-83C330F8FF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AFC095-D2CB-40AF-9090-727D61E30D5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3047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12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440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20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54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535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196975"/>
            <a:ext cx="79184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827088" y="2349500"/>
            <a:ext cx="7993062"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87"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Futura LT Book" pitchFamily="2" charset="0"/>
        </a:defRPr>
      </a:lvl2pPr>
      <a:lvl3pPr algn="l" rtl="0" fontAlgn="base">
        <a:spcBef>
          <a:spcPct val="0"/>
        </a:spcBef>
        <a:spcAft>
          <a:spcPct val="0"/>
        </a:spcAft>
        <a:defRPr sz="3600">
          <a:solidFill>
            <a:schemeClr val="bg1"/>
          </a:solidFill>
          <a:latin typeface="Futura LT Book" pitchFamily="2" charset="0"/>
        </a:defRPr>
      </a:lvl3pPr>
      <a:lvl4pPr algn="l" rtl="0" fontAlgn="base">
        <a:spcBef>
          <a:spcPct val="0"/>
        </a:spcBef>
        <a:spcAft>
          <a:spcPct val="0"/>
        </a:spcAft>
        <a:defRPr sz="3600">
          <a:solidFill>
            <a:schemeClr val="bg1"/>
          </a:solidFill>
          <a:latin typeface="Futura LT Book" pitchFamily="2" charset="0"/>
        </a:defRPr>
      </a:lvl4pPr>
      <a:lvl5pPr algn="l" rtl="0" fontAlgn="base">
        <a:spcBef>
          <a:spcPct val="0"/>
        </a:spcBef>
        <a:spcAft>
          <a:spcPct val="0"/>
        </a:spcAft>
        <a:defRPr sz="3600">
          <a:solidFill>
            <a:schemeClr val="bg1"/>
          </a:solidFill>
          <a:latin typeface="Futura LT Book" pitchFamily="2" charset="0"/>
        </a:defRPr>
      </a:lvl5pPr>
      <a:lvl6pPr marL="457200" algn="l" rtl="0" fontAlgn="base">
        <a:spcBef>
          <a:spcPct val="0"/>
        </a:spcBef>
        <a:spcAft>
          <a:spcPct val="0"/>
        </a:spcAft>
        <a:defRPr sz="3600">
          <a:solidFill>
            <a:schemeClr val="bg1"/>
          </a:solidFill>
          <a:latin typeface="Futura LT Book" pitchFamily="2" charset="0"/>
        </a:defRPr>
      </a:lvl6pPr>
      <a:lvl7pPr marL="914400" algn="l" rtl="0" fontAlgn="base">
        <a:spcBef>
          <a:spcPct val="0"/>
        </a:spcBef>
        <a:spcAft>
          <a:spcPct val="0"/>
        </a:spcAft>
        <a:defRPr sz="3600">
          <a:solidFill>
            <a:schemeClr val="bg1"/>
          </a:solidFill>
          <a:latin typeface="Futura LT Book" pitchFamily="2" charset="0"/>
        </a:defRPr>
      </a:lvl7pPr>
      <a:lvl8pPr marL="1371600" algn="l" rtl="0" fontAlgn="base">
        <a:spcBef>
          <a:spcPct val="0"/>
        </a:spcBef>
        <a:spcAft>
          <a:spcPct val="0"/>
        </a:spcAft>
        <a:defRPr sz="3600">
          <a:solidFill>
            <a:schemeClr val="bg1"/>
          </a:solidFill>
          <a:latin typeface="Futura LT Book" pitchFamily="2" charset="0"/>
        </a:defRPr>
      </a:lvl8pPr>
      <a:lvl9pPr marL="1828800" algn="l" rtl="0" fontAlgn="base">
        <a:spcBef>
          <a:spcPct val="0"/>
        </a:spcBef>
        <a:spcAft>
          <a:spcPct val="0"/>
        </a:spcAft>
        <a:defRPr sz="3600">
          <a:solidFill>
            <a:schemeClr val="bg1"/>
          </a:solidFill>
          <a:latin typeface="Futura LT Book" pitchFamily="2" charset="0"/>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fontAlgn="base">
        <a:spcBef>
          <a:spcPct val="20000"/>
        </a:spcBef>
        <a:spcAft>
          <a:spcPct val="0"/>
        </a:spcAft>
        <a:buChar char="–"/>
        <a:defRPr sz="2000">
          <a:solidFill>
            <a:schemeClr val="tx2"/>
          </a:solidFill>
          <a:latin typeface="+mn-lt"/>
        </a:defRPr>
      </a:lvl2pPr>
      <a:lvl3pPr marL="1143000" indent="-228600" algn="l" rtl="0" fontAlgn="base">
        <a:spcBef>
          <a:spcPct val="20000"/>
        </a:spcBef>
        <a:spcAft>
          <a:spcPct val="0"/>
        </a:spcAft>
        <a:buChar char="•"/>
        <a:defRPr sz="20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5DAC15DE-E3AC-4B1A-B97B-35A85B97E49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Futura LT Book" pitchFamily="2" charset="0"/>
        </a:defRPr>
      </a:lvl2pPr>
      <a:lvl3pPr algn="l" rtl="0" fontAlgn="base">
        <a:spcBef>
          <a:spcPct val="0"/>
        </a:spcBef>
        <a:spcAft>
          <a:spcPct val="0"/>
        </a:spcAft>
        <a:defRPr sz="3600">
          <a:solidFill>
            <a:srgbClr val="666666"/>
          </a:solidFill>
          <a:latin typeface="Futura LT Book" pitchFamily="2" charset="0"/>
        </a:defRPr>
      </a:lvl3pPr>
      <a:lvl4pPr algn="l" rtl="0" fontAlgn="base">
        <a:spcBef>
          <a:spcPct val="0"/>
        </a:spcBef>
        <a:spcAft>
          <a:spcPct val="0"/>
        </a:spcAft>
        <a:defRPr sz="3600">
          <a:solidFill>
            <a:srgbClr val="666666"/>
          </a:solidFill>
          <a:latin typeface="Futura LT Book" pitchFamily="2" charset="0"/>
        </a:defRPr>
      </a:lvl4pPr>
      <a:lvl5pPr algn="l" rtl="0" fontAlgn="base">
        <a:spcBef>
          <a:spcPct val="0"/>
        </a:spcBef>
        <a:spcAft>
          <a:spcPct val="0"/>
        </a:spcAft>
        <a:defRPr sz="3600">
          <a:solidFill>
            <a:srgbClr val="666666"/>
          </a:solidFill>
          <a:latin typeface="Futura LT Book" pitchFamily="2" charset="0"/>
        </a:defRPr>
      </a:lvl5pPr>
      <a:lvl6pPr marL="457200" algn="l" rtl="0" fontAlgn="base">
        <a:spcBef>
          <a:spcPct val="0"/>
        </a:spcBef>
        <a:spcAft>
          <a:spcPct val="0"/>
        </a:spcAft>
        <a:defRPr sz="3600">
          <a:solidFill>
            <a:srgbClr val="666666"/>
          </a:solidFill>
          <a:latin typeface="Futura LT Book" pitchFamily="2" charset="0"/>
        </a:defRPr>
      </a:lvl6pPr>
      <a:lvl7pPr marL="914400" algn="l" rtl="0" fontAlgn="base">
        <a:spcBef>
          <a:spcPct val="0"/>
        </a:spcBef>
        <a:spcAft>
          <a:spcPct val="0"/>
        </a:spcAft>
        <a:defRPr sz="3600">
          <a:solidFill>
            <a:srgbClr val="666666"/>
          </a:solidFill>
          <a:latin typeface="Futura LT Book" pitchFamily="2" charset="0"/>
        </a:defRPr>
      </a:lvl7pPr>
      <a:lvl8pPr marL="1371600" algn="l" rtl="0" fontAlgn="base">
        <a:spcBef>
          <a:spcPct val="0"/>
        </a:spcBef>
        <a:spcAft>
          <a:spcPct val="0"/>
        </a:spcAft>
        <a:defRPr sz="3600">
          <a:solidFill>
            <a:srgbClr val="666666"/>
          </a:solidFill>
          <a:latin typeface="Futura LT Book" pitchFamily="2" charset="0"/>
        </a:defRPr>
      </a:lvl8pPr>
      <a:lvl9pPr marL="1828800" algn="l" rtl="0" fontAlgn="base">
        <a:spcBef>
          <a:spcPct val="0"/>
        </a:spcBef>
        <a:spcAft>
          <a:spcPct val="0"/>
        </a:spcAft>
        <a:defRPr sz="36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270B40-C3C2-4E45-B23C-A493A3BC52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B0334-3614-4504-B60F-2E70C80822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A6829-7EAB-4909-91E5-C657879C4B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82EBB-AE11-495C-974B-67C0565B9AC4}" type="datetimeFigureOut">
              <a:rPr lang="en-US" smtClean="0"/>
              <a:t>1/31/2023</a:t>
            </a:fld>
            <a:endParaRPr lang="en-US"/>
          </a:p>
        </p:txBody>
      </p:sp>
      <p:sp>
        <p:nvSpPr>
          <p:cNvPr id="5" name="Footer Placeholder 4">
            <a:extLst>
              <a:ext uri="{FF2B5EF4-FFF2-40B4-BE49-F238E27FC236}">
                <a16:creationId xmlns:a16="http://schemas.microsoft.com/office/drawing/2014/main" id="{2CA76227-C19F-4D67-AD7D-FA89BA39E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261628-8505-4609-B84D-B2BB3D6F00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39666-4B3D-452F-9D42-44D8447B4E09}" type="slidenum">
              <a:rPr lang="en-US" smtClean="0"/>
              <a:t>‹#›</a:t>
            </a:fld>
            <a:endParaRPr lang="en-US"/>
          </a:p>
        </p:txBody>
      </p:sp>
    </p:spTree>
    <p:extLst>
      <p:ext uri="{BB962C8B-B14F-4D97-AF65-F5344CB8AC3E}">
        <p14:creationId xmlns:p14="http://schemas.microsoft.com/office/powerpoint/2010/main" val="3944426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1" y="442221"/>
            <a:ext cx="6577928"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40181" y="2312276"/>
            <a:ext cx="6577928"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88046" y="6170491"/>
            <a:ext cx="2130062" cy="457200"/>
          </a:xfrm>
          <a:prstGeom prst="rect">
            <a:avLst/>
          </a:prstGeom>
        </p:spPr>
        <p:txBody>
          <a:bodyPr vert="horz" lIns="109728" tIns="109728" rIns="109728" bIns="91440" rtlCol="0" anchor="ctr"/>
          <a:lstStyle>
            <a:lvl1pPr algn="r">
              <a:defRPr sz="825" spc="113" baseline="0">
                <a:solidFill>
                  <a:schemeClr val="tx1">
                    <a:lumMod val="75000"/>
                    <a:lumOff val="25000"/>
                  </a:schemeClr>
                </a:solidFill>
                <a:latin typeface="+mj-lt"/>
              </a:defRPr>
            </a:lvl1pPr>
          </a:lstStyle>
          <a:p>
            <a:fld id="{C4408324-A84C-4A45-93B6-78D079CCE772}" type="datetime1">
              <a:rPr lang="en-US" smtClean="0"/>
              <a:t>1/31/2023</a:t>
            </a:fld>
            <a:endParaRPr lang="en-US" dirty="0"/>
          </a:p>
        </p:txBody>
      </p:sp>
      <p:sp>
        <p:nvSpPr>
          <p:cNvPr id="5" name="Footer Placeholder 4"/>
          <p:cNvSpPr>
            <a:spLocks noGrp="1"/>
          </p:cNvSpPr>
          <p:nvPr>
            <p:ph type="ftr" sz="quarter" idx="3"/>
          </p:nvPr>
        </p:nvSpPr>
        <p:spPr>
          <a:xfrm>
            <a:off x="1440181" y="6170490"/>
            <a:ext cx="4250531" cy="457200"/>
          </a:xfrm>
          <a:prstGeom prst="rect">
            <a:avLst/>
          </a:prstGeom>
        </p:spPr>
        <p:txBody>
          <a:bodyPr vert="horz" lIns="109728" tIns="109728" rIns="109728" bIns="91440" rtlCol="0" anchor="ctr"/>
          <a:lstStyle>
            <a:lvl1pPr algn="l">
              <a:defRPr sz="825" spc="113"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8140308" y="6170490"/>
            <a:ext cx="891540" cy="457200"/>
          </a:xfrm>
          <a:prstGeom prst="rect">
            <a:avLst/>
          </a:prstGeom>
        </p:spPr>
        <p:txBody>
          <a:bodyPr vert="horz" lIns="109728" tIns="109728" rIns="109728" bIns="91440" rtlCol="0" anchor="b"/>
          <a:lstStyle>
            <a:lvl1pPr algn="r">
              <a:defRPr sz="12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440181" y="2176009"/>
            <a:ext cx="6577928"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96698"/>
      </p:ext>
    </p:extLst>
  </p:cSld>
  <p:clrMap bg1="lt1" tx1="dk1" bg2="lt2" tx2="dk2" accent1="accent1" accent2="accent2" accent3="accent3" accent4="accent4" accent5="accent5" accent6="accent6" hlink="hlink" folHlink="folHlink"/>
  <p:sldLayoutIdLst>
    <p:sldLayoutId id="2147483800" r:id="rId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75EB4521-200C-4828-B6D8-6F06B19EB3D4}" type="datetime1">
              <a:rPr lang="en-US"/>
              <a:pPr>
                <a:defRPr/>
              </a:pPr>
              <a:t>1/31/2023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41911E80-7454-4F84-AF09-7E4BB6800C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C3AE0-FD67-4D92-92B8-4816A004FE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8A9DD5-4A06-4BC5-89C9-2DC467BCC2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93AD8-3B3C-4309-A204-B20DC4190C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408324-A84C-4A45-93B6-78D079CCE772}" type="datetime1">
              <a:rPr lang="en-US" smtClean="0"/>
              <a:t>1/31/2023</a:t>
            </a:fld>
            <a:endParaRPr lang="en-US" dirty="0"/>
          </a:p>
        </p:txBody>
      </p:sp>
      <p:sp>
        <p:nvSpPr>
          <p:cNvPr id="5" name="Footer Placeholder 4">
            <a:extLst>
              <a:ext uri="{FF2B5EF4-FFF2-40B4-BE49-F238E27FC236}">
                <a16:creationId xmlns:a16="http://schemas.microsoft.com/office/drawing/2014/main" id="{FC046E67-E128-4437-BCB6-500DC69399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B3636D1-F265-4658-8FC4-1DADDCE097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98221970"/>
      </p:ext>
    </p:extLst>
  </p:cSld>
  <p:clrMap bg1="lt1" tx1="dk1" bg2="lt2" tx2="dk2" accent1="accent1" accent2="accent2" accent3="accent3" accent4="accent4" accent5="accent5" accent6="accent6" hlink="hlink" folHlink="folHlink"/>
  <p:sldLayoutIdLst>
    <p:sldLayoutId id="2147483821" r:id="rId1"/>
    <p:sldLayoutId id="214748381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jpeg"/><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hyperlink" Target="http://www.batisteconsulting.us/"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www.collegesuccess1.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Rectangle 13"/>
          <p:cNvSpPr>
            <a:spLocks noGrp="1" noChangeArrowheads="1"/>
          </p:cNvSpPr>
          <p:nvPr>
            <p:ph type="subTitle" idx="1"/>
          </p:nvPr>
        </p:nvSpPr>
        <p:spPr>
          <a:xfrm>
            <a:off x="323528" y="5373688"/>
            <a:ext cx="8568952" cy="1150937"/>
          </a:xfrm>
        </p:spPr>
        <p:txBody>
          <a:bodyPr/>
          <a:lstStyle/>
          <a:p>
            <a:r>
              <a:rPr lang="en-US" sz="3200" dirty="0"/>
              <a:t>Increasing Happiness in Learning and Life Dr. Marsha Fralick and Dr. Seth Batiste</a:t>
            </a:r>
            <a:endParaRPr lang="uk-UA" sz="3200" dirty="0"/>
          </a:p>
        </p:txBody>
      </p:sp>
      <p:pic>
        <p:nvPicPr>
          <p:cNvPr id="3" name="Graphic 2" descr="Sunglasses face outline outline">
            <a:extLst>
              <a:ext uri="{FF2B5EF4-FFF2-40B4-BE49-F238E27FC236}">
                <a16:creationId xmlns:a16="http://schemas.microsoft.com/office/drawing/2014/main" id="{069C9CD3-8424-4205-9942-6FFEA93B98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936" y="2924944"/>
            <a:ext cx="914400" cy="914400"/>
          </a:xfrm>
          <a:prstGeom prst="rect">
            <a:avLst/>
          </a:prstGeom>
        </p:spPr>
      </p:pic>
    </p:spTree>
    <p:extLst>
      <p:ext uri="{BB962C8B-B14F-4D97-AF65-F5344CB8AC3E}">
        <p14:creationId xmlns:p14="http://schemas.microsoft.com/office/powerpoint/2010/main" val="55332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8B88-2A76-F0A8-910D-F53C86E67BBC}"/>
              </a:ext>
            </a:extLst>
          </p:cNvPr>
          <p:cNvSpPr>
            <a:spLocks noGrp="1"/>
          </p:cNvSpPr>
          <p:nvPr>
            <p:ph type="ctrTitle"/>
          </p:nvPr>
        </p:nvSpPr>
        <p:spPr>
          <a:xfrm>
            <a:off x="1547813" y="4076700"/>
            <a:ext cx="6911975" cy="647700"/>
          </a:xfrm>
        </p:spPr>
        <p:txBody>
          <a:bodyPr wrap="square" anchor="ctr">
            <a:normAutofit/>
          </a:bodyPr>
          <a:lstStyle/>
          <a:p>
            <a:r>
              <a:rPr lang="en-US" dirty="0"/>
              <a:t>Scoring</a:t>
            </a:r>
          </a:p>
        </p:txBody>
      </p:sp>
      <p:sp>
        <p:nvSpPr>
          <p:cNvPr id="3" name="Content Placeholder 2">
            <a:extLst>
              <a:ext uri="{FF2B5EF4-FFF2-40B4-BE49-F238E27FC236}">
                <a16:creationId xmlns:a16="http://schemas.microsoft.com/office/drawing/2014/main" id="{256F7450-D362-F45D-A256-81FEB2F4A9CC}"/>
              </a:ext>
            </a:extLst>
          </p:cNvPr>
          <p:cNvSpPr>
            <a:spLocks noGrp="1"/>
          </p:cNvSpPr>
          <p:nvPr>
            <p:ph type="subTitle" idx="1"/>
          </p:nvPr>
        </p:nvSpPr>
        <p:spPr>
          <a:xfrm>
            <a:off x="755650" y="4941168"/>
            <a:ext cx="7632700" cy="1800200"/>
          </a:xfrm>
        </p:spPr>
        <p:txBody>
          <a:bodyPr wrap="square" anchor="t">
            <a:normAutofit/>
          </a:bodyPr>
          <a:lstStyle/>
          <a:p>
            <a:pPr marL="0" indent="0">
              <a:lnSpc>
                <a:spcPct val="90000"/>
              </a:lnSpc>
              <a:buNone/>
            </a:pPr>
            <a:endParaRPr lang="en-US" sz="1700" dirty="0">
              <a:effectLst/>
            </a:endParaRPr>
          </a:p>
          <a:p>
            <a:pPr marL="0" indent="0">
              <a:lnSpc>
                <a:spcPct val="90000"/>
              </a:lnSpc>
              <a:buNone/>
            </a:pPr>
            <a:endParaRPr lang="en-US" sz="1700" dirty="0"/>
          </a:p>
          <a:p>
            <a:pPr marL="0" indent="0">
              <a:lnSpc>
                <a:spcPct val="90000"/>
              </a:lnSpc>
              <a:buNone/>
            </a:pPr>
            <a:r>
              <a:rPr lang="en-US" sz="2400" dirty="0">
                <a:effectLst/>
              </a:rPr>
              <a:t>Add up your numbers and divide by 4. The mean for adult Americans is 4.8. Two-thirds of people score between 3.8 and 5.8. </a:t>
            </a:r>
          </a:p>
          <a:p>
            <a:pPr marL="0" indent="0">
              <a:lnSpc>
                <a:spcPct val="90000"/>
              </a:lnSpc>
              <a:buNone/>
            </a:pPr>
            <a:endParaRPr lang="en-US" sz="1700" dirty="0"/>
          </a:p>
        </p:txBody>
      </p:sp>
    </p:spTree>
    <p:extLst>
      <p:ext uri="{BB962C8B-B14F-4D97-AF65-F5344CB8AC3E}">
        <p14:creationId xmlns:p14="http://schemas.microsoft.com/office/powerpoint/2010/main" val="254319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0D9D1-2148-489E-B384-F27DB78366F4}"/>
              </a:ext>
            </a:extLst>
          </p:cNvPr>
          <p:cNvSpPr>
            <a:spLocks noGrp="1"/>
          </p:cNvSpPr>
          <p:nvPr>
            <p:ph type="title"/>
          </p:nvPr>
        </p:nvSpPr>
        <p:spPr>
          <a:xfrm>
            <a:off x="835357" y="2960716"/>
            <a:ext cx="3027251" cy="2387600"/>
          </a:xfrm>
        </p:spPr>
        <p:txBody>
          <a:bodyPr vert="horz" lIns="91440" tIns="45720" rIns="91440" bIns="45720" rtlCol="0" anchor="t">
            <a:normAutofit/>
          </a:bodyPr>
          <a:lstStyle/>
          <a:p>
            <a:pPr defTabSz="914400"/>
            <a:r>
              <a:rPr lang="en-US" sz="4300" kern="1200">
                <a:solidFill>
                  <a:schemeClr val="tx1"/>
                </a:solidFill>
                <a:latin typeface="+mj-lt"/>
                <a:ea typeface="+mj-ea"/>
                <a:cs typeface="+mj-cs"/>
              </a:rPr>
              <a:t>Happiness is a common goal.</a:t>
            </a:r>
          </a:p>
        </p:txBody>
      </p:sp>
      <p:sp>
        <p:nvSpPr>
          <p:cNvPr id="3" name="Content Placeholder 2">
            <a:extLst>
              <a:ext uri="{FF2B5EF4-FFF2-40B4-BE49-F238E27FC236}">
                <a16:creationId xmlns:a16="http://schemas.microsoft.com/office/drawing/2014/main" id="{80D144F4-B6C5-413E-9343-38F7BD550580}"/>
              </a:ext>
            </a:extLst>
          </p:cNvPr>
          <p:cNvSpPr>
            <a:spLocks noGrp="1"/>
          </p:cNvSpPr>
          <p:nvPr>
            <p:ph idx="1"/>
          </p:nvPr>
        </p:nvSpPr>
        <p:spPr>
          <a:xfrm>
            <a:off x="835356" y="953037"/>
            <a:ext cx="3027250" cy="1709849"/>
          </a:xfrm>
        </p:spPr>
        <p:txBody>
          <a:bodyPr vert="horz" lIns="91440" tIns="45720" rIns="91440" bIns="45720" rtlCol="0" anchor="b">
            <a:normAutofit/>
          </a:bodyPr>
          <a:lstStyle/>
          <a:p>
            <a:pPr marL="0" indent="0" defTabSz="914400">
              <a:spcBef>
                <a:spcPts val="1000"/>
              </a:spcBef>
              <a:buNone/>
            </a:pPr>
            <a:r>
              <a:rPr lang="en-US" sz="1700" kern="1200">
                <a:solidFill>
                  <a:schemeClr val="tx1"/>
                </a:solidFill>
                <a:latin typeface="+mn-lt"/>
                <a:ea typeface="+mn-ea"/>
                <a:cs typeface="+mn-cs"/>
              </a:rPr>
              <a:t>How does it fit with SMART Goals?</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35AAEF-3395-459E-AF43-DC8FBB1C8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869" y="1593505"/>
            <a:ext cx="4152000" cy="3612237"/>
          </a:xfrm>
          <a:prstGeom prst="rect">
            <a:avLst/>
          </a:prstGeom>
        </p:spPr>
      </p:pic>
    </p:spTree>
    <p:extLst>
      <p:ext uri="{BB962C8B-B14F-4D97-AF65-F5344CB8AC3E}">
        <p14:creationId xmlns:p14="http://schemas.microsoft.com/office/powerpoint/2010/main" val="169491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427CE31-6580-4397-B602-C7B0815BFA11}"/>
              </a:ext>
            </a:extLst>
          </p:cNvPr>
          <p:cNvSpPr>
            <a:spLocks noGrp="1"/>
          </p:cNvSpPr>
          <p:nvPr>
            <p:ph type="title"/>
          </p:nvPr>
        </p:nvSpPr>
        <p:spPr>
          <a:xfrm>
            <a:off x="785460" y="759805"/>
            <a:ext cx="7729890" cy="1325563"/>
          </a:xfrm>
        </p:spPr>
        <p:txBody>
          <a:bodyPr>
            <a:normAutofit/>
          </a:bodyPr>
          <a:lstStyle/>
          <a:p>
            <a:r>
              <a:rPr lang="en-US" sz="3500">
                <a:solidFill>
                  <a:srgbClr val="FFFFFF"/>
                </a:solidFill>
              </a:rPr>
              <a:t>Happiness is not a goal!</a:t>
            </a:r>
          </a:p>
        </p:txBody>
      </p:sp>
      <p:sp>
        <p:nvSpPr>
          <p:cNvPr id="3" name="Content Placeholder 2">
            <a:extLst>
              <a:ext uri="{FF2B5EF4-FFF2-40B4-BE49-F238E27FC236}">
                <a16:creationId xmlns:a16="http://schemas.microsoft.com/office/drawing/2014/main" id="{576CA217-FC3D-440A-8813-C8762F9FB9F0}"/>
              </a:ext>
            </a:extLst>
          </p:cNvPr>
          <p:cNvSpPr>
            <a:spLocks noGrp="1"/>
          </p:cNvSpPr>
          <p:nvPr>
            <p:ph idx="1"/>
          </p:nvPr>
        </p:nvSpPr>
        <p:spPr>
          <a:xfrm>
            <a:off x="1068678" y="2494450"/>
            <a:ext cx="3040158" cy="3563159"/>
          </a:xfrm>
        </p:spPr>
        <p:txBody>
          <a:bodyPr>
            <a:normAutofit/>
          </a:bodyPr>
          <a:lstStyle/>
          <a:p>
            <a:pPr marL="0" indent="0">
              <a:buNone/>
            </a:pPr>
            <a:r>
              <a:rPr lang="en-US" sz="3200" dirty="0"/>
              <a:t>Achieving our goals is one of the ways to achieve happiness. </a:t>
            </a:r>
          </a:p>
          <a:p>
            <a:pPr marL="0" indent="0">
              <a:buNone/>
            </a:pPr>
            <a:endParaRPr lang="en-US" dirty="0"/>
          </a:p>
          <a:p>
            <a:pPr marL="0" indent="0">
              <a:buNone/>
            </a:pPr>
            <a:endParaRPr lang="en-US" dirty="0"/>
          </a:p>
        </p:txBody>
      </p:sp>
      <p:pic>
        <p:nvPicPr>
          <p:cNvPr id="1026" name="Picture 2" descr="Image result for graphic achieving goals and happiness">
            <a:extLst>
              <a:ext uri="{FF2B5EF4-FFF2-40B4-BE49-F238E27FC236}">
                <a16:creationId xmlns:a16="http://schemas.microsoft.com/office/drawing/2014/main" id="{66EE2C66-6739-4A6D-82E6-1EE41C473D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4169" y="3148499"/>
            <a:ext cx="3601803" cy="225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9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B8B7AD7-CF7E-481A-8DAA-45619CEC0E5F}"/>
              </a:ext>
            </a:extLst>
          </p:cNvPr>
          <p:cNvSpPr>
            <a:spLocks noGrp="1"/>
          </p:cNvSpPr>
          <p:nvPr>
            <p:ph type="title"/>
          </p:nvPr>
        </p:nvSpPr>
        <p:spPr>
          <a:xfrm>
            <a:off x="785460" y="759805"/>
            <a:ext cx="7729890" cy="1325563"/>
          </a:xfrm>
        </p:spPr>
        <p:txBody>
          <a:bodyPr>
            <a:normAutofit/>
          </a:bodyPr>
          <a:lstStyle/>
          <a:p>
            <a:r>
              <a:rPr lang="en-US" sz="2700">
                <a:solidFill>
                  <a:srgbClr val="FFFFFF"/>
                </a:solidFill>
              </a:rPr>
              <a:t>Martin Seligman</a:t>
            </a:r>
            <a:br>
              <a:rPr lang="en-US" sz="2700">
                <a:solidFill>
                  <a:srgbClr val="FFFFFF"/>
                </a:solidFill>
              </a:rPr>
            </a:br>
            <a:r>
              <a:rPr lang="en-US" sz="2700">
                <a:solidFill>
                  <a:srgbClr val="FFFFFF"/>
                </a:solidFill>
              </a:rPr>
              <a:t>Sonja Lyubomirsky</a:t>
            </a:r>
            <a:br>
              <a:rPr lang="en-US" sz="2700">
                <a:solidFill>
                  <a:srgbClr val="FFFFFF"/>
                </a:solidFill>
              </a:rPr>
            </a:br>
            <a:endParaRPr lang="en-US" sz="2700">
              <a:solidFill>
                <a:srgbClr val="FFFFFF"/>
              </a:solidFill>
            </a:endParaRPr>
          </a:p>
        </p:txBody>
      </p:sp>
      <p:sp>
        <p:nvSpPr>
          <p:cNvPr id="3" name="Content Placeholder 2">
            <a:extLst>
              <a:ext uri="{FF2B5EF4-FFF2-40B4-BE49-F238E27FC236}">
                <a16:creationId xmlns:a16="http://schemas.microsoft.com/office/drawing/2014/main" id="{121F216C-0070-41C3-B9BF-32A1023D63FD}"/>
              </a:ext>
            </a:extLst>
          </p:cNvPr>
          <p:cNvSpPr>
            <a:spLocks noGrp="1"/>
          </p:cNvSpPr>
          <p:nvPr>
            <p:ph idx="1"/>
          </p:nvPr>
        </p:nvSpPr>
        <p:spPr>
          <a:xfrm>
            <a:off x="1068678" y="2494450"/>
            <a:ext cx="2608800" cy="3563159"/>
          </a:xfrm>
        </p:spPr>
        <p:txBody>
          <a:bodyPr>
            <a:normAutofit/>
          </a:bodyPr>
          <a:lstStyle/>
          <a:p>
            <a:pPr marL="0" indent="0">
              <a:buNone/>
            </a:pPr>
            <a:r>
              <a:rPr lang="en-US" sz="2400" dirty="0"/>
              <a:t>Positive psychologists who have done research on how to achieve happiness in your life. See the references on the handout.</a:t>
            </a:r>
          </a:p>
        </p:txBody>
      </p:sp>
      <p:pic>
        <p:nvPicPr>
          <p:cNvPr id="5" name="Picture 4">
            <a:extLst>
              <a:ext uri="{FF2B5EF4-FFF2-40B4-BE49-F238E27FC236}">
                <a16:creationId xmlns:a16="http://schemas.microsoft.com/office/drawing/2014/main" id="{BC9DDC5D-6FA4-49C4-9CC3-465BF6AB10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25" r="-5" b="13086"/>
          <a:stretch/>
        </p:blipFill>
        <p:spPr>
          <a:xfrm rot="5400000">
            <a:off x="3211326" y="3163619"/>
            <a:ext cx="3412571" cy="2057400"/>
          </a:xfrm>
          <a:prstGeom prst="rect">
            <a:avLst/>
          </a:prstGeom>
        </p:spPr>
      </p:pic>
      <p:pic>
        <p:nvPicPr>
          <p:cNvPr id="7" name="Picture 6">
            <a:extLst>
              <a:ext uri="{FF2B5EF4-FFF2-40B4-BE49-F238E27FC236}">
                <a16:creationId xmlns:a16="http://schemas.microsoft.com/office/drawing/2014/main" id="{BFF49127-A3B4-458C-B802-6CFD301B6D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69" r="-5" b="7736"/>
          <a:stretch/>
        </p:blipFill>
        <p:spPr>
          <a:xfrm rot="5400000">
            <a:off x="5427902" y="3154584"/>
            <a:ext cx="3412571" cy="2075470"/>
          </a:xfrm>
          <a:prstGeom prst="rect">
            <a:avLst/>
          </a:prstGeom>
        </p:spPr>
      </p:pic>
      <p:cxnSp>
        <p:nvCxnSpPr>
          <p:cNvPr id="21" name="Straight Connector 20">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453"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0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AFE2B-3622-467A-82F8-37985A026632}"/>
              </a:ext>
            </a:extLst>
          </p:cNvPr>
          <p:cNvSpPr>
            <a:spLocks noGrp="1"/>
          </p:cNvSpPr>
          <p:nvPr>
            <p:ph type="title"/>
          </p:nvPr>
        </p:nvSpPr>
        <p:spPr>
          <a:xfrm>
            <a:off x="483798" y="1463040"/>
            <a:ext cx="2847230" cy="2690949"/>
          </a:xfrm>
        </p:spPr>
        <p:txBody>
          <a:bodyPr anchor="t">
            <a:normAutofit/>
          </a:bodyPr>
          <a:lstStyle/>
          <a:p>
            <a:r>
              <a:rPr lang="en-US" sz="4200"/>
              <a:t>Happiness or Hedonism?</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DDE17B-322B-4A8E-9CDE-19B1FAE8F32B}"/>
              </a:ext>
            </a:extLst>
          </p:cNvPr>
          <p:cNvSpPr>
            <a:spLocks noGrp="1"/>
          </p:cNvSpPr>
          <p:nvPr>
            <p:ph idx="1"/>
          </p:nvPr>
        </p:nvSpPr>
        <p:spPr>
          <a:xfrm>
            <a:off x="4242163" y="1463039"/>
            <a:ext cx="4156790" cy="4300447"/>
          </a:xfrm>
        </p:spPr>
        <p:txBody>
          <a:bodyPr anchor="t">
            <a:normAutofit/>
          </a:bodyPr>
          <a:lstStyle/>
          <a:p>
            <a:pPr marL="0" indent="0">
              <a:buNone/>
            </a:pPr>
            <a:r>
              <a:rPr lang="en-US" sz="1900"/>
              <a:t>Hedonist</a:t>
            </a:r>
          </a:p>
          <a:p>
            <a:pPr marL="0" indent="0">
              <a:buNone/>
            </a:pPr>
            <a:r>
              <a:rPr lang="en-US" sz="1900"/>
              <a:t>The hedonist wants as many good moments and as few bad moments as possible.</a:t>
            </a:r>
          </a:p>
          <a:p>
            <a:pPr marL="0" indent="0">
              <a:buNone/>
            </a:pPr>
            <a:endParaRPr lang="en-US" sz="1900"/>
          </a:p>
          <a:p>
            <a:pPr marL="0" indent="0">
              <a:buNone/>
            </a:pPr>
            <a:r>
              <a:rPr lang="en-US" sz="1900"/>
              <a:t>Why doesn’t it work?</a:t>
            </a:r>
          </a:p>
          <a:p>
            <a:pPr marL="0" indent="0">
              <a:buNone/>
            </a:pPr>
            <a:endParaRPr lang="en-US" sz="1900"/>
          </a:p>
          <a:p>
            <a:pPr marL="0" indent="0">
              <a:buNone/>
            </a:pPr>
            <a:r>
              <a:rPr lang="en-US" sz="1900"/>
              <a:t>Hedonistic Adaptation</a:t>
            </a:r>
          </a:p>
          <a:p>
            <a:pPr marL="0" indent="0">
              <a:buNone/>
            </a:pPr>
            <a:r>
              <a:rPr lang="en-US" sz="1900"/>
              <a:t>The more material possessions we have, the greater our expectations, and we no longer appreciate what we have. </a:t>
            </a:r>
          </a:p>
        </p:txBody>
      </p:sp>
    </p:spTree>
    <p:extLst>
      <p:ext uri="{BB962C8B-B14F-4D97-AF65-F5344CB8AC3E}">
        <p14:creationId xmlns:p14="http://schemas.microsoft.com/office/powerpoint/2010/main" val="375196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60759" y="3752849"/>
            <a:ext cx="2468166" cy="2452687"/>
          </a:xfrm>
        </p:spPr>
        <p:txBody>
          <a:bodyPr anchor="ctr">
            <a:normAutofit/>
          </a:bodyPr>
          <a:lstStyle/>
          <a:p>
            <a:pPr>
              <a:defRPr/>
            </a:pPr>
            <a:r>
              <a:rPr lang="en-US" sz="3100" dirty="0"/>
              <a:t>Martin Seligman</a:t>
            </a:r>
            <a:br>
              <a:rPr lang="en-US" sz="3100" dirty="0"/>
            </a:br>
            <a:r>
              <a:rPr lang="en-US" sz="3100" dirty="0"/>
              <a:t>Happiness = S + C + V </a:t>
            </a:r>
          </a:p>
        </p:txBody>
      </p:sp>
      <p:pic>
        <p:nvPicPr>
          <p:cNvPr id="139269" name="Picture 139268">
            <a:extLst>
              <a:ext uri="{FF2B5EF4-FFF2-40B4-BE49-F238E27FC236}">
                <a16:creationId xmlns:a16="http://schemas.microsoft.com/office/drawing/2014/main" id="{2948C26B-6DE8-445F-9693-36D0F9820C1D}"/>
              </a:ext>
            </a:extLst>
          </p:cNvPr>
          <p:cNvPicPr>
            <a:picLocks noChangeAspect="1"/>
          </p:cNvPicPr>
          <p:nvPr/>
        </p:nvPicPr>
        <p:blipFill rotWithShape="1">
          <a:blip r:embed="rId2"/>
          <a:srcRect t="19299" b="856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9267" name="Rectangle 3"/>
          <p:cNvSpPr>
            <a:spLocks noGrp="1" noChangeArrowheads="1"/>
          </p:cNvSpPr>
          <p:nvPr>
            <p:ph idx="1"/>
          </p:nvPr>
        </p:nvSpPr>
        <p:spPr>
          <a:xfrm>
            <a:off x="3167986" y="3752850"/>
            <a:ext cx="5614060" cy="2452687"/>
          </a:xfrm>
        </p:spPr>
        <p:txBody>
          <a:bodyPr anchor="ctr">
            <a:noAutofit/>
          </a:bodyPr>
          <a:lstStyle/>
          <a:p>
            <a:pPr>
              <a:defRPr/>
            </a:pPr>
            <a:r>
              <a:rPr lang="en-US" sz="2400" dirty="0"/>
              <a:t>S is your set range </a:t>
            </a:r>
            <a:br>
              <a:rPr lang="en-US" sz="2400" dirty="0"/>
            </a:br>
            <a:r>
              <a:rPr lang="en-US" sz="2400" dirty="0"/>
              <a:t>(50% of happiness is determined by heredity)</a:t>
            </a:r>
          </a:p>
          <a:p>
            <a:pPr>
              <a:defRPr/>
            </a:pPr>
            <a:r>
              <a:rPr lang="en-US" sz="2400" dirty="0"/>
              <a:t>C is your circumstance </a:t>
            </a:r>
            <a:br>
              <a:rPr lang="en-US" sz="2400" dirty="0"/>
            </a:br>
            <a:r>
              <a:rPr lang="en-US" sz="2400" dirty="0"/>
              <a:t>(8-15% of happiness)</a:t>
            </a:r>
          </a:p>
          <a:p>
            <a:pPr>
              <a:defRPr/>
            </a:pPr>
            <a:r>
              <a:rPr lang="en-US" sz="2400" dirty="0"/>
              <a:t>V is what is under your voluntary control</a:t>
            </a:r>
            <a:br>
              <a:rPr lang="en-US" sz="2400" dirty="0"/>
            </a:br>
            <a:r>
              <a:rPr lang="en-US" sz="2400" dirty="0"/>
              <a:t> (40% of happiness!)  </a:t>
            </a:r>
          </a:p>
        </p:txBody>
      </p:sp>
    </p:spTree>
    <p:extLst>
      <p:ext uri="{BB962C8B-B14F-4D97-AF65-F5344CB8AC3E}">
        <p14:creationId xmlns:p14="http://schemas.microsoft.com/office/powerpoint/2010/main" val="44380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EB36-CC66-49E0-9AFD-7711A0296D64}"/>
              </a:ext>
            </a:extLst>
          </p:cNvPr>
          <p:cNvSpPr>
            <a:spLocks noGrp="1"/>
          </p:cNvSpPr>
          <p:nvPr>
            <p:ph type="title"/>
          </p:nvPr>
        </p:nvSpPr>
        <p:spPr>
          <a:xfrm>
            <a:off x="4813299" y="490537"/>
            <a:ext cx="3968748" cy="1628775"/>
          </a:xfrm>
        </p:spPr>
        <p:txBody>
          <a:bodyPr anchor="b">
            <a:normAutofit/>
          </a:bodyPr>
          <a:lstStyle/>
          <a:p>
            <a:r>
              <a:rPr lang="en-US" sz="3500"/>
              <a:t>Set Range</a:t>
            </a:r>
          </a:p>
        </p:txBody>
      </p:sp>
      <p:pic>
        <p:nvPicPr>
          <p:cNvPr id="6" name="Picture 5">
            <a:extLst>
              <a:ext uri="{FF2B5EF4-FFF2-40B4-BE49-F238E27FC236}">
                <a16:creationId xmlns:a16="http://schemas.microsoft.com/office/drawing/2014/main" id="{B51CA7B1-77DF-40FB-A9DB-131EB1A6BFD9}"/>
              </a:ext>
            </a:extLst>
          </p:cNvPr>
          <p:cNvPicPr>
            <a:picLocks noChangeAspect="1"/>
          </p:cNvPicPr>
          <p:nvPr/>
        </p:nvPicPr>
        <p:blipFill rotWithShape="1">
          <a:blip r:embed="rId2"/>
          <a:srcRect l="23791" r="32533"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99E8BD80-54EF-4770-B8E2-FD95EEA1EA77}"/>
              </a:ext>
            </a:extLst>
          </p:cNvPr>
          <p:cNvGraphicFramePr>
            <a:graphicFrameLocks noGrp="1"/>
          </p:cNvGraphicFramePr>
          <p:nvPr>
            <p:ph idx="1"/>
            <p:extLst>
              <p:ext uri="{D42A27DB-BD31-4B8C-83A1-F6EECF244321}">
                <p14:modId xmlns:p14="http://schemas.microsoft.com/office/powerpoint/2010/main" val="2799957657"/>
              </p:ext>
            </p:extLst>
          </p:nvPr>
        </p:nvGraphicFramePr>
        <p:xfrm>
          <a:off x="4813300" y="2614612"/>
          <a:ext cx="3968747"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1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60759" y="3752849"/>
            <a:ext cx="2468166" cy="2452687"/>
          </a:xfrm>
        </p:spPr>
        <p:txBody>
          <a:bodyPr anchor="ctr">
            <a:normAutofit/>
          </a:bodyPr>
          <a:lstStyle/>
          <a:p>
            <a:pPr>
              <a:defRPr/>
            </a:pPr>
            <a:r>
              <a:rPr lang="en-US" sz="3100"/>
              <a:t>Martin Seligman</a:t>
            </a:r>
            <a:br>
              <a:rPr lang="en-US" sz="3100"/>
            </a:br>
            <a:r>
              <a:rPr lang="en-US" sz="3100"/>
              <a:t>Happiness = S + C + V </a:t>
            </a:r>
          </a:p>
        </p:txBody>
      </p:sp>
      <p:pic>
        <p:nvPicPr>
          <p:cNvPr id="139269" name="Picture 139268" descr="Flying soap bubbles">
            <a:extLst>
              <a:ext uri="{FF2B5EF4-FFF2-40B4-BE49-F238E27FC236}">
                <a16:creationId xmlns:a16="http://schemas.microsoft.com/office/drawing/2014/main" id="{EFEAAFB2-03E7-4B27-991D-2C219DF9B332}"/>
              </a:ext>
            </a:extLst>
          </p:cNvPr>
          <p:cNvPicPr>
            <a:picLocks noChangeAspect="1"/>
          </p:cNvPicPr>
          <p:nvPr/>
        </p:nvPicPr>
        <p:blipFill rotWithShape="1">
          <a:blip r:embed="rId2"/>
          <a:srcRect t="13690" b="25516"/>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9267" name="Rectangle 3"/>
          <p:cNvSpPr>
            <a:spLocks noGrp="1" noChangeArrowheads="1"/>
          </p:cNvSpPr>
          <p:nvPr>
            <p:ph idx="1"/>
          </p:nvPr>
        </p:nvSpPr>
        <p:spPr>
          <a:xfrm>
            <a:off x="3167986" y="3752850"/>
            <a:ext cx="5614060" cy="2452687"/>
          </a:xfrm>
        </p:spPr>
        <p:txBody>
          <a:bodyPr anchor="ctr">
            <a:noAutofit/>
          </a:bodyPr>
          <a:lstStyle/>
          <a:p>
            <a:pPr>
              <a:defRPr/>
            </a:pPr>
            <a:r>
              <a:rPr lang="en-US" sz="2400" dirty="0"/>
              <a:t>S is your set range </a:t>
            </a:r>
            <a:br>
              <a:rPr lang="en-US" sz="2400" dirty="0"/>
            </a:br>
            <a:r>
              <a:rPr lang="en-US" sz="2400" dirty="0"/>
              <a:t>(50% of happiness is determined by heredity)</a:t>
            </a:r>
          </a:p>
          <a:p>
            <a:pPr>
              <a:defRPr/>
            </a:pPr>
            <a:r>
              <a:rPr lang="en-US" sz="2400" dirty="0">
                <a:solidFill>
                  <a:srgbClr val="FF0000"/>
                </a:solidFill>
              </a:rPr>
              <a:t>C is your circumstance </a:t>
            </a:r>
            <a:br>
              <a:rPr lang="en-US" sz="2400" dirty="0">
                <a:solidFill>
                  <a:srgbClr val="FF0000"/>
                </a:solidFill>
              </a:rPr>
            </a:br>
            <a:r>
              <a:rPr lang="en-US" sz="2400" dirty="0">
                <a:solidFill>
                  <a:srgbClr val="FF0000"/>
                </a:solidFill>
              </a:rPr>
              <a:t>(8-15% of happiness)</a:t>
            </a:r>
          </a:p>
          <a:p>
            <a:pPr>
              <a:defRPr/>
            </a:pPr>
            <a:r>
              <a:rPr lang="en-US" sz="2400" dirty="0"/>
              <a:t>V is what is under your voluntary control </a:t>
            </a:r>
            <a:br>
              <a:rPr lang="en-US" sz="2400" dirty="0"/>
            </a:br>
            <a:r>
              <a:rPr lang="en-US" sz="2400" dirty="0"/>
              <a:t>(40%)  </a:t>
            </a:r>
          </a:p>
        </p:txBody>
      </p:sp>
    </p:spTree>
    <p:extLst>
      <p:ext uri="{BB962C8B-B14F-4D97-AF65-F5344CB8AC3E}">
        <p14:creationId xmlns:p14="http://schemas.microsoft.com/office/powerpoint/2010/main" val="291728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09F7C-DDEC-489D-AAB3-0B1A1F6D637E}"/>
              </a:ext>
            </a:extLst>
          </p:cNvPr>
          <p:cNvSpPr>
            <a:spLocks noGrp="1"/>
          </p:cNvSpPr>
          <p:nvPr>
            <p:ph type="title"/>
          </p:nvPr>
        </p:nvSpPr>
        <p:spPr>
          <a:xfrm>
            <a:off x="515125" y="1153572"/>
            <a:ext cx="2400300" cy="4461163"/>
          </a:xfrm>
        </p:spPr>
        <p:txBody>
          <a:bodyPr>
            <a:normAutofit/>
          </a:bodyPr>
          <a:lstStyle/>
          <a:p>
            <a:r>
              <a:rPr lang="en-US" sz="2800">
                <a:solidFill>
                  <a:srgbClr val="FFFFFF"/>
                </a:solidFill>
              </a:rPr>
              <a:t>Circumstances</a:t>
            </a:r>
            <a:br>
              <a:rPr lang="en-US" sz="2800">
                <a:solidFill>
                  <a:srgbClr val="FFFFFF"/>
                </a:solidFill>
              </a:rPr>
            </a:br>
            <a:r>
              <a:rPr lang="en-US" sz="2800">
                <a:solidFill>
                  <a:srgbClr val="FFFFFF"/>
                </a:solidFill>
              </a:rPr>
              <a:t>8-15% of Happiness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F477E3BA-BDA8-4A8C-BC21-F251B66C8645}"/>
              </a:ext>
            </a:extLst>
          </p:cNvPr>
          <p:cNvSpPr>
            <a:spLocks noGrp="1"/>
          </p:cNvSpPr>
          <p:nvPr>
            <p:ph idx="1"/>
          </p:nvPr>
        </p:nvSpPr>
        <p:spPr>
          <a:xfrm>
            <a:off x="3335481" y="591344"/>
            <a:ext cx="5179868" cy="5585619"/>
          </a:xfrm>
        </p:spPr>
        <p:txBody>
          <a:bodyPr anchor="ctr">
            <a:normAutofit/>
          </a:bodyPr>
          <a:lstStyle/>
          <a:p>
            <a:r>
              <a:rPr lang="en-US"/>
              <a:t>Once basic needs are met, greater wealth does not increase happiness.</a:t>
            </a:r>
          </a:p>
          <a:p>
            <a:r>
              <a:rPr lang="en-US"/>
              <a:t>Having a good marriage is related to happiness.</a:t>
            </a:r>
          </a:p>
          <a:p>
            <a:r>
              <a:rPr lang="en-US"/>
              <a:t>Happy people are more social.</a:t>
            </a:r>
          </a:p>
          <a:p>
            <a:r>
              <a:rPr lang="en-US"/>
              <a:t>Moderate ill health does not bring unhappiness, but severe illness does.</a:t>
            </a:r>
          </a:p>
          <a:p>
            <a:r>
              <a:rPr lang="en-US"/>
              <a:t>Educated people are slightly happier.</a:t>
            </a:r>
          </a:p>
          <a:p>
            <a:r>
              <a:rPr lang="en-US"/>
              <a:t>Climate, race, and gender do not affect level of happiness. </a:t>
            </a:r>
          </a:p>
          <a:p>
            <a:r>
              <a:rPr lang="en-US"/>
              <a:t>Religious people are somewhat happier than nonreligious people. </a:t>
            </a:r>
          </a:p>
        </p:txBody>
      </p:sp>
    </p:spTree>
    <p:extLst>
      <p:ext uri="{BB962C8B-B14F-4D97-AF65-F5344CB8AC3E}">
        <p14:creationId xmlns:p14="http://schemas.microsoft.com/office/powerpoint/2010/main" val="9652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269" name="Picture 139268">
            <a:extLst>
              <a:ext uri="{FF2B5EF4-FFF2-40B4-BE49-F238E27FC236}">
                <a16:creationId xmlns:a16="http://schemas.microsoft.com/office/drawing/2014/main" id="{6999BE1A-817D-4904-924C-74406534EF03}"/>
              </a:ext>
            </a:extLst>
          </p:cNvPr>
          <p:cNvPicPr>
            <a:picLocks noChangeAspect="1"/>
          </p:cNvPicPr>
          <p:nvPr/>
        </p:nvPicPr>
        <p:blipFill rotWithShape="1">
          <a:blip r:embed="rId2"/>
          <a:srcRect r="40517"/>
          <a:stretch/>
        </p:blipFill>
        <p:spPr>
          <a:xfrm>
            <a:off x="20" y="10"/>
            <a:ext cx="7252212" cy="6857990"/>
          </a:xfrm>
          <a:prstGeom prst="rect">
            <a:avLst/>
          </a:prstGeom>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266" name="Rectangle 2"/>
          <p:cNvSpPr>
            <a:spLocks noGrp="1" noChangeArrowheads="1"/>
          </p:cNvSpPr>
          <p:nvPr>
            <p:ph type="title"/>
          </p:nvPr>
        </p:nvSpPr>
        <p:spPr>
          <a:xfrm>
            <a:off x="5648707" y="365125"/>
            <a:ext cx="2866642" cy="1899912"/>
          </a:xfrm>
        </p:spPr>
        <p:txBody>
          <a:bodyPr>
            <a:normAutofit/>
          </a:bodyPr>
          <a:lstStyle/>
          <a:p>
            <a:pPr>
              <a:defRPr/>
            </a:pPr>
            <a:r>
              <a:rPr lang="en-US" sz="3200"/>
              <a:t>Martin Seligman</a:t>
            </a:r>
            <a:br>
              <a:rPr lang="en-US" sz="3200"/>
            </a:br>
            <a:r>
              <a:rPr lang="en-US" sz="3200"/>
              <a:t>Happiness = S + C + V </a:t>
            </a:r>
          </a:p>
        </p:txBody>
      </p:sp>
      <p:sp>
        <p:nvSpPr>
          <p:cNvPr id="139267" name="Rectangle 3"/>
          <p:cNvSpPr>
            <a:spLocks noGrp="1" noChangeArrowheads="1"/>
          </p:cNvSpPr>
          <p:nvPr>
            <p:ph idx="1"/>
          </p:nvPr>
        </p:nvSpPr>
        <p:spPr>
          <a:xfrm>
            <a:off x="5648707" y="2434201"/>
            <a:ext cx="2866642" cy="3742762"/>
          </a:xfrm>
        </p:spPr>
        <p:txBody>
          <a:bodyPr>
            <a:normAutofit/>
          </a:bodyPr>
          <a:lstStyle/>
          <a:p>
            <a:pPr>
              <a:defRPr/>
            </a:pPr>
            <a:r>
              <a:rPr lang="en-US" sz="2000" dirty="0"/>
              <a:t>S is your set range </a:t>
            </a:r>
            <a:br>
              <a:rPr lang="en-US" sz="2000" dirty="0"/>
            </a:br>
            <a:r>
              <a:rPr lang="en-US" sz="2000" dirty="0"/>
              <a:t>(50% of happiness is determined by heredity)</a:t>
            </a:r>
          </a:p>
          <a:p>
            <a:pPr>
              <a:defRPr/>
            </a:pPr>
            <a:r>
              <a:rPr lang="en-US" sz="2000" dirty="0"/>
              <a:t>C is your circumstance </a:t>
            </a:r>
            <a:br>
              <a:rPr lang="en-US" sz="2000" dirty="0"/>
            </a:br>
            <a:r>
              <a:rPr lang="en-US" sz="2000" dirty="0"/>
              <a:t>(8-15% of happiness)</a:t>
            </a:r>
          </a:p>
          <a:p>
            <a:pPr>
              <a:defRPr/>
            </a:pPr>
            <a:r>
              <a:rPr lang="en-US" sz="2000" dirty="0">
                <a:solidFill>
                  <a:srgbClr val="FF0000"/>
                </a:solidFill>
              </a:rPr>
              <a:t>V is what is under your voluntary control </a:t>
            </a:r>
            <a:br>
              <a:rPr lang="en-US" sz="2000" dirty="0">
                <a:solidFill>
                  <a:srgbClr val="FF0000"/>
                </a:solidFill>
              </a:rPr>
            </a:br>
            <a:r>
              <a:rPr lang="en-US" sz="2000" dirty="0">
                <a:solidFill>
                  <a:srgbClr val="FF0000"/>
                </a:solidFill>
              </a:rPr>
              <a:t>(40%)  </a:t>
            </a:r>
          </a:p>
        </p:txBody>
      </p:sp>
    </p:spTree>
    <p:extLst>
      <p:ext uri="{BB962C8B-B14F-4D97-AF65-F5344CB8AC3E}">
        <p14:creationId xmlns:p14="http://schemas.microsoft.com/office/powerpoint/2010/main" val="276001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4563-DD51-436A-B0CA-69DA405DD2B4}"/>
              </a:ext>
            </a:extLst>
          </p:cNvPr>
          <p:cNvSpPr>
            <a:spLocks noGrp="1"/>
          </p:cNvSpPr>
          <p:nvPr>
            <p:ph type="title"/>
          </p:nvPr>
        </p:nvSpPr>
        <p:spPr>
          <a:xfrm>
            <a:off x="1908175" y="274638"/>
            <a:ext cx="6767513" cy="706090"/>
          </a:xfrm>
        </p:spPr>
        <p:txBody>
          <a:bodyPr/>
          <a:lstStyle/>
          <a:p>
            <a:r>
              <a:rPr lang="en-US" sz="3200" dirty="0"/>
              <a:t>Introductions</a:t>
            </a:r>
          </a:p>
        </p:txBody>
      </p:sp>
      <p:sp>
        <p:nvSpPr>
          <p:cNvPr id="3" name="Content Placeholder 2">
            <a:extLst>
              <a:ext uri="{FF2B5EF4-FFF2-40B4-BE49-F238E27FC236}">
                <a16:creationId xmlns:a16="http://schemas.microsoft.com/office/drawing/2014/main" id="{B825BC0B-0937-4770-9355-B7B6AD4FFD00}"/>
              </a:ext>
            </a:extLst>
          </p:cNvPr>
          <p:cNvSpPr>
            <a:spLocks noGrp="1"/>
          </p:cNvSpPr>
          <p:nvPr>
            <p:ph sz="half" idx="1"/>
          </p:nvPr>
        </p:nvSpPr>
        <p:spPr>
          <a:xfrm>
            <a:off x="1763688" y="1124744"/>
            <a:ext cx="3313113" cy="5458618"/>
          </a:xfrm>
        </p:spPr>
        <p:txBody>
          <a:bodyPr/>
          <a:lstStyle/>
          <a:p>
            <a:pPr marL="0" indent="0">
              <a:buNone/>
            </a:pPr>
            <a:r>
              <a:rPr lang="en-US" dirty="0"/>
              <a:t>Dr. Marsha Fralick</a:t>
            </a:r>
          </a:p>
          <a:p>
            <a:pPr marL="0" indent="0">
              <a:buNone/>
            </a:pPr>
            <a:endParaRPr lang="en-US" dirty="0"/>
          </a:p>
          <a:p>
            <a:r>
              <a:rPr lang="en-US" sz="2400" dirty="0"/>
              <a:t>Author of textbooks on college and career success</a:t>
            </a:r>
          </a:p>
          <a:p>
            <a:r>
              <a:rPr lang="en-US" sz="2400" dirty="0"/>
              <a:t>Attaining happiness in life is a key theme in all her materials </a:t>
            </a:r>
          </a:p>
          <a:p>
            <a:r>
              <a:rPr lang="en-US" sz="2400" dirty="0"/>
              <a:t>Community college counselor and FYE instructor for 43  years</a:t>
            </a:r>
          </a:p>
          <a:p>
            <a:endParaRPr lang="en-US" dirty="0"/>
          </a:p>
        </p:txBody>
      </p:sp>
      <p:sp>
        <p:nvSpPr>
          <p:cNvPr id="4" name="Content Placeholder 3">
            <a:extLst>
              <a:ext uri="{FF2B5EF4-FFF2-40B4-BE49-F238E27FC236}">
                <a16:creationId xmlns:a16="http://schemas.microsoft.com/office/drawing/2014/main" id="{504AD859-0BF2-4031-83D1-B1AF128AC6D3}"/>
              </a:ext>
            </a:extLst>
          </p:cNvPr>
          <p:cNvSpPr>
            <a:spLocks noGrp="1"/>
          </p:cNvSpPr>
          <p:nvPr>
            <p:ph sz="half" idx="2"/>
          </p:nvPr>
        </p:nvSpPr>
        <p:spPr>
          <a:xfrm>
            <a:off x="5291931" y="1122024"/>
            <a:ext cx="3313112" cy="5417344"/>
          </a:xfrm>
        </p:spPr>
        <p:txBody>
          <a:bodyPr/>
          <a:lstStyle/>
          <a:p>
            <a:pPr marL="0" indent="0">
              <a:buNone/>
            </a:pPr>
            <a:r>
              <a:rPr lang="en-US" dirty="0"/>
              <a:t>Dr. Seth Batiste</a:t>
            </a:r>
          </a:p>
          <a:p>
            <a:pPr marL="0" indent="0">
              <a:buNone/>
            </a:pPr>
            <a:endParaRPr lang="en-US" dirty="0"/>
          </a:p>
          <a:p>
            <a:r>
              <a:rPr lang="en-US" sz="2400" dirty="0"/>
              <a:t>Co-author of college and career success textbook</a:t>
            </a:r>
          </a:p>
          <a:p>
            <a:r>
              <a:rPr lang="en-US" sz="2400" dirty="0"/>
              <a:t>Presented workshops on employee mental health and wellness</a:t>
            </a:r>
          </a:p>
        </p:txBody>
      </p:sp>
    </p:spTree>
    <p:extLst>
      <p:ext uri="{BB962C8B-B14F-4D97-AF65-F5344CB8AC3E}">
        <p14:creationId xmlns:p14="http://schemas.microsoft.com/office/powerpoint/2010/main" val="75788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05" name="Rectangle 140298">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2" name="Rectangle 4"/>
          <p:cNvSpPr>
            <a:spLocks noGrp="1" noChangeArrowheads="1"/>
          </p:cNvSpPr>
          <p:nvPr>
            <p:ph type="title"/>
          </p:nvPr>
        </p:nvSpPr>
        <p:spPr>
          <a:xfrm>
            <a:off x="487836" y="4559523"/>
            <a:ext cx="8176104" cy="1236440"/>
          </a:xfrm>
          <a:noFill/>
        </p:spPr>
        <p:txBody>
          <a:bodyPr vert="horz" lIns="91440" tIns="45720" rIns="91440" bIns="45720" rtlCol="0" anchor="b">
            <a:normAutofit/>
          </a:bodyPr>
          <a:lstStyle/>
          <a:p>
            <a:pPr algn="ctr" defTabSz="914400">
              <a:defRPr/>
            </a:pPr>
            <a:r>
              <a:rPr lang="en-US" sz="3800">
                <a:solidFill>
                  <a:schemeClr val="bg1"/>
                </a:solidFill>
              </a:rPr>
              <a:t>What are some examples of factors under your voluntary control?  </a:t>
            </a:r>
          </a:p>
        </p:txBody>
      </p:sp>
      <p:pic>
        <p:nvPicPr>
          <p:cNvPr id="4" name="Picture 3" descr="Background pattern&#10;&#10;Description automatically generated">
            <a:extLst>
              <a:ext uri="{FF2B5EF4-FFF2-40B4-BE49-F238E27FC236}">
                <a16:creationId xmlns:a16="http://schemas.microsoft.com/office/drawing/2014/main" id="{C3B64E88-36FE-9DCB-FCE0-9B806CC95B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646" b="9895"/>
          <a:stretch/>
        </p:blipFill>
        <p:spPr>
          <a:xfrm>
            <a:off x="20" y="1"/>
            <a:ext cx="9143979" cy="4239482"/>
          </a:xfrm>
          <a:prstGeom prst="rect">
            <a:avLst/>
          </a:prstGeom>
        </p:spPr>
      </p:pic>
    </p:spTree>
    <p:extLst>
      <p:ext uri="{BB962C8B-B14F-4D97-AF65-F5344CB8AC3E}">
        <p14:creationId xmlns:p14="http://schemas.microsoft.com/office/powerpoint/2010/main" val="169643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A9741-263D-4132-82D4-23C0FDDA733D}"/>
              </a:ext>
            </a:extLst>
          </p:cNvPr>
          <p:cNvSpPr>
            <a:spLocks noGrp="1"/>
          </p:cNvSpPr>
          <p:nvPr>
            <p:ph type="title"/>
          </p:nvPr>
        </p:nvSpPr>
        <p:spPr>
          <a:xfrm>
            <a:off x="660404" y="149976"/>
            <a:ext cx="4605336" cy="1323439"/>
          </a:xfrm>
        </p:spPr>
        <p:txBody>
          <a:bodyPr anchor="t">
            <a:normAutofit/>
          </a:bodyPr>
          <a:lstStyle/>
          <a:p>
            <a:r>
              <a:rPr lang="en-US" sz="3500" dirty="0">
                <a:solidFill>
                  <a:schemeClr val="bg1"/>
                </a:solidFill>
              </a:rPr>
              <a:t>Voluntary Control</a:t>
            </a:r>
            <a:br>
              <a:rPr lang="en-US" sz="3500" dirty="0">
                <a:solidFill>
                  <a:schemeClr val="bg1"/>
                </a:solidFill>
              </a:rPr>
            </a:br>
            <a:r>
              <a:rPr lang="en-US" sz="3500" dirty="0">
                <a:solidFill>
                  <a:schemeClr val="bg1"/>
                </a:solidFill>
              </a:rPr>
              <a:t>40% of Happiness</a:t>
            </a:r>
          </a:p>
        </p:txBody>
      </p:sp>
      <p:sp>
        <p:nvSpPr>
          <p:cNvPr id="3" name="Content Placeholder 2">
            <a:extLst>
              <a:ext uri="{FF2B5EF4-FFF2-40B4-BE49-F238E27FC236}">
                <a16:creationId xmlns:a16="http://schemas.microsoft.com/office/drawing/2014/main" id="{8B254C94-E3F2-4C84-A900-FBBA796F6F46}"/>
              </a:ext>
            </a:extLst>
          </p:cNvPr>
          <p:cNvSpPr>
            <a:spLocks noGrp="1"/>
          </p:cNvSpPr>
          <p:nvPr>
            <p:ph idx="1"/>
          </p:nvPr>
        </p:nvSpPr>
        <p:spPr>
          <a:xfrm>
            <a:off x="467544" y="1196752"/>
            <a:ext cx="4605336" cy="2862288"/>
          </a:xfrm>
        </p:spPr>
        <p:txBody>
          <a:bodyPr>
            <a:noAutofit/>
          </a:bodyPr>
          <a:lstStyle/>
          <a:p>
            <a:pPr marL="0" indent="0">
              <a:buNone/>
            </a:pPr>
            <a:r>
              <a:rPr lang="en-US" sz="2400" dirty="0">
                <a:solidFill>
                  <a:schemeClr val="bg1">
                    <a:alpha val="80000"/>
                  </a:schemeClr>
                </a:solidFill>
              </a:rPr>
              <a:t>Can you add some of these items to your list? </a:t>
            </a:r>
          </a:p>
          <a:p>
            <a:r>
              <a:rPr lang="en-US" sz="2000" dirty="0">
                <a:solidFill>
                  <a:schemeClr val="bg1">
                    <a:alpha val="80000"/>
                  </a:schemeClr>
                </a:solidFill>
              </a:rPr>
              <a:t>The past does not determine your future. The future is open to possibilities.</a:t>
            </a:r>
          </a:p>
          <a:p>
            <a:r>
              <a:rPr lang="en-US" sz="2000" dirty="0">
                <a:solidFill>
                  <a:schemeClr val="bg1">
                    <a:alpha val="80000"/>
                  </a:schemeClr>
                </a:solidFill>
              </a:rPr>
              <a:t>Be grateful.</a:t>
            </a:r>
          </a:p>
          <a:p>
            <a:r>
              <a:rPr lang="en-US" sz="2000" dirty="0">
                <a:solidFill>
                  <a:schemeClr val="bg1">
                    <a:alpha val="80000"/>
                  </a:schemeClr>
                </a:solidFill>
              </a:rPr>
              <a:t>Forgive and forget.</a:t>
            </a:r>
          </a:p>
          <a:p>
            <a:r>
              <a:rPr lang="en-US" sz="2000" dirty="0">
                <a:solidFill>
                  <a:schemeClr val="bg1">
                    <a:alpha val="80000"/>
                  </a:schemeClr>
                </a:solidFill>
              </a:rPr>
              <a:t>Increase optimism and hope for the future.</a:t>
            </a:r>
          </a:p>
          <a:p>
            <a:r>
              <a:rPr lang="en-US" sz="2000" dirty="0">
                <a:solidFill>
                  <a:schemeClr val="bg1">
                    <a:alpha val="80000"/>
                  </a:schemeClr>
                </a:solidFill>
              </a:rPr>
              <a:t>Engage in activities that make you happy.</a:t>
            </a:r>
          </a:p>
          <a:p>
            <a:r>
              <a:rPr lang="en-US" sz="2000" dirty="0">
                <a:solidFill>
                  <a:schemeClr val="bg1">
                    <a:alpha val="80000"/>
                  </a:schemeClr>
                </a:solidFill>
              </a:rPr>
              <a:t>Take the time to savor the happy times.</a:t>
            </a:r>
          </a:p>
          <a:p>
            <a:r>
              <a:rPr lang="en-US" sz="2000" dirty="0">
                <a:solidFill>
                  <a:schemeClr val="bg1">
                    <a:alpha val="80000"/>
                  </a:schemeClr>
                </a:solidFill>
              </a:rPr>
              <a:t>Take the time to enjoy the present moment.</a:t>
            </a:r>
          </a:p>
          <a:p>
            <a:r>
              <a:rPr lang="en-US" sz="2000" dirty="0">
                <a:solidFill>
                  <a:schemeClr val="bg1">
                    <a:alpha val="80000"/>
                  </a:schemeClr>
                </a:solidFill>
              </a:rPr>
              <a:t>Build more flow into your life. Flow is the state of gratification we feel when totally absorbed in an activity that matches our strengths. </a:t>
            </a:r>
          </a:p>
        </p:txBody>
      </p:sp>
      <p:pic>
        <p:nvPicPr>
          <p:cNvPr id="21" name="Picture 4" descr="Sketch of outdoor things">
            <a:extLst>
              <a:ext uri="{FF2B5EF4-FFF2-40B4-BE49-F238E27FC236}">
                <a16:creationId xmlns:a16="http://schemas.microsoft.com/office/drawing/2014/main" id="{BE9A4C32-8415-41E9-A62C-7069BC858928}"/>
              </a:ext>
            </a:extLst>
          </p:cNvPr>
          <p:cNvPicPr>
            <a:picLocks noChangeAspect="1"/>
          </p:cNvPicPr>
          <p:nvPr/>
        </p:nvPicPr>
        <p:blipFill rotWithShape="1">
          <a:blip r:embed="rId2"/>
          <a:srcRect l="33076" r="34748" b="1"/>
          <a:stretch/>
        </p:blipFill>
        <p:spPr>
          <a:xfrm>
            <a:off x="5751621" y="-1"/>
            <a:ext cx="3407965"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22"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15000" y="-1"/>
            <a:ext cx="656037"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63360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9DF868D-7442-4EF9-8A4C-273A85CC790D}"/>
              </a:ext>
            </a:extLst>
          </p:cNvPr>
          <p:cNvSpPr>
            <a:spLocks noGrp="1"/>
          </p:cNvSpPr>
          <p:nvPr>
            <p:ph type="title"/>
          </p:nvPr>
        </p:nvSpPr>
        <p:spPr>
          <a:xfrm>
            <a:off x="2486273" y="1380754"/>
            <a:ext cx="4171453" cy="2513516"/>
          </a:xfrm>
        </p:spPr>
        <p:txBody>
          <a:bodyPr vert="horz" lIns="91440" tIns="45720" rIns="91440" bIns="45720" rtlCol="0" anchor="b">
            <a:normAutofit/>
          </a:bodyPr>
          <a:lstStyle/>
          <a:p>
            <a:pPr algn="ctr" defTabSz="914400"/>
            <a:r>
              <a:rPr lang="en-US" sz="2400" kern="1200">
                <a:solidFill>
                  <a:schemeClr val="tx1"/>
                </a:solidFill>
                <a:latin typeface="+mj-lt"/>
                <a:ea typeface="+mj-ea"/>
                <a:cs typeface="+mj-cs"/>
              </a:rPr>
              <a:t>Sonya Lyubomirsky</a:t>
            </a:r>
            <a:br>
              <a:rPr lang="en-US" sz="2400" kern="1200">
                <a:solidFill>
                  <a:schemeClr val="tx1"/>
                </a:solidFill>
                <a:latin typeface="+mj-lt"/>
                <a:ea typeface="+mj-ea"/>
                <a:cs typeface="+mj-cs"/>
              </a:rPr>
            </a:br>
            <a:r>
              <a:rPr lang="en-US" sz="2400" i="1" kern="1200">
                <a:solidFill>
                  <a:schemeClr val="tx1"/>
                </a:solidFill>
                <a:latin typeface="+mj-lt"/>
                <a:ea typeface="+mj-ea"/>
                <a:cs typeface="+mj-cs"/>
              </a:rPr>
              <a:t>The How of Happiness</a:t>
            </a:r>
            <a:br>
              <a:rPr lang="en-US" sz="2400" kern="1200">
                <a:solidFill>
                  <a:schemeClr val="tx1"/>
                </a:solidFill>
                <a:latin typeface="+mj-lt"/>
                <a:ea typeface="+mj-ea"/>
                <a:cs typeface="+mj-cs"/>
              </a:rPr>
            </a:br>
            <a:br>
              <a:rPr lang="en-US" sz="2400" kern="1200">
                <a:solidFill>
                  <a:schemeClr val="tx1"/>
                </a:solidFill>
                <a:latin typeface="+mj-lt"/>
                <a:ea typeface="+mj-ea"/>
                <a:cs typeface="+mj-cs"/>
              </a:rPr>
            </a:br>
            <a:r>
              <a:rPr lang="en-US" sz="2400" kern="1200">
                <a:solidFill>
                  <a:schemeClr val="tx1"/>
                </a:solidFill>
                <a:latin typeface="+mj-lt"/>
                <a:ea typeface="+mj-ea"/>
                <a:cs typeface="+mj-cs"/>
              </a:rPr>
              <a:t>12 Happiness Activities</a:t>
            </a:r>
            <a:br>
              <a:rPr lang="en-US" sz="2400" kern="1200">
                <a:solidFill>
                  <a:schemeClr val="tx1"/>
                </a:solidFill>
                <a:latin typeface="+mj-lt"/>
                <a:ea typeface="+mj-ea"/>
                <a:cs typeface="+mj-cs"/>
              </a:rPr>
            </a:br>
            <a:br>
              <a:rPr lang="en-US" sz="2400" kern="1200">
                <a:solidFill>
                  <a:schemeClr val="tx1"/>
                </a:solidFill>
                <a:latin typeface="+mj-lt"/>
                <a:ea typeface="+mj-ea"/>
                <a:cs typeface="+mj-cs"/>
              </a:rPr>
            </a:br>
            <a:r>
              <a:rPr lang="en-US" sz="2400" kern="1200">
                <a:solidFill>
                  <a:schemeClr val="tx1"/>
                </a:solidFill>
                <a:latin typeface="+mj-lt"/>
                <a:ea typeface="+mj-ea"/>
                <a:cs typeface="+mj-cs"/>
              </a:rPr>
              <a:t>Which ones can you use for yourself or your students?</a:t>
            </a:r>
          </a:p>
        </p:txBody>
      </p:sp>
      <p:sp>
        <p:nvSpPr>
          <p:cNvPr id="22"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9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1A6C-4BCA-4DAA-A246-0686C949A684}"/>
              </a:ext>
            </a:extLst>
          </p:cNvPr>
          <p:cNvSpPr>
            <a:spLocks noGrp="1"/>
          </p:cNvSpPr>
          <p:nvPr>
            <p:ph type="title"/>
          </p:nvPr>
        </p:nvSpPr>
        <p:spPr>
          <a:xfrm>
            <a:off x="4813299" y="490537"/>
            <a:ext cx="3968748" cy="1628775"/>
          </a:xfrm>
        </p:spPr>
        <p:txBody>
          <a:bodyPr anchor="b">
            <a:normAutofit/>
          </a:bodyPr>
          <a:lstStyle/>
          <a:p>
            <a:r>
              <a:rPr lang="en-US" sz="3500"/>
              <a:t>1. Express Gratitude</a:t>
            </a:r>
          </a:p>
        </p:txBody>
      </p:sp>
      <p:pic>
        <p:nvPicPr>
          <p:cNvPr id="6" name="Picture 5">
            <a:extLst>
              <a:ext uri="{FF2B5EF4-FFF2-40B4-BE49-F238E27FC236}">
                <a16:creationId xmlns:a16="http://schemas.microsoft.com/office/drawing/2014/main" id="{D674B69A-0B5B-42BA-901A-62429153A22A}"/>
              </a:ext>
            </a:extLst>
          </p:cNvPr>
          <p:cNvPicPr>
            <a:picLocks noChangeAspect="1"/>
          </p:cNvPicPr>
          <p:nvPr/>
        </p:nvPicPr>
        <p:blipFill rotWithShape="1">
          <a:blip r:embed="rId2"/>
          <a:srcRect l="28653" r="27003"/>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7874243C-EDA2-465C-B5B1-A6CF5A74E5FD}"/>
              </a:ext>
            </a:extLst>
          </p:cNvPr>
          <p:cNvGraphicFramePr>
            <a:graphicFrameLocks noGrp="1"/>
          </p:cNvGraphicFramePr>
          <p:nvPr>
            <p:ph idx="1"/>
            <p:extLst>
              <p:ext uri="{D42A27DB-BD31-4B8C-83A1-F6EECF244321}">
                <p14:modId xmlns:p14="http://schemas.microsoft.com/office/powerpoint/2010/main" val="2007889636"/>
              </p:ext>
            </p:extLst>
          </p:nvPr>
        </p:nvGraphicFramePr>
        <p:xfrm>
          <a:off x="4813300" y="2614613"/>
          <a:ext cx="3968748" cy="261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65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A098B-8D8B-431D-A122-C043068F9422}"/>
              </a:ext>
            </a:extLst>
          </p:cNvPr>
          <p:cNvSpPr>
            <a:spLocks noGrp="1"/>
          </p:cNvSpPr>
          <p:nvPr>
            <p:ph type="title"/>
          </p:nvPr>
        </p:nvSpPr>
        <p:spPr>
          <a:xfrm>
            <a:off x="4885341" y="365125"/>
            <a:ext cx="3630007" cy="1807305"/>
          </a:xfrm>
        </p:spPr>
        <p:txBody>
          <a:bodyPr>
            <a:normAutofit/>
          </a:bodyPr>
          <a:lstStyle/>
          <a:p>
            <a:r>
              <a:rPr lang="en-US" dirty="0"/>
              <a:t>Gratitude Exercise</a:t>
            </a:r>
          </a:p>
        </p:txBody>
      </p:sp>
      <p:pic>
        <p:nvPicPr>
          <p:cNvPr id="5" name="Picture 4" descr="Objects at a table">
            <a:extLst>
              <a:ext uri="{FF2B5EF4-FFF2-40B4-BE49-F238E27FC236}">
                <a16:creationId xmlns:a16="http://schemas.microsoft.com/office/drawing/2014/main" id="{1DD8C9B7-F688-4AB1-9C1F-D01F42363E3C}"/>
              </a:ext>
            </a:extLst>
          </p:cNvPr>
          <p:cNvPicPr>
            <a:picLocks noChangeAspect="1"/>
          </p:cNvPicPr>
          <p:nvPr/>
        </p:nvPicPr>
        <p:blipFill rotWithShape="1">
          <a:blip r:embed="rId2"/>
          <a:srcRect l="33990" r="21359"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C10B419-EFF3-4431-A27C-DB5F89E0B214}"/>
              </a:ext>
            </a:extLst>
          </p:cNvPr>
          <p:cNvSpPr>
            <a:spLocks noGrp="1"/>
          </p:cNvSpPr>
          <p:nvPr>
            <p:ph idx="1"/>
          </p:nvPr>
        </p:nvSpPr>
        <p:spPr>
          <a:xfrm>
            <a:off x="4258661" y="1700808"/>
            <a:ext cx="4256688" cy="4476155"/>
          </a:xfrm>
        </p:spPr>
        <p:txBody>
          <a:bodyPr>
            <a:normAutofit/>
          </a:bodyPr>
          <a:lstStyle/>
          <a:p>
            <a:pPr marL="0" indent="0">
              <a:buNone/>
            </a:pPr>
            <a:endParaRPr lang="en-US" sz="1600" dirty="0"/>
          </a:p>
          <a:p>
            <a:pPr marL="0" indent="0">
              <a:buNone/>
            </a:pPr>
            <a:r>
              <a:rPr lang="en-US" sz="2800" b="1" dirty="0"/>
              <a:t>What are 5 things in life for which you are grateful or thankful?</a:t>
            </a:r>
          </a:p>
          <a:p>
            <a:pPr marL="0" indent="0">
              <a:buNone/>
            </a:pPr>
            <a:endParaRPr lang="en-US" sz="1600" dirty="0"/>
          </a:p>
          <a:p>
            <a:pPr marL="0" indent="0">
              <a:buNone/>
            </a:pPr>
            <a:endParaRPr lang="en-US" sz="1600" dirty="0"/>
          </a:p>
          <a:p>
            <a:pPr marL="0" indent="0">
              <a:buNone/>
            </a:pPr>
            <a:r>
              <a:rPr lang="en-US" sz="1600" dirty="0"/>
              <a:t>Keep a gratitude journal. Each week list at least five things for which you’re grateful or simply take some time to contemplate why you are grateful. </a:t>
            </a:r>
          </a:p>
          <a:p>
            <a:pPr marL="0" indent="0">
              <a:buNone/>
            </a:pPr>
            <a:endParaRPr lang="en-US" sz="1600" dirty="0"/>
          </a:p>
          <a:p>
            <a:pPr marL="0" indent="0">
              <a:buNone/>
            </a:pPr>
            <a:r>
              <a:rPr lang="en-US" sz="1600" dirty="0"/>
              <a:t>Do this exercise with your students.</a:t>
            </a:r>
          </a:p>
          <a:p>
            <a:pPr marL="0" indent="0">
              <a:buNone/>
            </a:pPr>
            <a:endParaRPr lang="en-US" sz="1600" dirty="0"/>
          </a:p>
          <a:p>
            <a:pPr marL="0" indent="0">
              <a:buNone/>
            </a:pPr>
            <a:r>
              <a:rPr lang="en-US" sz="1600" dirty="0"/>
              <a:t>Make it a Thanksgiving tradition. </a:t>
            </a:r>
          </a:p>
          <a:p>
            <a:pPr marL="0" indent="0">
              <a:buNone/>
            </a:pPr>
            <a:endParaRPr lang="en-US" sz="1300" dirty="0"/>
          </a:p>
        </p:txBody>
      </p:sp>
    </p:spTree>
    <p:extLst>
      <p:ext uri="{BB962C8B-B14F-4D97-AF65-F5344CB8AC3E}">
        <p14:creationId xmlns:p14="http://schemas.microsoft.com/office/powerpoint/2010/main" val="1754945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58B416-AD38-4D8D-B35F-58D1D6E61A87}"/>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Why Gratitude is Important</a:t>
            </a:r>
          </a:p>
        </p:txBody>
      </p:sp>
      <p:graphicFrame>
        <p:nvGraphicFramePr>
          <p:cNvPr id="21" name="Content Placeholder 2">
            <a:extLst>
              <a:ext uri="{FF2B5EF4-FFF2-40B4-BE49-F238E27FC236}">
                <a16:creationId xmlns:a16="http://schemas.microsoft.com/office/drawing/2014/main" id="{73B9326D-6971-4635-9B92-5302CD8F52C4}"/>
              </a:ext>
            </a:extLst>
          </p:cNvPr>
          <p:cNvGraphicFramePr>
            <a:graphicFrameLocks noGrp="1"/>
          </p:cNvGraphicFramePr>
          <p:nvPr>
            <p:ph idx="1"/>
            <p:extLst>
              <p:ext uri="{D42A27DB-BD31-4B8C-83A1-F6EECF244321}">
                <p14:modId xmlns:p14="http://schemas.microsoft.com/office/powerpoint/2010/main" val="77325023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6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7BDD3-3129-49AA-8CD6-451B487734DA}"/>
              </a:ext>
            </a:extLst>
          </p:cNvPr>
          <p:cNvSpPr>
            <a:spLocks noGrp="1"/>
          </p:cNvSpPr>
          <p:nvPr>
            <p:ph type="title"/>
          </p:nvPr>
        </p:nvSpPr>
        <p:spPr>
          <a:xfrm>
            <a:off x="557212" y="742951"/>
            <a:ext cx="2607469" cy="4962524"/>
          </a:xfrm>
        </p:spPr>
        <p:txBody>
          <a:bodyPr>
            <a:normAutofit/>
          </a:bodyPr>
          <a:lstStyle/>
          <a:p>
            <a:pPr algn="ctr"/>
            <a:r>
              <a:rPr lang="en-US" sz="4200">
                <a:solidFill>
                  <a:srgbClr val="FFFFFF"/>
                </a:solidFill>
              </a:rPr>
              <a:t>2. Cultivate Optimism</a:t>
            </a:r>
          </a:p>
        </p:txBody>
      </p:sp>
      <p:pic>
        <p:nvPicPr>
          <p:cNvPr id="4" name="Picture 3">
            <a:extLst>
              <a:ext uri="{FF2B5EF4-FFF2-40B4-BE49-F238E27FC236}">
                <a16:creationId xmlns:a16="http://schemas.microsoft.com/office/drawing/2014/main" id="{E9AC1649-D63E-46B2-BC76-77818FC9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366" y="1792537"/>
            <a:ext cx="4915159" cy="3280868"/>
          </a:xfrm>
          <a:prstGeom prst="rect">
            <a:avLst/>
          </a:prstGeom>
        </p:spPr>
      </p:pic>
    </p:spTree>
    <p:extLst>
      <p:ext uri="{BB962C8B-B14F-4D97-AF65-F5344CB8AC3E}">
        <p14:creationId xmlns:p14="http://schemas.microsoft.com/office/powerpoint/2010/main" val="3202523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3F2F5A-E78A-4C80-9B3C-3464E7D08118}"/>
              </a:ext>
            </a:extLst>
          </p:cNvPr>
          <p:cNvSpPr>
            <a:spLocks noGrp="1"/>
          </p:cNvSpPr>
          <p:nvPr>
            <p:ph type="title"/>
          </p:nvPr>
        </p:nvSpPr>
        <p:spPr>
          <a:xfrm>
            <a:off x="603504" y="1122363"/>
            <a:ext cx="2481097" cy="2387600"/>
          </a:xfrm>
        </p:spPr>
        <p:txBody>
          <a:bodyPr vert="horz" lIns="91440" tIns="45720" rIns="91440" bIns="45720" rtlCol="0" anchor="b">
            <a:normAutofit/>
          </a:bodyPr>
          <a:lstStyle/>
          <a:p>
            <a:pPr defTabSz="914400"/>
            <a:r>
              <a:rPr lang="en-US" sz="4000" kern="1200">
                <a:solidFill>
                  <a:srgbClr val="FFFFFF"/>
                </a:solidFill>
                <a:latin typeface="+mj-lt"/>
                <a:ea typeface="+mj-ea"/>
                <a:cs typeface="+mj-cs"/>
              </a:rPr>
              <a:t>Cultivate optimism with mindset.</a:t>
            </a:r>
          </a:p>
        </p:txBody>
      </p:sp>
      <p:pic>
        <p:nvPicPr>
          <p:cNvPr id="5" name="Content Placeholder 4">
            <a:extLst>
              <a:ext uri="{FF2B5EF4-FFF2-40B4-BE49-F238E27FC236}">
                <a16:creationId xmlns:a16="http://schemas.microsoft.com/office/drawing/2014/main" id="{0CF1729B-6A84-4905-BDEA-73737F9BC7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58075" y="1339850"/>
            <a:ext cx="5571066" cy="4178299"/>
          </a:xfrm>
          <a:prstGeom prst="rect">
            <a:avLst/>
          </a:prstGeom>
        </p:spPr>
      </p:pic>
    </p:spTree>
    <p:extLst>
      <p:ext uri="{BB962C8B-B14F-4D97-AF65-F5344CB8AC3E}">
        <p14:creationId xmlns:p14="http://schemas.microsoft.com/office/powerpoint/2010/main" val="1357106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DEE1-099B-496A-908F-EAA01A507381}"/>
              </a:ext>
            </a:extLst>
          </p:cNvPr>
          <p:cNvSpPr>
            <a:spLocks noGrp="1"/>
          </p:cNvSpPr>
          <p:nvPr>
            <p:ph type="title"/>
          </p:nvPr>
        </p:nvSpPr>
        <p:spPr>
          <a:xfrm>
            <a:off x="457200" y="274638"/>
            <a:ext cx="8229600" cy="850106"/>
          </a:xfrm>
        </p:spPr>
        <p:txBody>
          <a:bodyPr/>
          <a:lstStyle/>
          <a:p>
            <a:r>
              <a:rPr lang="en-US" dirty="0"/>
              <a:t>Positive Thinking and Mindset</a:t>
            </a:r>
          </a:p>
        </p:txBody>
      </p:sp>
      <p:sp>
        <p:nvSpPr>
          <p:cNvPr id="3" name="Text Placeholder 2">
            <a:extLst>
              <a:ext uri="{FF2B5EF4-FFF2-40B4-BE49-F238E27FC236}">
                <a16:creationId xmlns:a16="http://schemas.microsoft.com/office/drawing/2014/main" id="{28F9521B-49D6-4344-8224-94AA649BA45F}"/>
              </a:ext>
            </a:extLst>
          </p:cNvPr>
          <p:cNvSpPr>
            <a:spLocks noGrp="1"/>
          </p:cNvSpPr>
          <p:nvPr>
            <p:ph type="body" idx="1"/>
          </p:nvPr>
        </p:nvSpPr>
        <p:spPr>
          <a:xfrm>
            <a:off x="423652" y="1053712"/>
            <a:ext cx="4040188" cy="639762"/>
          </a:xfrm>
        </p:spPr>
        <p:txBody>
          <a:bodyPr/>
          <a:lstStyle/>
          <a:p>
            <a:r>
              <a:rPr lang="en-US" dirty="0">
                <a:solidFill>
                  <a:srgbClr val="FF0000"/>
                </a:solidFill>
              </a:rPr>
              <a:t>Growth Mindset</a:t>
            </a:r>
          </a:p>
        </p:txBody>
      </p:sp>
      <p:sp>
        <p:nvSpPr>
          <p:cNvPr id="4" name="Content Placeholder 3">
            <a:extLst>
              <a:ext uri="{FF2B5EF4-FFF2-40B4-BE49-F238E27FC236}">
                <a16:creationId xmlns:a16="http://schemas.microsoft.com/office/drawing/2014/main" id="{D2312F90-4D09-4651-B97D-48AFF90E4AD1}"/>
              </a:ext>
            </a:extLst>
          </p:cNvPr>
          <p:cNvSpPr>
            <a:spLocks noGrp="1"/>
          </p:cNvSpPr>
          <p:nvPr>
            <p:ph sz="half" idx="2"/>
          </p:nvPr>
        </p:nvSpPr>
        <p:spPr>
          <a:xfrm>
            <a:off x="449298" y="1724390"/>
            <a:ext cx="4040188" cy="3951288"/>
          </a:xfrm>
        </p:spPr>
        <p:txBody>
          <a:bodyPr/>
          <a:lstStyle/>
          <a:p>
            <a:r>
              <a:rPr lang="en-US" sz="2000" dirty="0"/>
              <a:t>Intelligence is increased as you acquire new knowledge.</a:t>
            </a:r>
          </a:p>
          <a:p>
            <a:r>
              <a:rPr lang="en-US" sz="2000" dirty="0"/>
              <a:t>Through practice and effort, skills can be improved.</a:t>
            </a:r>
          </a:p>
          <a:p>
            <a:r>
              <a:rPr lang="en-US" sz="2000" dirty="0"/>
              <a:t>Failure is an opportunity to learn. </a:t>
            </a:r>
          </a:p>
          <a:p>
            <a:endParaRPr lang="en-US" dirty="0"/>
          </a:p>
        </p:txBody>
      </p:sp>
      <p:sp>
        <p:nvSpPr>
          <p:cNvPr id="5" name="Text Placeholder 4">
            <a:extLst>
              <a:ext uri="{FF2B5EF4-FFF2-40B4-BE49-F238E27FC236}">
                <a16:creationId xmlns:a16="http://schemas.microsoft.com/office/drawing/2014/main" id="{377EFA2A-CC11-4251-9DCE-CB61F11BBAA2}"/>
              </a:ext>
            </a:extLst>
          </p:cNvPr>
          <p:cNvSpPr>
            <a:spLocks noGrp="1"/>
          </p:cNvSpPr>
          <p:nvPr>
            <p:ph type="body" sz="quarter" idx="3"/>
          </p:nvPr>
        </p:nvSpPr>
        <p:spPr>
          <a:xfrm>
            <a:off x="4602771" y="1075904"/>
            <a:ext cx="4041775" cy="639762"/>
          </a:xfrm>
        </p:spPr>
        <p:txBody>
          <a:bodyPr/>
          <a:lstStyle/>
          <a:p>
            <a:r>
              <a:rPr lang="en-US" dirty="0">
                <a:solidFill>
                  <a:srgbClr val="FF0000"/>
                </a:solidFill>
              </a:rPr>
              <a:t>Fixed Mindset</a:t>
            </a:r>
          </a:p>
        </p:txBody>
      </p:sp>
      <p:sp>
        <p:nvSpPr>
          <p:cNvPr id="6" name="Content Placeholder 5">
            <a:extLst>
              <a:ext uri="{FF2B5EF4-FFF2-40B4-BE49-F238E27FC236}">
                <a16:creationId xmlns:a16="http://schemas.microsoft.com/office/drawing/2014/main" id="{2C457048-5DA6-433A-A37F-3396C85F4D9C}"/>
              </a:ext>
            </a:extLst>
          </p:cNvPr>
          <p:cNvSpPr>
            <a:spLocks noGrp="1"/>
          </p:cNvSpPr>
          <p:nvPr>
            <p:ph sz="quarter" idx="4"/>
          </p:nvPr>
        </p:nvSpPr>
        <p:spPr>
          <a:xfrm>
            <a:off x="4645025" y="1724390"/>
            <a:ext cx="4041775" cy="3951288"/>
          </a:xfrm>
        </p:spPr>
        <p:txBody>
          <a:bodyPr/>
          <a:lstStyle/>
          <a:p>
            <a:r>
              <a:rPr lang="en-US" sz="2000" dirty="0"/>
              <a:t>Intelligence is fixed at birth.</a:t>
            </a:r>
            <a:br>
              <a:rPr lang="en-US" sz="2000" dirty="0"/>
            </a:br>
            <a:endParaRPr lang="en-US" sz="2000" dirty="0"/>
          </a:p>
          <a:p>
            <a:r>
              <a:rPr lang="en-US" sz="2000" dirty="0"/>
              <a:t>Increased effort does not lead to success.</a:t>
            </a:r>
          </a:p>
          <a:p>
            <a:r>
              <a:rPr lang="en-US" sz="2000" dirty="0"/>
              <a:t>Roadblocks are an excuse to be absent. </a:t>
            </a:r>
          </a:p>
          <a:p>
            <a:endParaRPr lang="en-US" sz="2000" dirty="0"/>
          </a:p>
        </p:txBody>
      </p:sp>
      <p:pic>
        <p:nvPicPr>
          <p:cNvPr id="8" name="Picture 7">
            <a:extLst>
              <a:ext uri="{FF2B5EF4-FFF2-40B4-BE49-F238E27FC236}">
                <a16:creationId xmlns:a16="http://schemas.microsoft.com/office/drawing/2014/main" id="{1B9C5095-90F7-4B4A-BF14-92FC068A0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813" y="3933056"/>
            <a:ext cx="4300053" cy="2870082"/>
          </a:xfrm>
          <a:prstGeom prst="rect">
            <a:avLst/>
          </a:prstGeom>
        </p:spPr>
      </p:pic>
    </p:spTree>
    <p:extLst>
      <p:ext uri="{BB962C8B-B14F-4D97-AF65-F5344CB8AC3E}">
        <p14:creationId xmlns:p14="http://schemas.microsoft.com/office/powerpoint/2010/main" val="360874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790FF-41F9-4A35-B7A9-B146B73019CB}"/>
              </a:ext>
            </a:extLst>
          </p:cNvPr>
          <p:cNvSpPr>
            <a:spLocks noGrp="1"/>
          </p:cNvSpPr>
          <p:nvPr>
            <p:ph type="title"/>
          </p:nvPr>
        </p:nvSpPr>
        <p:spPr>
          <a:xfrm>
            <a:off x="515125" y="1153572"/>
            <a:ext cx="2400300" cy="4461163"/>
          </a:xfrm>
        </p:spPr>
        <p:txBody>
          <a:bodyPr>
            <a:normAutofit/>
          </a:bodyPr>
          <a:lstStyle/>
          <a:p>
            <a:r>
              <a:rPr lang="en-US">
                <a:solidFill>
                  <a:srgbClr val="FFFFFF"/>
                </a:solidFill>
              </a:rPr>
              <a:t>What Went Well Exercise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467276-8404-4DC3-9413-8AE14849A10A}"/>
              </a:ext>
            </a:extLst>
          </p:cNvPr>
          <p:cNvSpPr>
            <a:spLocks noGrp="1"/>
          </p:cNvSpPr>
          <p:nvPr>
            <p:ph idx="1"/>
          </p:nvPr>
        </p:nvSpPr>
        <p:spPr>
          <a:xfrm>
            <a:off x="3335481" y="591344"/>
            <a:ext cx="5179868" cy="5585619"/>
          </a:xfrm>
        </p:spPr>
        <p:txBody>
          <a:bodyPr anchor="ctr">
            <a:normAutofit/>
          </a:bodyPr>
          <a:lstStyle/>
          <a:p>
            <a:pPr marL="0" indent="0">
              <a:buNone/>
            </a:pPr>
            <a:endParaRPr lang="en-US" dirty="0"/>
          </a:p>
          <a:p>
            <a:pPr marL="0" indent="0">
              <a:buNone/>
            </a:pPr>
            <a:r>
              <a:rPr lang="en-US" sz="2800" b="1" dirty="0"/>
              <a:t>What are three things that went well last week?</a:t>
            </a:r>
          </a:p>
          <a:p>
            <a:pPr marL="0" indent="0">
              <a:buNone/>
            </a:pPr>
            <a:endParaRPr lang="en-US" dirty="0"/>
          </a:p>
          <a:p>
            <a:pPr marL="0" indent="0">
              <a:buNone/>
            </a:pPr>
            <a:r>
              <a:rPr lang="en-US" dirty="0"/>
              <a:t>We tend to focus on what does not go well and not enough on what goes right in our lives. </a:t>
            </a:r>
          </a:p>
          <a:p>
            <a:pPr marL="0" indent="0">
              <a:buNone/>
            </a:pPr>
            <a:endParaRPr lang="en-US" dirty="0"/>
          </a:p>
          <a:p>
            <a:pPr marL="0" indent="0">
              <a:buNone/>
            </a:pPr>
            <a:r>
              <a:rPr lang="en-US" dirty="0"/>
              <a:t>Challenge: For two weeks, at the end of each day, set aside 10 minutes to think or write about what went well during the day.</a:t>
            </a:r>
          </a:p>
        </p:txBody>
      </p:sp>
    </p:spTree>
    <p:extLst>
      <p:ext uri="{BB962C8B-B14F-4D97-AF65-F5344CB8AC3E}">
        <p14:creationId xmlns:p14="http://schemas.microsoft.com/office/powerpoint/2010/main" val="20358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384350" cy="51435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bg1"/>
              </a:solidFill>
            </a:endParaRPr>
          </a:p>
        </p:txBody>
      </p:sp>
      <p:sp>
        <p:nvSpPr>
          <p:cNvPr id="2" name="Title 1">
            <a:extLst>
              <a:ext uri="{FF2B5EF4-FFF2-40B4-BE49-F238E27FC236}">
                <a16:creationId xmlns:a16="http://schemas.microsoft.com/office/drawing/2014/main" id="{2D5F4875-21A2-402B-9776-B8D9F9226C26}"/>
              </a:ext>
            </a:extLst>
          </p:cNvPr>
          <p:cNvSpPr>
            <a:spLocks noGrp="1"/>
          </p:cNvSpPr>
          <p:nvPr>
            <p:ph type="title"/>
          </p:nvPr>
        </p:nvSpPr>
        <p:spPr>
          <a:xfrm>
            <a:off x="179512" y="1339850"/>
            <a:ext cx="2662542" cy="4178300"/>
          </a:xfrm>
        </p:spPr>
        <p:txBody>
          <a:bodyPr>
            <a:normAutofit/>
          </a:bodyPr>
          <a:lstStyle/>
          <a:p>
            <a:r>
              <a:rPr lang="en-US" dirty="0">
                <a:solidFill>
                  <a:srgbClr val="FFFFFF"/>
                </a:solidFill>
              </a:rPr>
              <a:t>Resources</a:t>
            </a:r>
          </a:p>
        </p:txBody>
      </p:sp>
      <p:graphicFrame>
        <p:nvGraphicFramePr>
          <p:cNvPr id="5" name="Content Placeholder 2">
            <a:extLst>
              <a:ext uri="{FF2B5EF4-FFF2-40B4-BE49-F238E27FC236}">
                <a16:creationId xmlns:a16="http://schemas.microsoft.com/office/drawing/2014/main" id="{C70953CE-8E17-4467-8EC4-644C50148084}"/>
              </a:ext>
            </a:extLst>
          </p:cNvPr>
          <p:cNvGraphicFramePr>
            <a:graphicFrameLocks noGrp="1"/>
          </p:cNvGraphicFramePr>
          <p:nvPr>
            <p:ph idx="1"/>
          </p:nvPr>
        </p:nvGraphicFramePr>
        <p:xfrm>
          <a:off x="3905730" y="1339850"/>
          <a:ext cx="4718786" cy="414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40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4F7C6-877C-4E87-AE5E-0B169E2CBB4B}"/>
              </a:ext>
            </a:extLst>
          </p:cNvPr>
          <p:cNvSpPr>
            <a:spLocks noGrp="1"/>
          </p:cNvSpPr>
          <p:nvPr>
            <p:ph type="title"/>
          </p:nvPr>
        </p:nvSpPr>
        <p:spPr>
          <a:xfrm>
            <a:off x="878305" y="1396686"/>
            <a:ext cx="2430380" cy="4064628"/>
          </a:xfrm>
        </p:spPr>
        <p:txBody>
          <a:bodyPr>
            <a:normAutofit/>
          </a:bodyPr>
          <a:lstStyle/>
          <a:p>
            <a:r>
              <a:rPr lang="en-US">
                <a:solidFill>
                  <a:srgbClr val="FFFFFF"/>
                </a:solidFill>
              </a:rPr>
              <a:t>What Went Well</a:t>
            </a:r>
            <a:br>
              <a:rPr lang="en-US">
                <a:solidFill>
                  <a:srgbClr val="FFFFFF"/>
                </a:solidFill>
              </a:rPr>
            </a:br>
            <a:r>
              <a:rPr lang="en-US">
                <a:solidFill>
                  <a:srgbClr val="FFFFFF"/>
                </a:solidFill>
              </a:rPr>
              <a:t>Exercise for Students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8A7498-0E11-4686-9D3D-AA7F26FB1B37}"/>
              </a:ext>
            </a:extLst>
          </p:cNvPr>
          <p:cNvSpPr>
            <a:spLocks noGrp="1"/>
          </p:cNvSpPr>
          <p:nvPr>
            <p:ph idx="1"/>
          </p:nvPr>
        </p:nvSpPr>
        <p:spPr>
          <a:xfrm>
            <a:off x="4027614" y="1526033"/>
            <a:ext cx="4152298" cy="3935281"/>
          </a:xfrm>
        </p:spPr>
        <p:txBody>
          <a:bodyPr>
            <a:normAutofit lnSpcReduction="10000"/>
          </a:bodyPr>
          <a:lstStyle/>
          <a:p>
            <a:pPr marL="0" indent="0">
              <a:buNone/>
            </a:pPr>
            <a:r>
              <a:rPr lang="en-US" sz="2800" b="1" dirty="0"/>
              <a:t>Have students write down daily 3 good things that happened to them.</a:t>
            </a:r>
          </a:p>
          <a:p>
            <a:pPr marL="0" indent="0">
              <a:buNone/>
            </a:pPr>
            <a:endParaRPr lang="en-US" sz="2800" b="1" dirty="0"/>
          </a:p>
          <a:p>
            <a:pPr marL="0" indent="0">
              <a:buNone/>
            </a:pPr>
            <a:r>
              <a:rPr lang="en-US" dirty="0"/>
              <a:t>Write about one of the following:</a:t>
            </a:r>
          </a:p>
          <a:p>
            <a:pPr marL="0" indent="0">
              <a:buNone/>
            </a:pPr>
            <a:endParaRPr lang="en-US" dirty="0"/>
          </a:p>
          <a:p>
            <a:pPr marL="0" indent="0">
              <a:buNone/>
            </a:pPr>
            <a:r>
              <a:rPr lang="en-US" dirty="0"/>
              <a:t>Why did this good thing happen?</a:t>
            </a:r>
          </a:p>
          <a:p>
            <a:pPr marL="0" indent="0">
              <a:buNone/>
            </a:pPr>
            <a:r>
              <a:rPr lang="en-US" dirty="0"/>
              <a:t>What does this mean to you?</a:t>
            </a:r>
          </a:p>
          <a:p>
            <a:pPr marL="0" indent="0">
              <a:buNone/>
            </a:pPr>
            <a:r>
              <a:rPr lang="en-US" dirty="0"/>
              <a:t>How can you have more of this good thing in the future?</a:t>
            </a:r>
          </a:p>
          <a:p>
            <a:pPr marL="0" indent="0">
              <a:buNone/>
            </a:pPr>
            <a:endParaRPr lang="en-US" dirty="0"/>
          </a:p>
        </p:txBody>
      </p:sp>
    </p:spTree>
    <p:extLst>
      <p:ext uri="{BB962C8B-B14F-4D97-AF65-F5344CB8AC3E}">
        <p14:creationId xmlns:p14="http://schemas.microsoft.com/office/powerpoint/2010/main" val="4247573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04F81E-330B-4765-88AA-2BD96DE140E8}"/>
              </a:ext>
            </a:extLst>
          </p:cNvPr>
          <p:cNvSpPr>
            <a:spLocks noGrp="1"/>
          </p:cNvSpPr>
          <p:nvPr>
            <p:ph type="title"/>
          </p:nvPr>
        </p:nvSpPr>
        <p:spPr>
          <a:xfrm>
            <a:off x="603504" y="640080"/>
            <a:ext cx="2462022" cy="5257800"/>
          </a:xfrm>
        </p:spPr>
        <p:txBody>
          <a:bodyPr>
            <a:normAutofit/>
          </a:bodyPr>
          <a:lstStyle/>
          <a:p>
            <a:r>
              <a:rPr lang="en-US">
                <a:solidFill>
                  <a:schemeClr val="bg1"/>
                </a:solidFill>
              </a:rPr>
              <a:t>3. Avoid Overthinking and Social Comparison</a:t>
            </a:r>
          </a:p>
        </p:txBody>
      </p:sp>
      <p:sp>
        <p:nvSpPr>
          <p:cNvPr id="3" name="Content Placeholder 2">
            <a:extLst>
              <a:ext uri="{FF2B5EF4-FFF2-40B4-BE49-F238E27FC236}">
                <a16:creationId xmlns:a16="http://schemas.microsoft.com/office/drawing/2014/main" id="{72DC720C-74C0-49B6-B294-FBD89E0100E3}"/>
              </a:ext>
            </a:extLst>
          </p:cNvPr>
          <p:cNvSpPr>
            <a:spLocks noGrp="1"/>
          </p:cNvSpPr>
          <p:nvPr>
            <p:ph idx="1"/>
          </p:nvPr>
        </p:nvSpPr>
        <p:spPr>
          <a:xfrm>
            <a:off x="4018788" y="640081"/>
            <a:ext cx="4518490" cy="5257800"/>
          </a:xfrm>
        </p:spPr>
        <p:txBody>
          <a:bodyPr anchor="ctr">
            <a:normAutofit/>
          </a:bodyPr>
          <a:lstStyle/>
          <a:p>
            <a:pPr marL="0" indent="0">
              <a:buNone/>
            </a:pPr>
            <a:r>
              <a:rPr lang="en-US" dirty="0"/>
              <a:t>“Overthinking is thinking too much, needlessly, passively, endlessly, and excessively pondering the meaning, causes, and consequences of your character, your feelings, and your problems.” – Sonja Lyubomirsky</a:t>
            </a:r>
          </a:p>
          <a:p>
            <a:pPr marL="0" indent="0">
              <a:buNone/>
            </a:pPr>
            <a:endParaRPr lang="en-US" dirty="0"/>
          </a:p>
          <a:p>
            <a:pPr marL="0" indent="0">
              <a:buNone/>
            </a:pPr>
            <a:r>
              <a:rPr lang="en-US" dirty="0"/>
              <a:t>Negative Consequences:</a:t>
            </a:r>
          </a:p>
          <a:p>
            <a:pPr>
              <a:buFont typeface="Arial" panose="020B0604020202020204" pitchFamily="34" charset="0"/>
              <a:buChar char="•"/>
            </a:pPr>
            <a:r>
              <a:rPr lang="en-US" dirty="0"/>
              <a:t>Increases sadness</a:t>
            </a:r>
          </a:p>
          <a:p>
            <a:pPr>
              <a:buFont typeface="Arial" panose="020B0604020202020204" pitchFamily="34" charset="0"/>
              <a:buChar char="•"/>
            </a:pPr>
            <a:r>
              <a:rPr lang="en-US" dirty="0"/>
              <a:t>Fosters negative thinking</a:t>
            </a:r>
          </a:p>
          <a:p>
            <a:pPr>
              <a:buFont typeface="Arial" panose="020B0604020202020204" pitchFamily="34" charset="0"/>
              <a:buChar char="•"/>
            </a:pPr>
            <a:r>
              <a:rPr lang="en-US" dirty="0"/>
              <a:t>Impairs the ability to solve problems</a:t>
            </a:r>
          </a:p>
          <a:p>
            <a:pPr>
              <a:buFont typeface="Arial" panose="020B0604020202020204" pitchFamily="34" charset="0"/>
              <a:buChar char="•"/>
            </a:pPr>
            <a:r>
              <a:rPr lang="en-US" dirty="0"/>
              <a:t>Decreases motivation</a:t>
            </a:r>
          </a:p>
          <a:p>
            <a:pPr>
              <a:buFont typeface="Arial" panose="020B0604020202020204" pitchFamily="34" charset="0"/>
              <a:buChar char="•"/>
            </a:pPr>
            <a:r>
              <a:rPr lang="en-US" dirty="0"/>
              <a:t>Interferes with concentration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915403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65510-92DB-482C-BB31-DE2AF7A5239E}"/>
              </a:ext>
            </a:extLst>
          </p:cNvPr>
          <p:cNvSpPr>
            <a:spLocks noGrp="1"/>
          </p:cNvSpPr>
          <p:nvPr>
            <p:ph type="title"/>
          </p:nvPr>
        </p:nvSpPr>
        <p:spPr>
          <a:xfrm>
            <a:off x="717619" y="1112969"/>
            <a:ext cx="2952974" cy="4166010"/>
          </a:xfrm>
        </p:spPr>
        <p:txBody>
          <a:bodyPr>
            <a:normAutofit/>
          </a:bodyPr>
          <a:lstStyle/>
          <a:p>
            <a:r>
              <a:rPr lang="en-US">
                <a:solidFill>
                  <a:srgbClr val="FFFFFF"/>
                </a:solidFill>
              </a:rPr>
              <a:t>Social Comparison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E08A92-7051-498C-B6BE-FECF970C1541}"/>
              </a:ext>
            </a:extLst>
          </p:cNvPr>
          <p:cNvSpPr>
            <a:spLocks noGrp="1"/>
          </p:cNvSpPr>
          <p:nvPr>
            <p:ph idx="1"/>
          </p:nvPr>
        </p:nvSpPr>
        <p:spPr>
          <a:xfrm>
            <a:off x="4572000" y="820880"/>
            <a:ext cx="3943349" cy="4889350"/>
          </a:xfrm>
        </p:spPr>
        <p:txBody>
          <a:bodyPr anchor="t">
            <a:normAutofit fontScale="92500" lnSpcReduction="10000"/>
          </a:bodyPr>
          <a:lstStyle/>
          <a:p>
            <a:r>
              <a:rPr lang="en-US" dirty="0"/>
              <a:t>Noticing our friends, coworkers, family members, and even fictional characters</a:t>
            </a:r>
          </a:p>
          <a:p>
            <a:r>
              <a:rPr lang="en-US" dirty="0"/>
              <a:t>Imagining they are smarter, richer, healthier, wittier, or more attractive than we are</a:t>
            </a:r>
          </a:p>
          <a:p>
            <a:pPr marL="0" indent="0">
              <a:buNone/>
            </a:pPr>
            <a:endParaRPr lang="en-US" dirty="0">
              <a:solidFill>
                <a:srgbClr val="FF0000"/>
              </a:solidFill>
            </a:endParaRPr>
          </a:p>
          <a:p>
            <a:pPr marL="0" indent="0">
              <a:buNone/>
            </a:pPr>
            <a:r>
              <a:rPr lang="en-US" dirty="0">
                <a:solidFill>
                  <a:srgbClr val="FF0000"/>
                </a:solidFill>
              </a:rPr>
              <a:t>A result of excessive use of social media.</a:t>
            </a:r>
          </a:p>
          <a:p>
            <a:pPr marL="0" indent="0">
              <a:buNone/>
            </a:pPr>
            <a:endParaRPr lang="en-US" dirty="0"/>
          </a:p>
          <a:p>
            <a:pPr marL="0" indent="0">
              <a:buNone/>
            </a:pPr>
            <a:r>
              <a:rPr lang="en-US" dirty="0"/>
              <a:t>Dealing with overthinking and social comparison:</a:t>
            </a:r>
          </a:p>
          <a:p>
            <a:r>
              <a:rPr lang="en-US" dirty="0"/>
              <a:t>Yell stop!</a:t>
            </a:r>
          </a:p>
          <a:p>
            <a:r>
              <a:rPr lang="en-US" dirty="0"/>
              <a:t>Don’t sweat the small stuff.</a:t>
            </a:r>
          </a:p>
          <a:p>
            <a:r>
              <a:rPr lang="en-US" dirty="0"/>
              <a:t>Will it matter in a year? If so, begin taking small steps to resolve the issue.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90020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D7AAB-C036-4CE6-9520-53B716EDDC9A}"/>
              </a:ext>
            </a:extLst>
          </p:cNvPr>
          <p:cNvSpPr>
            <a:spLocks noGrp="1"/>
          </p:cNvSpPr>
          <p:nvPr>
            <p:ph type="title"/>
          </p:nvPr>
        </p:nvSpPr>
        <p:spPr>
          <a:xfrm>
            <a:off x="445770" y="640263"/>
            <a:ext cx="2866644" cy="1344975"/>
          </a:xfrm>
        </p:spPr>
        <p:txBody>
          <a:bodyPr>
            <a:normAutofit/>
          </a:bodyPr>
          <a:lstStyle/>
          <a:p>
            <a:r>
              <a:rPr lang="en-US" sz="3100">
                <a:solidFill>
                  <a:schemeClr val="bg1"/>
                </a:solidFill>
              </a:rPr>
              <a:t>4. Practice Acts of Kindness</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AD8987-4724-40D0-A9F4-6C3431E65E37}"/>
              </a:ext>
            </a:extLst>
          </p:cNvPr>
          <p:cNvSpPr>
            <a:spLocks noGrp="1"/>
          </p:cNvSpPr>
          <p:nvPr>
            <p:ph idx="1"/>
          </p:nvPr>
        </p:nvSpPr>
        <p:spPr>
          <a:xfrm>
            <a:off x="445207" y="2121763"/>
            <a:ext cx="2866644" cy="3773010"/>
          </a:xfrm>
        </p:spPr>
        <p:txBody>
          <a:bodyPr>
            <a:normAutofit/>
          </a:bodyPr>
          <a:lstStyle/>
          <a:p>
            <a:pPr marL="0" indent="0">
              <a:buNone/>
            </a:pPr>
            <a:r>
              <a:rPr lang="en-US" sz="1700">
                <a:solidFill>
                  <a:schemeClr val="bg1"/>
                </a:solidFill>
              </a:rPr>
              <a:t>Why does it work?</a:t>
            </a:r>
          </a:p>
          <a:p>
            <a:r>
              <a:rPr lang="en-US" sz="1700">
                <a:solidFill>
                  <a:schemeClr val="bg1"/>
                </a:solidFill>
              </a:rPr>
              <a:t>View others more positively</a:t>
            </a:r>
          </a:p>
          <a:p>
            <a:r>
              <a:rPr lang="en-US" sz="1700">
                <a:solidFill>
                  <a:schemeClr val="bg1"/>
                </a:solidFill>
              </a:rPr>
              <a:t>Connect with others</a:t>
            </a:r>
          </a:p>
          <a:p>
            <a:r>
              <a:rPr lang="en-US" sz="1700">
                <a:solidFill>
                  <a:schemeClr val="bg1"/>
                </a:solidFill>
              </a:rPr>
              <a:t>Appreciate your own good fortune</a:t>
            </a:r>
          </a:p>
          <a:p>
            <a:r>
              <a:rPr lang="en-US" sz="1700">
                <a:solidFill>
                  <a:schemeClr val="bg1"/>
                </a:solidFill>
              </a:rPr>
              <a:t>Leads to positive social consequences</a:t>
            </a:r>
          </a:p>
          <a:p>
            <a:r>
              <a:rPr lang="en-US" sz="1700">
                <a:solidFill>
                  <a:schemeClr val="bg1"/>
                </a:solidFill>
              </a:rPr>
              <a:t>Feel good about yourself</a:t>
            </a:r>
          </a:p>
          <a:p>
            <a:r>
              <a:rPr lang="en-US" sz="1700">
                <a:solidFill>
                  <a:schemeClr val="bg1"/>
                </a:solidFill>
              </a:rPr>
              <a:t>Chain of kindness</a:t>
            </a:r>
          </a:p>
          <a:p>
            <a:endParaRPr lang="en-US" sz="1700">
              <a:solidFill>
                <a:schemeClr val="bg1"/>
              </a:solidFill>
            </a:endParaRPr>
          </a:p>
        </p:txBody>
      </p:sp>
      <p:pic>
        <p:nvPicPr>
          <p:cNvPr id="7" name="Picture 6">
            <a:extLst>
              <a:ext uri="{FF2B5EF4-FFF2-40B4-BE49-F238E27FC236}">
                <a16:creationId xmlns:a16="http://schemas.microsoft.com/office/drawing/2014/main" id="{D1BBA79A-019D-4C05-AA5C-A8B8FED46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037" y="1860844"/>
            <a:ext cx="4947489" cy="2980862"/>
          </a:xfrm>
          <a:prstGeom prst="rect">
            <a:avLst/>
          </a:prstGeom>
        </p:spPr>
      </p:pic>
    </p:spTree>
    <p:extLst>
      <p:ext uri="{BB962C8B-B14F-4D97-AF65-F5344CB8AC3E}">
        <p14:creationId xmlns:p14="http://schemas.microsoft.com/office/powerpoint/2010/main" val="3812626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0"/>
            <a:ext cx="6598466"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book&#10;&#10;Description automatically generated">
            <a:extLst>
              <a:ext uri="{FF2B5EF4-FFF2-40B4-BE49-F238E27FC236}">
                <a16:creationId xmlns:a16="http://schemas.microsoft.com/office/drawing/2014/main" id="{21F22254-2C0E-998C-D64D-6120D7502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721" y="1112293"/>
            <a:ext cx="3532978" cy="4633414"/>
          </a:xfrm>
          <a:prstGeom prst="rect">
            <a:avLst/>
          </a:prstGeom>
        </p:spPr>
      </p:pic>
      <p:grpSp>
        <p:nvGrpSpPr>
          <p:cNvPr id="10" name="Group 9">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75188"/>
            <a:ext cx="1171701" cy="1172973"/>
            <a:chOff x="9160561" y="1000124"/>
            <a:chExt cx="1562267" cy="1172973"/>
          </a:xfrm>
        </p:grpSpPr>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0656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161237A-A30A-4CB0-9A12-19A03553BABC}"/>
              </a:ext>
            </a:extLst>
          </p:cNvPr>
          <p:cNvPicPr>
            <a:picLocks noChangeAspect="1"/>
          </p:cNvPicPr>
          <p:nvPr/>
        </p:nvPicPr>
        <p:blipFill rotWithShape="1">
          <a:blip r:embed="rId2">
            <a:extLst>
              <a:ext uri="{28A0092B-C50C-407E-A947-70E740481C1C}">
                <a14:useLocalDpi xmlns:a14="http://schemas.microsoft.com/office/drawing/2010/main" val="0"/>
              </a:ext>
            </a:extLst>
          </a:blip>
          <a:srcRect l="25537" r="24520" b="3"/>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74DBB1-1805-4D01-A68C-FC3958762CDC}"/>
              </a:ext>
            </a:extLst>
          </p:cNvPr>
          <p:cNvSpPr>
            <a:spLocks noGrp="1"/>
          </p:cNvSpPr>
          <p:nvPr>
            <p:ph type="title"/>
          </p:nvPr>
        </p:nvSpPr>
        <p:spPr>
          <a:xfrm>
            <a:off x="4370286" y="444272"/>
            <a:ext cx="4291113" cy="1325563"/>
          </a:xfrm>
        </p:spPr>
        <p:txBody>
          <a:bodyPr>
            <a:normAutofit/>
          </a:bodyPr>
          <a:lstStyle/>
          <a:p>
            <a:r>
              <a:rPr lang="en-US" dirty="0"/>
              <a:t>Kindness Exercise</a:t>
            </a:r>
          </a:p>
        </p:txBody>
      </p:sp>
      <p:sp>
        <p:nvSpPr>
          <p:cNvPr id="3" name="Content Placeholder 2">
            <a:extLst>
              <a:ext uri="{FF2B5EF4-FFF2-40B4-BE49-F238E27FC236}">
                <a16:creationId xmlns:a16="http://schemas.microsoft.com/office/drawing/2014/main" id="{8DC98A65-D4D0-47C5-A8B4-05CA5AFDE691}"/>
              </a:ext>
            </a:extLst>
          </p:cNvPr>
          <p:cNvSpPr>
            <a:spLocks noGrp="1"/>
          </p:cNvSpPr>
          <p:nvPr>
            <p:ph idx="1"/>
          </p:nvPr>
        </p:nvSpPr>
        <p:spPr>
          <a:xfrm>
            <a:off x="4370286" y="1904772"/>
            <a:ext cx="4291113" cy="4351338"/>
          </a:xfrm>
        </p:spPr>
        <p:txBody>
          <a:bodyPr>
            <a:normAutofit/>
          </a:bodyPr>
          <a:lstStyle/>
          <a:p>
            <a:pPr marL="0" indent="0">
              <a:buNone/>
            </a:pPr>
            <a:r>
              <a:rPr lang="en-US" dirty="0"/>
              <a:t>Practice an act of kindness.</a:t>
            </a:r>
          </a:p>
          <a:p>
            <a:pPr marL="0" indent="0">
              <a:buNone/>
            </a:pPr>
            <a:endParaRPr lang="en-US" dirty="0"/>
          </a:p>
          <a:p>
            <a:pPr marL="0" indent="0">
              <a:buNone/>
            </a:pPr>
            <a:r>
              <a:rPr lang="en-US" dirty="0"/>
              <a:t>Examples?</a:t>
            </a:r>
          </a:p>
          <a:p>
            <a:pPr marL="0" indent="0">
              <a:buNone/>
            </a:pPr>
            <a:endParaRPr lang="en-US" dirty="0"/>
          </a:p>
          <a:p>
            <a:pPr marL="0" indent="0">
              <a:buNone/>
            </a:pPr>
            <a:r>
              <a:rPr lang="en-US" dirty="0"/>
              <a:t>Seligman states that this exercise is the “single most reliable momentary increase in well-being of any exercise he has tested.”</a:t>
            </a:r>
          </a:p>
        </p:txBody>
      </p:sp>
    </p:spTree>
    <p:extLst>
      <p:ext uri="{BB962C8B-B14F-4D97-AF65-F5344CB8AC3E}">
        <p14:creationId xmlns:p14="http://schemas.microsoft.com/office/powerpoint/2010/main" val="34138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02" name="Rectangle 2"/>
          <p:cNvSpPr>
            <a:spLocks noGrp="1" noChangeArrowheads="1"/>
          </p:cNvSpPr>
          <p:nvPr>
            <p:ph type="title"/>
          </p:nvPr>
        </p:nvSpPr>
        <p:spPr>
          <a:xfrm>
            <a:off x="628649" y="365125"/>
            <a:ext cx="4147457" cy="1325563"/>
          </a:xfrm>
        </p:spPr>
        <p:txBody>
          <a:bodyPr vert="horz" lIns="91440" tIns="45720" rIns="91440" bIns="45720" rtlCol="0" anchor="ctr">
            <a:normAutofit/>
          </a:bodyPr>
          <a:lstStyle/>
          <a:p>
            <a:pPr defTabSz="914400">
              <a:defRPr/>
            </a:pPr>
            <a:r>
              <a:rPr lang="en-US" sz="4400"/>
              <a:t>5. Nurture Social Relationships</a:t>
            </a:r>
          </a:p>
        </p:txBody>
      </p:sp>
      <p:sp>
        <p:nvSpPr>
          <p:cNvPr id="5" name="TextBox 4">
            <a:extLst>
              <a:ext uri="{FF2B5EF4-FFF2-40B4-BE49-F238E27FC236}">
                <a16:creationId xmlns:a16="http://schemas.microsoft.com/office/drawing/2014/main" id="{0BDE783F-533D-4993-B175-B64F1EC750FD}"/>
              </a:ext>
            </a:extLst>
          </p:cNvPr>
          <p:cNvSpPr txBox="1"/>
          <p:nvPr/>
        </p:nvSpPr>
        <p:spPr>
          <a:xfrm>
            <a:off x="628649" y="1825625"/>
            <a:ext cx="3106568" cy="339951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700" dirty="0">
                <a:solidFill>
                  <a:schemeClr val="tx1"/>
                </a:solidFill>
                <a:latin typeface="+mn-lt"/>
                <a:ea typeface="+mn-ea"/>
              </a:rPr>
              <a:t>Make time for others.</a:t>
            </a:r>
          </a:p>
          <a:p>
            <a:pPr marL="342900" indent="-228600">
              <a:lnSpc>
                <a:spcPct val="90000"/>
              </a:lnSpc>
              <a:spcAft>
                <a:spcPts val="600"/>
              </a:spcAft>
              <a:buFont typeface="Arial" panose="020B0604020202020204" pitchFamily="34" charset="0"/>
              <a:buChar char="•"/>
            </a:pPr>
            <a:r>
              <a:rPr lang="en-US" sz="1700" dirty="0">
                <a:solidFill>
                  <a:schemeClr val="tx1"/>
                </a:solidFill>
                <a:latin typeface="+mn-lt"/>
                <a:ea typeface="+mn-ea"/>
              </a:rPr>
              <a:t>Express admiration and appreciation.</a:t>
            </a:r>
          </a:p>
          <a:p>
            <a:pPr marL="342900" indent="-228600">
              <a:lnSpc>
                <a:spcPct val="90000"/>
              </a:lnSpc>
              <a:spcAft>
                <a:spcPts val="600"/>
              </a:spcAft>
              <a:buFont typeface="Arial" panose="020B0604020202020204" pitchFamily="34" charset="0"/>
              <a:buChar char="•"/>
            </a:pPr>
            <a:r>
              <a:rPr lang="en-US" sz="1700" dirty="0">
                <a:solidFill>
                  <a:schemeClr val="tx1"/>
                </a:solidFill>
                <a:latin typeface="+mn-lt"/>
                <a:ea typeface="+mn-ea"/>
              </a:rPr>
              <a:t>Be supportive and loyal.</a:t>
            </a:r>
          </a:p>
          <a:p>
            <a:pPr marL="342900" indent="-228600">
              <a:lnSpc>
                <a:spcPct val="90000"/>
              </a:lnSpc>
              <a:spcAft>
                <a:spcPts val="600"/>
              </a:spcAft>
              <a:buFont typeface="Arial" panose="020B0604020202020204" pitchFamily="34" charset="0"/>
              <a:buChar char="•"/>
            </a:pPr>
            <a:endParaRPr lang="en-US" sz="1700" dirty="0">
              <a:solidFill>
                <a:schemeClr val="tx1"/>
              </a:solidFill>
              <a:latin typeface="+mn-lt"/>
              <a:ea typeface="+mn-ea"/>
            </a:endParaRPr>
          </a:p>
          <a:p>
            <a:pPr marL="114300">
              <a:lnSpc>
                <a:spcPct val="90000"/>
              </a:lnSpc>
              <a:spcAft>
                <a:spcPts val="600"/>
              </a:spcAft>
            </a:pPr>
            <a:r>
              <a:rPr lang="en-US" sz="1700" dirty="0">
                <a:solidFill>
                  <a:schemeClr val="accent4"/>
                </a:solidFill>
                <a:latin typeface="+mn-lt"/>
                <a:ea typeface="+mn-ea"/>
              </a:rPr>
              <a:t>An essential component of FYE courses.</a:t>
            </a:r>
          </a:p>
          <a:p>
            <a:pPr indent="-228600">
              <a:lnSpc>
                <a:spcPct val="90000"/>
              </a:lnSpc>
              <a:spcAft>
                <a:spcPts val="600"/>
              </a:spcAft>
              <a:buFont typeface="Arial" panose="020B0604020202020204" pitchFamily="34" charset="0"/>
              <a:buChar char="•"/>
            </a:pPr>
            <a:endParaRPr lang="en-US" sz="1700" dirty="0">
              <a:solidFill>
                <a:schemeClr val="tx1"/>
              </a:solidFill>
              <a:latin typeface="+mn-lt"/>
              <a:ea typeface="+mn-ea"/>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355" y="589389"/>
            <a:ext cx="2952366" cy="19633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2" y="2994128"/>
            <a:ext cx="2116368" cy="3170589"/>
          </a:xfrm>
          <a:prstGeom prst="rect">
            <a:avLst/>
          </a:prstGeom>
        </p:spPr>
      </p:pic>
    </p:spTree>
    <p:extLst>
      <p:ext uri="{BB962C8B-B14F-4D97-AF65-F5344CB8AC3E}">
        <p14:creationId xmlns:p14="http://schemas.microsoft.com/office/powerpoint/2010/main" val="358100606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6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4DCB6-2B69-4EE1-B199-8663497A96EF}"/>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defTabSz="914400"/>
            <a:r>
              <a:rPr lang="en-US" sz="2200">
                <a:solidFill>
                  <a:srgbClr val="FFFFFF"/>
                </a:solidFill>
              </a:rPr>
              <a:t>6. Develop Strategies for Coping</a:t>
            </a:r>
            <a:br>
              <a:rPr lang="en-US" sz="2200">
                <a:solidFill>
                  <a:srgbClr val="FFFFFF"/>
                </a:solidFill>
              </a:rPr>
            </a:br>
            <a:br>
              <a:rPr lang="en-US" sz="2200">
                <a:solidFill>
                  <a:srgbClr val="FFFFFF"/>
                </a:solidFill>
              </a:rPr>
            </a:br>
            <a:r>
              <a:rPr lang="en-US" sz="2200">
                <a:solidFill>
                  <a:srgbClr val="FFFFFF"/>
                </a:solidFill>
              </a:rPr>
              <a:t>Meditation</a:t>
            </a:r>
            <a:br>
              <a:rPr lang="en-US" sz="2200">
                <a:solidFill>
                  <a:srgbClr val="FFFFFF"/>
                </a:solidFill>
              </a:rPr>
            </a:br>
            <a:r>
              <a:rPr lang="en-US" sz="2200">
                <a:solidFill>
                  <a:srgbClr val="FFFFFF"/>
                </a:solidFill>
              </a:rPr>
              <a:t>Mindfulness</a:t>
            </a:r>
            <a:br>
              <a:rPr lang="en-US" sz="2200">
                <a:solidFill>
                  <a:srgbClr val="FFFFFF"/>
                </a:solidFill>
              </a:rPr>
            </a:br>
            <a:r>
              <a:rPr lang="en-US" sz="2200">
                <a:solidFill>
                  <a:srgbClr val="FFFFFF"/>
                </a:solidFill>
              </a:rPr>
              <a:t>Breathing</a:t>
            </a:r>
            <a:br>
              <a:rPr lang="en-US" sz="2200">
                <a:solidFill>
                  <a:srgbClr val="FFFFFF"/>
                </a:solidFill>
              </a:rPr>
            </a:br>
            <a:r>
              <a:rPr lang="en-US" sz="2200">
                <a:solidFill>
                  <a:srgbClr val="FFFFFF"/>
                </a:solidFill>
              </a:rPr>
              <a:t>Exercise</a:t>
            </a:r>
            <a:br>
              <a:rPr lang="en-US" sz="2200">
                <a:solidFill>
                  <a:srgbClr val="FFFFFF"/>
                </a:solidFill>
              </a:rPr>
            </a:br>
            <a:r>
              <a:rPr lang="en-US" sz="2200">
                <a:solidFill>
                  <a:srgbClr val="FFFFFF"/>
                </a:solidFill>
              </a:rPr>
              <a:t>Sleep</a:t>
            </a:r>
            <a:br>
              <a:rPr lang="en-US" sz="2200">
                <a:solidFill>
                  <a:srgbClr val="FFFFFF"/>
                </a:solidFill>
              </a:rPr>
            </a:br>
            <a:br>
              <a:rPr lang="en-US" sz="2200">
                <a:solidFill>
                  <a:srgbClr val="FFFFFF"/>
                </a:solidFill>
              </a:rPr>
            </a:br>
            <a:r>
              <a:rPr lang="en-US" sz="2200">
                <a:solidFill>
                  <a:srgbClr val="FFFFFF"/>
                </a:solidFill>
              </a:rPr>
              <a:t>How can we integrate these ideas into our FYE courses?</a:t>
            </a:r>
            <a:br>
              <a:rPr lang="en-US" sz="2200">
                <a:solidFill>
                  <a:srgbClr val="FFFFFF"/>
                </a:solidFill>
              </a:rPr>
            </a:br>
            <a:endParaRPr lang="en-US" sz="2200">
              <a:solidFill>
                <a:srgbClr val="FFFFFF"/>
              </a:solidFill>
            </a:endParaRPr>
          </a:p>
        </p:txBody>
      </p:sp>
      <p:sp>
        <p:nvSpPr>
          <p:cNvPr id="2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alking through a field&#10;&#10;Description automatically generated with low confidence">
            <a:extLst>
              <a:ext uri="{FF2B5EF4-FFF2-40B4-BE49-F238E27FC236}">
                <a16:creationId xmlns:a16="http://schemas.microsoft.com/office/drawing/2014/main" id="{3A6361B5-A026-2DE0-F706-E2DEB1835CF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78" r="22142" b="1"/>
          <a:stretch/>
        </p:blipFill>
        <p:spPr>
          <a:xfrm>
            <a:off x="732188" y="942538"/>
            <a:ext cx="5372416" cy="4808332"/>
          </a:xfrm>
          <a:prstGeom prst="rect">
            <a:avLst/>
          </a:prstGeom>
          <a:effectLst/>
        </p:spPr>
      </p:pic>
    </p:spTree>
    <p:extLst>
      <p:ext uri="{BB962C8B-B14F-4D97-AF65-F5344CB8AC3E}">
        <p14:creationId xmlns:p14="http://schemas.microsoft.com/office/powerpoint/2010/main" val="2390269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C5FA3-1AD6-4A30-9CE6-242D5AF7AF4E}"/>
              </a:ext>
            </a:extLst>
          </p:cNvPr>
          <p:cNvSpPr>
            <a:spLocks noGrp="1"/>
          </p:cNvSpPr>
          <p:nvPr>
            <p:ph type="title"/>
          </p:nvPr>
        </p:nvSpPr>
        <p:spPr>
          <a:xfrm>
            <a:off x="482601" y="623392"/>
            <a:ext cx="2522980" cy="1607060"/>
          </a:xfrm>
          <a:noFill/>
          <a:ln w="19050">
            <a:solidFill>
              <a:schemeClr val="tx1"/>
            </a:solidFill>
          </a:ln>
        </p:spPr>
        <p:txBody>
          <a:bodyPr vert="horz" wrap="square" lIns="91440" tIns="45720" rIns="91440" bIns="45720" rtlCol="0" anchor="ctr">
            <a:normAutofit/>
          </a:bodyPr>
          <a:lstStyle/>
          <a:p>
            <a:pPr algn="ctr" defTabSz="914400"/>
            <a:r>
              <a:rPr lang="en-US" sz="2400" kern="1200">
                <a:solidFill>
                  <a:schemeClr val="tx1"/>
                </a:solidFill>
                <a:latin typeface="+mj-lt"/>
                <a:ea typeface="+mj-ea"/>
                <a:cs typeface="+mj-cs"/>
              </a:rPr>
              <a:t>Grit is a powerful strategy for coping. </a:t>
            </a:r>
          </a:p>
        </p:txBody>
      </p:sp>
      <p:sp>
        <p:nvSpPr>
          <p:cNvPr id="6" name="TextBox 5">
            <a:extLst>
              <a:ext uri="{FF2B5EF4-FFF2-40B4-BE49-F238E27FC236}">
                <a16:creationId xmlns:a16="http://schemas.microsoft.com/office/drawing/2014/main" id="{B42DC248-7FD6-45E8-A4EA-724E6D0F8EC1}"/>
              </a:ext>
            </a:extLst>
          </p:cNvPr>
          <p:cNvSpPr txBox="1"/>
          <p:nvPr/>
        </p:nvSpPr>
        <p:spPr>
          <a:xfrm>
            <a:off x="482601" y="2638043"/>
            <a:ext cx="2522980" cy="3415623"/>
          </a:xfrm>
          <a:prstGeom prst="rect">
            <a:avLst/>
          </a:prstGeom>
        </p:spPr>
        <p:txBody>
          <a:bodyPr vert="horz" lIns="91440" tIns="45720" rIns="91440" bIns="45720" rtlCol="0">
            <a:normAutofit/>
          </a:bodyPr>
          <a:lstStyle/>
          <a:p>
            <a:pPr>
              <a:lnSpc>
                <a:spcPct val="90000"/>
              </a:lnSpc>
              <a:spcAft>
                <a:spcPts val="600"/>
              </a:spcAft>
            </a:pPr>
            <a:r>
              <a:rPr lang="en-US" sz="2800" dirty="0">
                <a:solidFill>
                  <a:schemeClr val="tx1"/>
                </a:solidFill>
                <a:latin typeface="+mn-lt"/>
                <a:ea typeface="+mn-ea"/>
              </a:rPr>
              <a:t>Grit = Passion and Perseverance</a:t>
            </a:r>
          </a:p>
        </p:txBody>
      </p:sp>
      <p:pic>
        <p:nvPicPr>
          <p:cNvPr id="5" name="Content Placeholder 4">
            <a:extLst>
              <a:ext uri="{FF2B5EF4-FFF2-40B4-BE49-F238E27FC236}">
                <a16:creationId xmlns:a16="http://schemas.microsoft.com/office/drawing/2014/main" id="{D746DEB1-6387-4869-8811-CAD41371CC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12261" y="1319742"/>
            <a:ext cx="5410199" cy="4057649"/>
          </a:xfrm>
          <a:prstGeom prst="rect">
            <a:avLst/>
          </a:prstGeom>
        </p:spPr>
      </p:pic>
    </p:spTree>
    <p:extLst>
      <p:ext uri="{BB962C8B-B14F-4D97-AF65-F5344CB8AC3E}">
        <p14:creationId xmlns:p14="http://schemas.microsoft.com/office/powerpoint/2010/main" val="331302852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D37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EDB6AA-D373-4225-8E0C-60B4F68ECE41}"/>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rPr>
              <a:t>Grit: Key Ideas</a:t>
            </a:r>
          </a:p>
        </p:txBody>
      </p:sp>
      <p:pic>
        <p:nvPicPr>
          <p:cNvPr id="6" name="Picture 5" descr="A picture containing text, wheel, tool, key&#10;&#10;Description automatically generated">
            <a:extLst>
              <a:ext uri="{FF2B5EF4-FFF2-40B4-BE49-F238E27FC236}">
                <a16:creationId xmlns:a16="http://schemas.microsoft.com/office/drawing/2014/main" id="{A6150F68-5D34-8412-D235-1DBEB7B8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54" r="11873" b="2"/>
          <a:stretch/>
        </p:blipFill>
        <p:spPr>
          <a:xfrm>
            <a:off x="245660" y="321733"/>
            <a:ext cx="5293729" cy="4107392"/>
          </a:xfrm>
          <a:prstGeom prst="rect">
            <a:avLst/>
          </a:prstGeom>
        </p:spPr>
      </p:pic>
      <p:sp>
        <p:nvSpPr>
          <p:cNvPr id="29"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D4DB07-0159-42A5-BA96-614C690AFF11}"/>
              </a:ext>
            </a:extLst>
          </p:cNvPr>
          <p:cNvSpPr>
            <a:spLocks noGrp="1"/>
          </p:cNvSpPr>
          <p:nvPr>
            <p:ph idx="1"/>
          </p:nvPr>
        </p:nvSpPr>
        <p:spPr>
          <a:xfrm>
            <a:off x="6021989" y="476672"/>
            <a:ext cx="2568554" cy="5915610"/>
          </a:xfrm>
        </p:spPr>
        <p:txBody>
          <a:bodyPr anchor="ctr">
            <a:normAutofit fontScale="92500"/>
          </a:bodyPr>
          <a:lstStyle/>
          <a:p>
            <a:endParaRPr lang="en-US" sz="1300" dirty="0">
              <a:solidFill>
                <a:srgbClr val="FFFFFF"/>
              </a:solidFill>
            </a:endParaRPr>
          </a:p>
          <a:p>
            <a:r>
              <a:rPr lang="en-US" sz="2400" dirty="0">
                <a:solidFill>
                  <a:srgbClr val="FFFFFF"/>
                </a:solidFill>
              </a:rPr>
              <a:t>Those who are gritty keep going after challenges or failure. </a:t>
            </a:r>
          </a:p>
          <a:p>
            <a:r>
              <a:rPr lang="en-US" sz="2400" dirty="0">
                <a:solidFill>
                  <a:srgbClr val="FFFFFF"/>
                </a:solidFill>
              </a:rPr>
              <a:t>Grit is simply a “never give up” attitude.</a:t>
            </a:r>
          </a:p>
          <a:p>
            <a:r>
              <a:rPr lang="en-US" sz="2400" dirty="0">
                <a:solidFill>
                  <a:srgbClr val="FFFFFF"/>
                </a:solidFill>
              </a:rPr>
              <a:t>What we accomplish may depend more on our passion and perseverance than our innate talent.</a:t>
            </a:r>
          </a:p>
          <a:p>
            <a:r>
              <a:rPr lang="en-US" sz="2400" dirty="0">
                <a:solidFill>
                  <a:srgbClr val="FFFFFF"/>
                </a:solidFill>
              </a:rPr>
              <a:t>Talent is how quickly your skills improve when you invest effort. </a:t>
            </a:r>
          </a:p>
        </p:txBody>
      </p:sp>
    </p:spTree>
    <p:extLst>
      <p:ext uri="{BB962C8B-B14F-4D97-AF65-F5344CB8AC3E}">
        <p14:creationId xmlns:p14="http://schemas.microsoft.com/office/powerpoint/2010/main" val="75517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1798F-012A-461F-9180-67315561C82E}"/>
              </a:ext>
            </a:extLst>
          </p:cNvPr>
          <p:cNvPicPr>
            <a:picLocks noChangeAspect="1"/>
          </p:cNvPicPr>
          <p:nvPr/>
        </p:nvPicPr>
        <p:blipFill>
          <a:blip r:embed="rId3"/>
          <a:stretch>
            <a:fillRect/>
          </a:stretch>
        </p:blipFill>
        <p:spPr>
          <a:xfrm>
            <a:off x="1362552" y="857250"/>
            <a:ext cx="6418896" cy="5143500"/>
          </a:xfrm>
          <a:prstGeom prst="rect">
            <a:avLst/>
          </a:prstGeom>
        </p:spPr>
      </p:pic>
      <p:sp>
        <p:nvSpPr>
          <p:cNvPr id="5" name="Arrow: Right 4">
            <a:extLst>
              <a:ext uri="{FF2B5EF4-FFF2-40B4-BE49-F238E27FC236}">
                <a16:creationId xmlns:a16="http://schemas.microsoft.com/office/drawing/2014/main" id="{E545F6CF-1034-4670-8D8D-899530E379CC}"/>
              </a:ext>
            </a:extLst>
          </p:cNvPr>
          <p:cNvSpPr/>
          <p:nvPr/>
        </p:nvSpPr>
        <p:spPr>
          <a:xfrm>
            <a:off x="699117" y="460666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34786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D37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EDB6AA-D373-4225-8E0C-60B4F68ECE41}"/>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rPr>
              <a:t>Grit: Key Ideas</a:t>
            </a:r>
          </a:p>
        </p:txBody>
      </p:sp>
      <p:pic>
        <p:nvPicPr>
          <p:cNvPr id="6" name="Picture 5" descr="A picture containing text, wheel, tool, key&#10;&#10;Description automatically generated">
            <a:extLst>
              <a:ext uri="{FF2B5EF4-FFF2-40B4-BE49-F238E27FC236}">
                <a16:creationId xmlns:a16="http://schemas.microsoft.com/office/drawing/2014/main" id="{A6150F68-5D34-8412-D235-1DBEB7B81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54" r="11873" b="2"/>
          <a:stretch/>
        </p:blipFill>
        <p:spPr>
          <a:xfrm>
            <a:off x="245660" y="321733"/>
            <a:ext cx="5293729" cy="4107392"/>
          </a:xfrm>
          <a:prstGeom prst="rect">
            <a:avLst/>
          </a:prstGeom>
        </p:spPr>
      </p:pic>
      <p:sp>
        <p:nvSpPr>
          <p:cNvPr id="29"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D4DB07-0159-42A5-BA96-614C690AFF11}"/>
              </a:ext>
            </a:extLst>
          </p:cNvPr>
          <p:cNvSpPr>
            <a:spLocks noGrp="1"/>
          </p:cNvSpPr>
          <p:nvPr>
            <p:ph idx="1"/>
          </p:nvPr>
        </p:nvSpPr>
        <p:spPr>
          <a:xfrm>
            <a:off x="6021989" y="476672"/>
            <a:ext cx="2568554" cy="5915610"/>
          </a:xfrm>
        </p:spPr>
        <p:txBody>
          <a:bodyPr anchor="ctr">
            <a:normAutofit/>
          </a:bodyPr>
          <a:lstStyle/>
          <a:p>
            <a:r>
              <a:rPr lang="en-US" sz="2400" dirty="0">
                <a:solidFill>
                  <a:srgbClr val="FFFFFF"/>
                </a:solidFill>
              </a:rPr>
              <a:t>Without effort, your talent is nothing more than your unmet potential. </a:t>
            </a:r>
          </a:p>
          <a:p>
            <a:r>
              <a:rPr lang="en-US" sz="2400" dirty="0">
                <a:solidFill>
                  <a:srgbClr val="FFFFFF"/>
                </a:solidFill>
              </a:rPr>
              <a:t>Effortful training is more important than natural talent. It takes 10,000 hours to become an expert. </a:t>
            </a:r>
          </a:p>
          <a:p>
            <a:r>
              <a:rPr lang="en-US" sz="2400" dirty="0">
                <a:solidFill>
                  <a:srgbClr val="FFFFFF"/>
                </a:solidFill>
              </a:rPr>
              <a:t>Those with a growth mindset are grittier. </a:t>
            </a:r>
          </a:p>
          <a:p>
            <a:endParaRPr lang="en-US" sz="1300" dirty="0">
              <a:solidFill>
                <a:srgbClr val="FFFFFF"/>
              </a:solidFill>
            </a:endParaRPr>
          </a:p>
        </p:txBody>
      </p:sp>
    </p:spTree>
    <p:extLst>
      <p:ext uri="{BB962C8B-B14F-4D97-AF65-F5344CB8AC3E}">
        <p14:creationId xmlns:p14="http://schemas.microsoft.com/office/powerpoint/2010/main" val="2827866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A5D297-F7D4-4D24-BFF5-4BCCBCA6C9E2}"/>
              </a:ext>
            </a:extLst>
          </p:cNvPr>
          <p:cNvSpPr>
            <a:spLocks noGrp="1"/>
          </p:cNvSpPr>
          <p:nvPr>
            <p:ph type="title"/>
          </p:nvPr>
        </p:nvSpPr>
        <p:spPr>
          <a:xfrm>
            <a:off x="603504" y="1122363"/>
            <a:ext cx="2481097" cy="2387600"/>
          </a:xfrm>
        </p:spPr>
        <p:txBody>
          <a:bodyPr vert="horz" lIns="91440" tIns="45720" rIns="91440" bIns="45720" rtlCol="0" anchor="b">
            <a:normAutofit/>
          </a:bodyPr>
          <a:lstStyle/>
          <a:p>
            <a:pPr defTabSz="914400"/>
            <a:r>
              <a:rPr lang="en-US" sz="4700" kern="1200">
                <a:solidFill>
                  <a:srgbClr val="FFFFFF"/>
                </a:solidFill>
                <a:latin typeface="+mj-lt"/>
                <a:ea typeface="+mj-ea"/>
                <a:cs typeface="+mj-cs"/>
              </a:rPr>
              <a:t>7. Learn to Forgive</a:t>
            </a:r>
          </a:p>
        </p:txBody>
      </p:sp>
      <p:pic>
        <p:nvPicPr>
          <p:cNvPr id="5" name="Content Placeholder 4">
            <a:extLst>
              <a:ext uri="{FF2B5EF4-FFF2-40B4-BE49-F238E27FC236}">
                <a16:creationId xmlns:a16="http://schemas.microsoft.com/office/drawing/2014/main" id="{45C46BE5-7282-423E-BDA2-7BE0497981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747" y="1758469"/>
            <a:ext cx="4705722" cy="3341062"/>
          </a:xfrm>
          <a:prstGeom prst="rect">
            <a:avLst/>
          </a:prstGeom>
        </p:spPr>
      </p:pic>
    </p:spTree>
    <p:extLst>
      <p:ext uri="{BB962C8B-B14F-4D97-AF65-F5344CB8AC3E}">
        <p14:creationId xmlns:p14="http://schemas.microsoft.com/office/powerpoint/2010/main" val="4050981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08BAF4-15EC-4CCD-9A50-0F12ECB2C427}"/>
              </a:ext>
            </a:extLst>
          </p:cNvPr>
          <p:cNvSpPr>
            <a:spLocks noGrp="1"/>
          </p:cNvSpPr>
          <p:nvPr>
            <p:ph type="title"/>
          </p:nvPr>
        </p:nvSpPr>
        <p:spPr>
          <a:xfrm>
            <a:off x="482601" y="623392"/>
            <a:ext cx="2522980" cy="1607060"/>
          </a:xfrm>
          <a:noFill/>
          <a:ln w="19050">
            <a:solidFill>
              <a:schemeClr val="tx1"/>
            </a:solidFill>
          </a:ln>
        </p:spPr>
        <p:txBody>
          <a:bodyPr wrap="square" anchor="ctr">
            <a:normAutofit/>
          </a:bodyPr>
          <a:lstStyle/>
          <a:p>
            <a:pPr algn="ctr"/>
            <a:r>
              <a:rPr lang="en-US" sz="2400"/>
              <a:t>8. Increase Flow Activities</a:t>
            </a:r>
          </a:p>
        </p:txBody>
      </p:sp>
      <p:sp>
        <p:nvSpPr>
          <p:cNvPr id="3" name="Content Placeholder 2">
            <a:extLst>
              <a:ext uri="{FF2B5EF4-FFF2-40B4-BE49-F238E27FC236}">
                <a16:creationId xmlns:a16="http://schemas.microsoft.com/office/drawing/2014/main" id="{2E144CCC-3295-4617-84E5-1C1D2F35524E}"/>
              </a:ext>
            </a:extLst>
          </p:cNvPr>
          <p:cNvSpPr>
            <a:spLocks noGrp="1"/>
          </p:cNvSpPr>
          <p:nvPr>
            <p:ph idx="1"/>
          </p:nvPr>
        </p:nvSpPr>
        <p:spPr>
          <a:xfrm>
            <a:off x="323528" y="2636912"/>
            <a:ext cx="2937271" cy="3743285"/>
          </a:xfrm>
        </p:spPr>
        <p:txBody>
          <a:bodyPr>
            <a:noAutofit/>
          </a:bodyPr>
          <a:lstStyle/>
          <a:p>
            <a:r>
              <a:rPr lang="en-US" sz="1800" dirty="0"/>
              <a:t>Flow is the state of intense absorption and involvement with the present moment.</a:t>
            </a:r>
          </a:p>
          <a:p>
            <a:r>
              <a:rPr lang="en-US" sz="1800" dirty="0"/>
              <a:t>Flow is one of the characteristics of the happy life.</a:t>
            </a:r>
          </a:p>
          <a:p>
            <a:r>
              <a:rPr lang="en-US" sz="1800" dirty="0"/>
              <a:t>The key to creating flow is to establish a balance between skills and challenges. </a:t>
            </a:r>
          </a:p>
          <a:p>
            <a:r>
              <a:rPr lang="en-US" sz="1800" dirty="0"/>
              <a:t>To maintain flow, we must test ourselves in challenging situations. </a:t>
            </a:r>
          </a:p>
        </p:txBody>
      </p:sp>
      <p:pic>
        <p:nvPicPr>
          <p:cNvPr id="5" name="Picture 4">
            <a:extLst>
              <a:ext uri="{FF2B5EF4-FFF2-40B4-BE49-F238E27FC236}">
                <a16:creationId xmlns:a16="http://schemas.microsoft.com/office/drawing/2014/main" id="{E031BB96-5F83-4FE9-895D-150DD063D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322" y="1783921"/>
            <a:ext cx="4688077" cy="3129291"/>
          </a:xfrm>
          <a:prstGeom prst="rect">
            <a:avLst/>
          </a:prstGeom>
        </p:spPr>
      </p:pic>
    </p:spTree>
    <p:extLst>
      <p:ext uri="{BB962C8B-B14F-4D97-AF65-F5344CB8AC3E}">
        <p14:creationId xmlns:p14="http://schemas.microsoft.com/office/powerpoint/2010/main" val="75660919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3EB84-FD91-4501-B7A5-31A2A3FE8DE4}"/>
              </a:ext>
            </a:extLst>
          </p:cNvPr>
          <p:cNvSpPr>
            <a:spLocks noGrp="1"/>
          </p:cNvSpPr>
          <p:nvPr>
            <p:ph type="title"/>
          </p:nvPr>
        </p:nvSpPr>
        <p:spPr>
          <a:xfrm>
            <a:off x="755576" y="3703977"/>
            <a:ext cx="3253394" cy="2398713"/>
          </a:xfrm>
        </p:spPr>
        <p:txBody>
          <a:bodyPr>
            <a:normAutofit/>
          </a:bodyPr>
          <a:lstStyle/>
          <a:p>
            <a:pPr algn="ctr"/>
            <a:r>
              <a:rPr lang="en-US" sz="3500" b="1" dirty="0"/>
              <a:t>Flow and grit are related.</a:t>
            </a:r>
          </a:p>
        </p:txBody>
      </p:sp>
      <p:pic>
        <p:nvPicPr>
          <p:cNvPr id="4" name="Picture 3" descr="A picture containing chain&#10;&#10;Description automatically generated">
            <a:extLst>
              <a:ext uri="{FF2B5EF4-FFF2-40B4-BE49-F238E27FC236}">
                <a16:creationId xmlns:a16="http://schemas.microsoft.com/office/drawing/2014/main" id="{57B022F8-83EE-AB7F-3797-6370F1BE4E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3"/>
          <a:stretch/>
        </p:blipFill>
        <p:spPr>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9" name="Content Placeholder 2">
            <a:extLst>
              <a:ext uri="{FF2B5EF4-FFF2-40B4-BE49-F238E27FC236}">
                <a16:creationId xmlns:a16="http://schemas.microsoft.com/office/drawing/2014/main" id="{7AEA5CDF-04BE-4921-9001-EED83622ABDC}"/>
              </a:ext>
            </a:extLst>
          </p:cNvPr>
          <p:cNvSpPr>
            <a:spLocks noGrp="1"/>
          </p:cNvSpPr>
          <p:nvPr>
            <p:ph idx="1"/>
          </p:nvPr>
        </p:nvSpPr>
        <p:spPr>
          <a:xfrm>
            <a:off x="4571999" y="3350837"/>
            <a:ext cx="3943350" cy="3312368"/>
          </a:xfrm>
        </p:spPr>
        <p:txBody>
          <a:bodyPr anchor="ctr">
            <a:noAutofit/>
          </a:bodyPr>
          <a:lstStyle/>
          <a:p>
            <a:pPr marL="457200" indent="-457200">
              <a:buAutoNum type="arabicPeriod"/>
            </a:pPr>
            <a:r>
              <a:rPr lang="en-US" sz="2400" dirty="0"/>
              <a:t>Begin with interest</a:t>
            </a:r>
          </a:p>
          <a:p>
            <a:pPr marL="457200" indent="-457200">
              <a:buAutoNum type="arabicPeriod"/>
            </a:pPr>
            <a:r>
              <a:rPr lang="en-US" sz="2400" dirty="0"/>
              <a:t>Next comes practice. Practice increases interest. </a:t>
            </a:r>
          </a:p>
          <a:p>
            <a:pPr marL="457200" indent="-457200">
              <a:buAutoNum type="arabicPeriod"/>
            </a:pPr>
            <a:r>
              <a:rPr lang="en-US" sz="2400" dirty="0"/>
              <a:t>Then comes purpose. We become passionate when we are convinced that our work matters and has meaning.</a:t>
            </a:r>
          </a:p>
          <a:p>
            <a:pPr marL="457200" indent="-457200">
              <a:buAutoNum type="arabicPeriod"/>
            </a:pPr>
            <a:r>
              <a:rPr lang="en-US" sz="2400" dirty="0"/>
              <a:t>Finally comes hope for a better future. </a:t>
            </a:r>
          </a:p>
        </p:txBody>
      </p:sp>
    </p:spTree>
    <p:extLst>
      <p:ext uri="{BB962C8B-B14F-4D97-AF65-F5344CB8AC3E}">
        <p14:creationId xmlns:p14="http://schemas.microsoft.com/office/powerpoint/2010/main" val="590198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A42B73-2409-4CBA-9E47-80E8CD456420}"/>
              </a:ext>
            </a:extLst>
          </p:cNvPr>
          <p:cNvSpPr>
            <a:spLocks noGrp="1"/>
          </p:cNvSpPr>
          <p:nvPr>
            <p:ph type="title"/>
          </p:nvPr>
        </p:nvSpPr>
        <p:spPr>
          <a:xfrm>
            <a:off x="628650" y="704088"/>
            <a:ext cx="2647464" cy="2980944"/>
          </a:xfrm>
        </p:spPr>
        <p:txBody>
          <a:bodyPr>
            <a:normAutofit/>
          </a:bodyPr>
          <a:lstStyle/>
          <a:p>
            <a:r>
              <a:rPr lang="en-US">
                <a:solidFill>
                  <a:schemeClr val="bg1"/>
                </a:solidFill>
              </a:rPr>
              <a:t>9. Savor Life’s Joys</a:t>
            </a:r>
          </a:p>
        </p:txBody>
      </p:sp>
      <p:sp>
        <p:nvSpPr>
          <p:cNvPr id="3" name="Content Placeholder 2">
            <a:extLst>
              <a:ext uri="{FF2B5EF4-FFF2-40B4-BE49-F238E27FC236}">
                <a16:creationId xmlns:a16="http://schemas.microsoft.com/office/drawing/2014/main" id="{1BD5B9E3-B2AD-4452-891B-42C497F7FCD1}"/>
              </a:ext>
            </a:extLst>
          </p:cNvPr>
          <p:cNvSpPr>
            <a:spLocks noGrp="1"/>
          </p:cNvSpPr>
          <p:nvPr>
            <p:ph idx="1"/>
          </p:nvPr>
        </p:nvSpPr>
        <p:spPr>
          <a:xfrm>
            <a:off x="4659307" y="704088"/>
            <a:ext cx="3851470" cy="5965272"/>
          </a:xfrm>
        </p:spPr>
        <p:txBody>
          <a:bodyPr anchor="ctr">
            <a:normAutofit/>
          </a:bodyPr>
          <a:lstStyle/>
          <a:p>
            <a:pPr marL="0" indent="0">
              <a:buNone/>
            </a:pPr>
            <a:r>
              <a:rPr lang="en-US" sz="2000" dirty="0"/>
              <a:t>The ability to savor positive experiences in life is one of the most important ingredients of happiness.</a:t>
            </a:r>
          </a:p>
          <a:p>
            <a:endParaRPr lang="en-US" sz="1900" dirty="0"/>
          </a:p>
          <a:p>
            <a:pPr marL="0" indent="0">
              <a:buNone/>
            </a:pPr>
            <a:r>
              <a:rPr lang="en-US" sz="2800" dirty="0">
                <a:solidFill>
                  <a:srgbClr val="FF0000"/>
                </a:solidFill>
              </a:rPr>
              <a:t>Brainstorm: Life’s Joys</a:t>
            </a:r>
          </a:p>
          <a:p>
            <a:pPr marL="0" indent="0">
              <a:buNone/>
            </a:pPr>
            <a:endParaRPr lang="en-US" sz="1900" dirty="0"/>
          </a:p>
          <a:p>
            <a:pPr marL="0" indent="0">
              <a:buNone/>
            </a:pPr>
            <a:r>
              <a:rPr lang="en-US" sz="1900" dirty="0"/>
              <a:t>Relish ordinary experiences</a:t>
            </a:r>
          </a:p>
          <a:p>
            <a:pPr marL="0" indent="0">
              <a:buNone/>
            </a:pPr>
            <a:r>
              <a:rPr lang="en-US" sz="1900" dirty="0"/>
              <a:t>Savor and reminisce with family and friends.</a:t>
            </a:r>
          </a:p>
          <a:p>
            <a:pPr marL="0" indent="0">
              <a:buNone/>
            </a:pPr>
            <a:r>
              <a:rPr lang="en-US" sz="1900" dirty="0"/>
              <a:t>Replay happy days. </a:t>
            </a:r>
          </a:p>
          <a:p>
            <a:pPr marL="0" indent="0">
              <a:buNone/>
            </a:pPr>
            <a:r>
              <a:rPr lang="en-US" sz="1900" dirty="0"/>
              <a:t>Celebrate good news.</a:t>
            </a:r>
          </a:p>
          <a:p>
            <a:pPr marL="0" indent="0">
              <a:buNone/>
            </a:pPr>
            <a:r>
              <a:rPr lang="en-US" sz="1900" dirty="0"/>
              <a:t>Be open to beauty and excellence.</a:t>
            </a:r>
          </a:p>
          <a:p>
            <a:pPr marL="0" indent="0">
              <a:buNone/>
            </a:pPr>
            <a:r>
              <a:rPr lang="en-US" sz="1900" dirty="0"/>
              <a:t>Be mindful.</a:t>
            </a:r>
          </a:p>
        </p:txBody>
      </p:sp>
    </p:spTree>
    <p:extLst>
      <p:ext uri="{BB962C8B-B14F-4D97-AF65-F5344CB8AC3E}">
        <p14:creationId xmlns:p14="http://schemas.microsoft.com/office/powerpoint/2010/main" val="1089343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CED35C-2184-4398-AE98-42623FA6C414}"/>
              </a:ext>
            </a:extLst>
          </p:cNvPr>
          <p:cNvSpPr>
            <a:spLocks noGrp="1"/>
          </p:cNvSpPr>
          <p:nvPr>
            <p:ph type="title"/>
          </p:nvPr>
        </p:nvSpPr>
        <p:spPr>
          <a:xfrm>
            <a:off x="603504" y="640263"/>
            <a:ext cx="3867912" cy="1344975"/>
          </a:xfrm>
        </p:spPr>
        <p:txBody>
          <a:bodyPr>
            <a:normAutofit/>
          </a:bodyPr>
          <a:lstStyle/>
          <a:p>
            <a:r>
              <a:rPr lang="en-US" sz="3500"/>
              <a:t>10. Commit to Your Goals</a:t>
            </a:r>
          </a:p>
        </p:txBody>
      </p:sp>
      <p:sp>
        <p:nvSpPr>
          <p:cNvPr id="3" name="Content Placeholder 2">
            <a:extLst>
              <a:ext uri="{FF2B5EF4-FFF2-40B4-BE49-F238E27FC236}">
                <a16:creationId xmlns:a16="http://schemas.microsoft.com/office/drawing/2014/main" id="{11AF3565-E82F-47DD-9A95-7305A0088C94}"/>
              </a:ext>
            </a:extLst>
          </p:cNvPr>
          <p:cNvSpPr>
            <a:spLocks noGrp="1"/>
          </p:cNvSpPr>
          <p:nvPr>
            <p:ph idx="1"/>
          </p:nvPr>
        </p:nvSpPr>
        <p:spPr>
          <a:xfrm>
            <a:off x="603504" y="2121763"/>
            <a:ext cx="3867912" cy="3773010"/>
          </a:xfrm>
        </p:spPr>
        <p:txBody>
          <a:bodyPr>
            <a:normAutofit/>
          </a:bodyPr>
          <a:lstStyle/>
          <a:p>
            <a:pPr marL="0" indent="0">
              <a:buNone/>
            </a:pPr>
            <a:r>
              <a:rPr lang="en-US" sz="1700"/>
              <a:t>“An aim in life is the only fortune worth finding.” </a:t>
            </a:r>
            <a:br>
              <a:rPr lang="en-US" sz="1700"/>
            </a:br>
            <a:r>
              <a:rPr lang="en-US" sz="1700"/>
              <a:t>-Robert Louis Stevenson</a:t>
            </a:r>
          </a:p>
          <a:p>
            <a:pPr marL="0" indent="0">
              <a:buNone/>
            </a:pPr>
            <a:r>
              <a:rPr lang="en-US" sz="1700"/>
              <a:t>“Find a happy person and you will find a project.” </a:t>
            </a:r>
            <a:br>
              <a:rPr lang="en-US" sz="1700"/>
            </a:br>
            <a:r>
              <a:rPr lang="en-US" sz="1700"/>
              <a:t>-Sonja Lyubomirsky</a:t>
            </a:r>
          </a:p>
          <a:p>
            <a:pPr marL="0" indent="0">
              <a:buNone/>
            </a:pPr>
            <a:endParaRPr lang="en-US" sz="1700"/>
          </a:p>
          <a:p>
            <a:pPr marL="0" indent="0">
              <a:buNone/>
            </a:pPr>
            <a:r>
              <a:rPr lang="en-US" sz="1700"/>
              <a:t>Working toward a goal is as important to well-being as it’s attainment. </a:t>
            </a:r>
          </a:p>
          <a:p>
            <a:pPr marL="0" indent="0">
              <a:buNone/>
            </a:pPr>
            <a:r>
              <a:rPr lang="en-US" sz="1700"/>
              <a:t>Goals provide structure and meaning to our lives.</a:t>
            </a:r>
          </a:p>
          <a:p>
            <a:pPr marL="0" indent="0">
              <a:buNone/>
            </a:pPr>
            <a:r>
              <a:rPr lang="en-US" sz="1700"/>
              <a:t>Goals help us to master our time. </a:t>
            </a:r>
          </a:p>
          <a:p>
            <a:pPr marL="0" indent="0">
              <a:buNone/>
            </a:pPr>
            <a:r>
              <a:rPr lang="en-US" sz="1700"/>
              <a:t>Accomplish goals with grit.</a:t>
            </a:r>
          </a:p>
        </p:txBody>
      </p:sp>
      <p:pic>
        <p:nvPicPr>
          <p:cNvPr id="5" name="Picture 4">
            <a:extLst>
              <a:ext uri="{FF2B5EF4-FFF2-40B4-BE49-F238E27FC236}">
                <a16:creationId xmlns:a16="http://schemas.microsoft.com/office/drawing/2014/main" id="{A1AE1A0B-62B6-4817-B7D0-C6FB8C126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231" y="2165555"/>
            <a:ext cx="3552722" cy="2371441"/>
          </a:xfrm>
          <a:prstGeom prst="rect">
            <a:avLst/>
          </a:prstGeom>
        </p:spPr>
      </p:pic>
    </p:spTree>
    <p:extLst>
      <p:ext uri="{BB962C8B-B14F-4D97-AF65-F5344CB8AC3E}">
        <p14:creationId xmlns:p14="http://schemas.microsoft.com/office/powerpoint/2010/main" val="274276431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B73A9E-9890-4101-A887-B30390B5012B}"/>
              </a:ext>
            </a:extLst>
          </p:cNvPr>
          <p:cNvPicPr>
            <a:picLocks noChangeAspect="1"/>
          </p:cNvPicPr>
          <p:nvPr/>
        </p:nvPicPr>
        <p:blipFill rotWithShape="1">
          <a:blip r:embed="rId2">
            <a:extLst>
              <a:ext uri="{28A0092B-C50C-407E-A947-70E740481C1C}">
                <a14:useLocalDpi xmlns:a14="http://schemas.microsoft.com/office/drawing/2010/main" val="0"/>
              </a:ext>
            </a:extLst>
          </a:blip>
          <a:srcRect l="24132" r="16925" b="-1"/>
          <a:stretch/>
        </p:blipFill>
        <p:spPr>
          <a:xfrm>
            <a:off x="3088140" y="10"/>
            <a:ext cx="6055860"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2B040C-A06E-4CD8-A2AA-EF0548A76DBD}"/>
              </a:ext>
            </a:extLst>
          </p:cNvPr>
          <p:cNvSpPr>
            <a:spLocks noGrp="1"/>
          </p:cNvSpPr>
          <p:nvPr>
            <p:ph type="title"/>
          </p:nvPr>
        </p:nvSpPr>
        <p:spPr>
          <a:xfrm>
            <a:off x="603504" y="365125"/>
            <a:ext cx="3949616" cy="1325563"/>
          </a:xfrm>
        </p:spPr>
        <p:txBody>
          <a:bodyPr>
            <a:normAutofit/>
          </a:bodyPr>
          <a:lstStyle/>
          <a:p>
            <a:r>
              <a:rPr lang="en-US" dirty="0"/>
              <a:t>11. Practice Religion and/or Spirituality</a:t>
            </a:r>
          </a:p>
        </p:txBody>
      </p:sp>
      <p:sp>
        <p:nvSpPr>
          <p:cNvPr id="3" name="Content Placeholder 2">
            <a:extLst>
              <a:ext uri="{FF2B5EF4-FFF2-40B4-BE49-F238E27FC236}">
                <a16:creationId xmlns:a16="http://schemas.microsoft.com/office/drawing/2014/main" id="{0085B81E-9415-470C-BC07-2E9C47D47C2A}"/>
              </a:ext>
            </a:extLst>
          </p:cNvPr>
          <p:cNvSpPr>
            <a:spLocks noGrp="1"/>
          </p:cNvSpPr>
          <p:nvPr>
            <p:ph idx="1"/>
          </p:nvPr>
        </p:nvSpPr>
        <p:spPr>
          <a:xfrm>
            <a:off x="603504" y="1690688"/>
            <a:ext cx="2956124" cy="4542963"/>
          </a:xfrm>
        </p:spPr>
        <p:txBody>
          <a:bodyPr>
            <a:noAutofit/>
          </a:bodyPr>
          <a:lstStyle/>
          <a:p>
            <a:r>
              <a:rPr lang="en-US" sz="2400" dirty="0"/>
              <a:t>Provides social support and a sense of identity</a:t>
            </a:r>
          </a:p>
          <a:p>
            <a:r>
              <a:rPr lang="en-US" sz="2400" dirty="0"/>
              <a:t>Helps people deal with trauma</a:t>
            </a:r>
          </a:p>
          <a:p>
            <a:r>
              <a:rPr lang="en-US" sz="2400" dirty="0"/>
              <a:t>Provides hope</a:t>
            </a:r>
          </a:p>
          <a:p>
            <a:r>
              <a:rPr lang="en-US" sz="2400" dirty="0"/>
              <a:t>Promotes forgiveness</a:t>
            </a:r>
          </a:p>
          <a:p>
            <a:endParaRPr lang="en-US" sz="2400" dirty="0"/>
          </a:p>
          <a:p>
            <a:pPr marL="0" indent="0">
              <a:buNone/>
            </a:pPr>
            <a:r>
              <a:rPr lang="en-US" sz="2400" dirty="0"/>
              <a:t>FYE Courses</a:t>
            </a:r>
          </a:p>
          <a:p>
            <a:pPr marL="0" indent="0">
              <a:buNone/>
            </a:pPr>
            <a:r>
              <a:rPr lang="en-US" sz="2400" dirty="0"/>
              <a:t>Help students find meaning and purpose. </a:t>
            </a:r>
          </a:p>
        </p:txBody>
      </p:sp>
    </p:spTree>
    <p:extLst>
      <p:ext uri="{BB962C8B-B14F-4D97-AF65-F5344CB8AC3E}">
        <p14:creationId xmlns:p14="http://schemas.microsoft.com/office/powerpoint/2010/main" val="383439940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3AA761D-E3E6-4A2E-BF5A-2FA73F5AB4E6}"/>
              </a:ext>
            </a:extLst>
          </p:cNvPr>
          <p:cNvSpPr>
            <a:spLocks noGrp="1"/>
          </p:cNvSpPr>
          <p:nvPr>
            <p:ph type="title"/>
          </p:nvPr>
        </p:nvSpPr>
        <p:spPr>
          <a:xfrm>
            <a:off x="573788" y="662400"/>
            <a:ext cx="2538000" cy="1492132"/>
          </a:xfrm>
        </p:spPr>
        <p:txBody>
          <a:bodyPr anchor="t">
            <a:normAutofit/>
          </a:bodyPr>
          <a:lstStyle/>
          <a:p>
            <a:r>
              <a:rPr lang="en-US">
                <a:solidFill>
                  <a:schemeClr val="bg1"/>
                </a:solidFill>
              </a:rPr>
              <a:t>12. Take Care of Your Body</a:t>
            </a:r>
          </a:p>
        </p:txBody>
      </p:sp>
      <p:sp>
        <p:nvSpPr>
          <p:cNvPr id="3" name="Content Placeholder 2">
            <a:extLst>
              <a:ext uri="{FF2B5EF4-FFF2-40B4-BE49-F238E27FC236}">
                <a16:creationId xmlns:a16="http://schemas.microsoft.com/office/drawing/2014/main" id="{AC37A523-DEFF-4CFD-8C4A-CD9B0C97A0DB}"/>
              </a:ext>
            </a:extLst>
          </p:cNvPr>
          <p:cNvSpPr>
            <a:spLocks noGrp="1"/>
          </p:cNvSpPr>
          <p:nvPr>
            <p:ph idx="1"/>
          </p:nvPr>
        </p:nvSpPr>
        <p:spPr>
          <a:xfrm>
            <a:off x="573788" y="2286000"/>
            <a:ext cx="2538000" cy="3844800"/>
          </a:xfrm>
        </p:spPr>
        <p:txBody>
          <a:bodyPr>
            <a:noAutofit/>
          </a:bodyPr>
          <a:lstStyle/>
          <a:p>
            <a:r>
              <a:rPr lang="en-US" sz="2400" dirty="0">
                <a:solidFill>
                  <a:schemeClr val="bg1">
                    <a:alpha val="60000"/>
                  </a:schemeClr>
                </a:solidFill>
              </a:rPr>
              <a:t>Exercise increases self-esteem.</a:t>
            </a:r>
          </a:p>
          <a:p>
            <a:r>
              <a:rPr lang="en-US" sz="2400" dirty="0">
                <a:solidFill>
                  <a:schemeClr val="bg1">
                    <a:alpha val="60000"/>
                  </a:schemeClr>
                </a:solidFill>
              </a:rPr>
              <a:t>It provides opportunities for flow.</a:t>
            </a:r>
          </a:p>
          <a:p>
            <a:r>
              <a:rPr lang="en-US" sz="2400" dirty="0">
                <a:solidFill>
                  <a:schemeClr val="bg1">
                    <a:alpha val="60000"/>
                  </a:schemeClr>
                </a:solidFill>
              </a:rPr>
              <a:t>Spend more time outside</a:t>
            </a:r>
          </a:p>
          <a:p>
            <a:r>
              <a:rPr lang="en-US" sz="2400" dirty="0">
                <a:solidFill>
                  <a:schemeClr val="bg1">
                    <a:alpha val="60000"/>
                  </a:schemeClr>
                </a:solidFill>
              </a:rPr>
              <a:t>Learn the basics of good nutrition</a:t>
            </a:r>
          </a:p>
          <a:p>
            <a:r>
              <a:rPr lang="en-US" sz="2400" dirty="0">
                <a:solidFill>
                  <a:schemeClr val="bg1">
                    <a:alpha val="60000"/>
                  </a:schemeClr>
                </a:solidFill>
              </a:rPr>
              <a:t>Get enough sleep</a:t>
            </a:r>
          </a:p>
        </p:txBody>
      </p:sp>
      <p:pic>
        <p:nvPicPr>
          <p:cNvPr id="5" name="Picture 4">
            <a:extLst>
              <a:ext uri="{FF2B5EF4-FFF2-40B4-BE49-F238E27FC236}">
                <a16:creationId xmlns:a16="http://schemas.microsoft.com/office/drawing/2014/main" id="{EB561315-707C-4EB7-91D3-E219EC774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289" y="962457"/>
            <a:ext cx="4510639" cy="4933085"/>
          </a:xfrm>
          <a:prstGeom prst="rect">
            <a:avLst/>
          </a:prstGeom>
        </p:spPr>
      </p:pic>
    </p:spTree>
    <p:extLst>
      <p:ext uri="{BB962C8B-B14F-4D97-AF65-F5344CB8AC3E}">
        <p14:creationId xmlns:p14="http://schemas.microsoft.com/office/powerpoint/2010/main" val="750116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5F961CE-3C12-4C8C-A318-AFA43440B069}"/>
              </a:ext>
            </a:extLst>
          </p:cNvPr>
          <p:cNvSpPr>
            <a:spLocks noGrp="1"/>
          </p:cNvSpPr>
          <p:nvPr>
            <p:ph type="title"/>
          </p:nvPr>
        </p:nvSpPr>
        <p:spPr>
          <a:xfrm>
            <a:off x="887027" y="753883"/>
            <a:ext cx="2387205" cy="1144052"/>
          </a:xfrm>
        </p:spPr>
        <p:txBody>
          <a:bodyPr>
            <a:normAutofit/>
          </a:bodyPr>
          <a:lstStyle/>
          <a:p>
            <a:r>
              <a:rPr lang="en-US" sz="3100" dirty="0">
                <a:solidFill>
                  <a:srgbClr val="FFFFFF"/>
                </a:solidFill>
              </a:rPr>
              <a:t>Intention Statements</a:t>
            </a:r>
          </a:p>
        </p:txBody>
      </p:sp>
      <p:sp>
        <p:nvSpPr>
          <p:cNvPr id="3" name="Content Placeholder 2">
            <a:extLst>
              <a:ext uri="{FF2B5EF4-FFF2-40B4-BE49-F238E27FC236}">
                <a16:creationId xmlns:a16="http://schemas.microsoft.com/office/drawing/2014/main" id="{34C552F6-6A1B-4502-BFDD-C384BB4EEB5D}"/>
              </a:ext>
            </a:extLst>
          </p:cNvPr>
          <p:cNvSpPr>
            <a:spLocks noGrp="1"/>
          </p:cNvSpPr>
          <p:nvPr>
            <p:ph idx="1"/>
          </p:nvPr>
        </p:nvSpPr>
        <p:spPr>
          <a:xfrm>
            <a:off x="859656" y="1765669"/>
            <a:ext cx="2400338" cy="3327226"/>
          </a:xfrm>
        </p:spPr>
        <p:txBody>
          <a:bodyPr anchor="t">
            <a:noAutofit/>
          </a:bodyPr>
          <a:lstStyle/>
          <a:p>
            <a:pPr marL="0" indent="0">
              <a:buNone/>
            </a:pPr>
            <a:r>
              <a:rPr lang="en-US" sz="1800" dirty="0">
                <a:solidFill>
                  <a:srgbClr val="FEFFFF"/>
                </a:solidFill>
              </a:rPr>
              <a:t>Make a list of at least five things you can do to improve your happiness.  Review your notes and the handout. </a:t>
            </a:r>
          </a:p>
          <a:p>
            <a:pPr marL="0" indent="0">
              <a:buNone/>
            </a:pPr>
            <a:endParaRPr lang="en-US" sz="1800" dirty="0">
              <a:solidFill>
                <a:srgbClr val="FEFFFF"/>
              </a:solidFill>
            </a:endParaRPr>
          </a:p>
          <a:p>
            <a:pPr marL="0" indent="0">
              <a:buNone/>
            </a:pPr>
            <a:r>
              <a:rPr lang="en-US" sz="1800" dirty="0">
                <a:solidFill>
                  <a:srgbClr val="FEFFFF"/>
                </a:solidFill>
              </a:rPr>
              <a:t>Make a list of at least five ways you can help your students to improve their happiness. Review the above lists. </a:t>
            </a:r>
          </a:p>
          <a:p>
            <a:pPr marL="0" indent="0">
              <a:buNone/>
            </a:pPr>
            <a:r>
              <a:rPr lang="en-US" sz="1800" dirty="0">
                <a:solidFill>
                  <a:srgbClr val="FEFFFF"/>
                </a:solidFill>
              </a:rPr>
              <a:t>Share some of your ideas</a:t>
            </a:r>
          </a:p>
        </p:txBody>
      </p:sp>
      <p:pic>
        <p:nvPicPr>
          <p:cNvPr id="4" name="Picture 3">
            <a:extLst>
              <a:ext uri="{FF2B5EF4-FFF2-40B4-BE49-F238E27FC236}">
                <a16:creationId xmlns:a16="http://schemas.microsoft.com/office/drawing/2014/main" id="{218C50DC-3C0B-46C6-86C0-04B0ECD5E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701" y="1699912"/>
            <a:ext cx="4904306" cy="3138755"/>
          </a:xfrm>
          <a:prstGeom prst="rect">
            <a:avLst/>
          </a:prstGeom>
        </p:spPr>
      </p:pic>
    </p:spTree>
    <p:extLst>
      <p:ext uri="{BB962C8B-B14F-4D97-AF65-F5344CB8AC3E}">
        <p14:creationId xmlns:p14="http://schemas.microsoft.com/office/powerpoint/2010/main" val="359025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B450B202-ADDA-46BB-A5AD-3BDE0E2E1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20" y="1240720"/>
            <a:ext cx="3293170" cy="42492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extBox 1">
            <a:extLst>
              <a:ext uri="{FF2B5EF4-FFF2-40B4-BE49-F238E27FC236}">
                <a16:creationId xmlns:a16="http://schemas.microsoft.com/office/drawing/2014/main" id="{BACF961F-BFA1-4C79-90AD-2E83115EF7EA}"/>
              </a:ext>
            </a:extLst>
          </p:cNvPr>
          <p:cNvSpPr txBox="1"/>
          <p:nvPr/>
        </p:nvSpPr>
        <p:spPr>
          <a:xfrm>
            <a:off x="4154997" y="476672"/>
            <a:ext cx="4316684" cy="6264696"/>
          </a:xfrm>
          <a:prstGeom prst="rect">
            <a:avLst/>
          </a:prstGeom>
        </p:spPr>
        <p:txBody>
          <a:bodyPr vert="horz" lIns="68580" tIns="34290" rIns="68580" bIns="34290" rtlCol="0">
            <a:normAutofit fontScale="47500" lnSpcReduction="20000"/>
          </a:bodyPr>
          <a:lstStyle/>
          <a:p>
            <a:pPr>
              <a:lnSpc>
                <a:spcPct val="90000"/>
              </a:lnSpc>
              <a:spcBef>
                <a:spcPts val="698"/>
              </a:spcBef>
            </a:pPr>
            <a:endParaRPr lang="en-US" sz="2700" spc="113" dirty="0"/>
          </a:p>
          <a:p>
            <a:pPr>
              <a:lnSpc>
                <a:spcPct val="90000"/>
              </a:lnSpc>
              <a:spcBef>
                <a:spcPts val="698"/>
              </a:spcBef>
            </a:pPr>
            <a:r>
              <a:rPr lang="en-US" sz="2900" spc="113" dirty="0">
                <a:solidFill>
                  <a:srgbClr val="C00000"/>
                </a:solidFill>
              </a:rPr>
              <a:t>Custom Online and Print Versions Available</a:t>
            </a:r>
          </a:p>
          <a:p>
            <a:pPr>
              <a:lnSpc>
                <a:spcPct val="90000"/>
              </a:lnSpc>
              <a:spcBef>
                <a:spcPts val="698"/>
              </a:spcBef>
            </a:pPr>
            <a:br>
              <a:rPr lang="en-US" sz="2900" spc="113" dirty="0">
                <a:solidFill>
                  <a:srgbClr val="C00000"/>
                </a:solidFill>
              </a:rPr>
            </a:br>
            <a:r>
              <a:rPr lang="en-US" sz="2900" spc="113" dirty="0">
                <a:solidFill>
                  <a:srgbClr val="C00000"/>
                </a:solidFill>
              </a:rPr>
              <a:t>Chapter 1: Motivation</a:t>
            </a:r>
          </a:p>
          <a:p>
            <a:pPr>
              <a:lnSpc>
                <a:spcPct val="90000"/>
              </a:lnSpc>
              <a:spcBef>
                <a:spcPts val="698"/>
              </a:spcBef>
            </a:pPr>
            <a:r>
              <a:rPr lang="en-US" sz="2900" spc="113" dirty="0"/>
              <a:t>Chapter 2: Exploring Personality and Major</a:t>
            </a:r>
          </a:p>
          <a:p>
            <a:pPr>
              <a:lnSpc>
                <a:spcPct val="90000"/>
              </a:lnSpc>
              <a:spcBef>
                <a:spcPts val="698"/>
              </a:spcBef>
            </a:pPr>
            <a:r>
              <a:rPr lang="en-US" sz="2900" spc="113" dirty="0"/>
              <a:t>Chapter 3: Exploring Multiple Intelligences, Interests and Values</a:t>
            </a:r>
          </a:p>
          <a:p>
            <a:pPr>
              <a:lnSpc>
                <a:spcPct val="90000"/>
              </a:lnSpc>
              <a:spcBef>
                <a:spcPts val="698"/>
              </a:spcBef>
            </a:pPr>
            <a:r>
              <a:rPr lang="en-US" sz="2900" spc="113" dirty="0"/>
              <a:t>Chapter 4: Planning Your Career and Education</a:t>
            </a:r>
          </a:p>
          <a:p>
            <a:pPr>
              <a:lnSpc>
                <a:spcPct val="90000"/>
              </a:lnSpc>
              <a:spcBef>
                <a:spcPts val="698"/>
              </a:spcBef>
            </a:pPr>
            <a:br>
              <a:rPr lang="en-US" sz="2900" spc="113" dirty="0"/>
            </a:br>
            <a:r>
              <a:rPr lang="en-US" sz="2900" spc="113" dirty="0"/>
              <a:t>Chapter 5: Managing Time and Money</a:t>
            </a:r>
          </a:p>
          <a:p>
            <a:pPr>
              <a:lnSpc>
                <a:spcPct val="90000"/>
              </a:lnSpc>
              <a:spcBef>
                <a:spcPts val="698"/>
              </a:spcBef>
            </a:pPr>
            <a:r>
              <a:rPr lang="en-US" sz="2900" spc="113" dirty="0"/>
              <a:t>Chapter 6: Using Brain Science to Improve Memory</a:t>
            </a:r>
          </a:p>
          <a:p>
            <a:pPr>
              <a:lnSpc>
                <a:spcPct val="90000"/>
              </a:lnSpc>
              <a:spcBef>
                <a:spcPts val="698"/>
              </a:spcBef>
            </a:pPr>
            <a:r>
              <a:rPr lang="en-US" sz="2900" spc="113" dirty="0"/>
              <a:t>Chapter 7: Using Brain Science to Improve Study Skills</a:t>
            </a:r>
          </a:p>
          <a:p>
            <a:pPr>
              <a:lnSpc>
                <a:spcPct val="90000"/>
              </a:lnSpc>
              <a:spcBef>
                <a:spcPts val="698"/>
              </a:spcBef>
            </a:pPr>
            <a:r>
              <a:rPr lang="en-US" sz="2900" spc="113" dirty="0"/>
              <a:t>Chapter 8: Taking Notes, Writing, and Speaking</a:t>
            </a:r>
          </a:p>
          <a:p>
            <a:pPr>
              <a:lnSpc>
                <a:spcPct val="90000"/>
              </a:lnSpc>
              <a:spcBef>
                <a:spcPts val="698"/>
              </a:spcBef>
            </a:pPr>
            <a:r>
              <a:rPr lang="en-US" sz="2900" spc="113" dirty="0"/>
              <a:t>Chapter 9: Test Taking</a:t>
            </a:r>
          </a:p>
          <a:p>
            <a:pPr>
              <a:lnSpc>
                <a:spcPct val="90000"/>
              </a:lnSpc>
              <a:spcBef>
                <a:spcPts val="698"/>
              </a:spcBef>
            </a:pPr>
            <a:br>
              <a:rPr lang="en-US" sz="2900" spc="113" dirty="0"/>
            </a:br>
            <a:r>
              <a:rPr lang="en-US" sz="2900" spc="113" dirty="0"/>
              <a:t>Chapter 10: Communication and Relationships</a:t>
            </a:r>
          </a:p>
          <a:p>
            <a:pPr>
              <a:lnSpc>
                <a:spcPct val="90000"/>
              </a:lnSpc>
              <a:spcBef>
                <a:spcPts val="698"/>
              </a:spcBef>
            </a:pPr>
            <a:r>
              <a:rPr lang="en-US" sz="2900" spc="113" dirty="0"/>
              <a:t>Chapter 11: Thinking Critically and Creatively</a:t>
            </a:r>
          </a:p>
          <a:p>
            <a:pPr>
              <a:lnSpc>
                <a:spcPct val="90000"/>
              </a:lnSpc>
              <a:spcBef>
                <a:spcPts val="698"/>
              </a:spcBef>
            </a:pPr>
            <a:r>
              <a:rPr lang="en-US" sz="2900" spc="113" dirty="0"/>
              <a:t>Chapter 12: Diversity and Current Social Issues</a:t>
            </a:r>
          </a:p>
          <a:p>
            <a:pPr>
              <a:lnSpc>
                <a:spcPct val="90000"/>
              </a:lnSpc>
              <a:spcBef>
                <a:spcPts val="698"/>
              </a:spcBef>
            </a:pPr>
            <a:r>
              <a:rPr lang="en-US" sz="2900" spc="113" dirty="0">
                <a:solidFill>
                  <a:srgbClr val="C00000"/>
                </a:solidFill>
              </a:rPr>
              <a:t>Chapter 13: Thinking Positively about the Future: Optimism, Hope, Future-Mindedness, Making Positive Changes, Secrets to Happiness</a:t>
            </a:r>
          </a:p>
        </p:txBody>
      </p:sp>
    </p:spTree>
    <p:extLst>
      <p:ext uri="{BB962C8B-B14F-4D97-AF65-F5344CB8AC3E}">
        <p14:creationId xmlns:p14="http://schemas.microsoft.com/office/powerpoint/2010/main" val="392940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7F83D-D81A-B6BF-E414-D1200FD416FD}"/>
              </a:ext>
            </a:extLst>
          </p:cNvPr>
          <p:cNvPicPr>
            <a:picLocks noChangeAspect="1"/>
          </p:cNvPicPr>
          <p:nvPr/>
        </p:nvPicPr>
        <p:blipFill>
          <a:blip r:embed="rId2"/>
          <a:stretch>
            <a:fillRect/>
          </a:stretch>
        </p:blipFill>
        <p:spPr>
          <a:xfrm>
            <a:off x="0" y="1161737"/>
            <a:ext cx="9144000" cy="4534525"/>
          </a:xfrm>
          <a:prstGeom prst="rect">
            <a:avLst/>
          </a:prstGeom>
        </p:spPr>
      </p:pic>
    </p:spTree>
    <p:extLst>
      <p:ext uri="{BB962C8B-B14F-4D97-AF65-F5344CB8AC3E}">
        <p14:creationId xmlns:p14="http://schemas.microsoft.com/office/powerpoint/2010/main" val="2340151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FD2EB-E125-4A7A-8470-009D833B20A6}"/>
              </a:ext>
            </a:extLst>
          </p:cNvPr>
          <p:cNvSpPr>
            <a:spLocks noGrp="1"/>
          </p:cNvSpPr>
          <p:nvPr>
            <p:ph type="body" idx="1"/>
          </p:nvPr>
        </p:nvSpPr>
        <p:spPr/>
        <p:txBody>
          <a:bodyPr>
            <a:normAutofit/>
          </a:bodyPr>
          <a:lstStyle/>
          <a:p>
            <a:r>
              <a:rPr lang="en-US" dirty="0"/>
              <a:t>Dr. Seth Batiste</a:t>
            </a:r>
          </a:p>
        </p:txBody>
      </p:sp>
      <p:sp>
        <p:nvSpPr>
          <p:cNvPr id="3" name="Content Placeholder 2">
            <a:extLst>
              <a:ext uri="{FF2B5EF4-FFF2-40B4-BE49-F238E27FC236}">
                <a16:creationId xmlns:a16="http://schemas.microsoft.com/office/drawing/2014/main" id="{9B7C2429-509B-4297-AC63-43184D1FD182}"/>
              </a:ext>
            </a:extLst>
          </p:cNvPr>
          <p:cNvSpPr>
            <a:spLocks noGrp="1"/>
          </p:cNvSpPr>
          <p:nvPr>
            <p:ph sz="half" idx="2"/>
          </p:nvPr>
        </p:nvSpPr>
        <p:spPr>
          <a:xfrm>
            <a:off x="1043608" y="3316640"/>
            <a:ext cx="3516963" cy="2779361"/>
          </a:xfrm>
        </p:spPr>
        <p:txBody>
          <a:bodyPr/>
          <a:lstStyle/>
          <a:p>
            <a:r>
              <a:rPr lang="en-US" b="1" i="0" u="sng" dirty="0">
                <a:solidFill>
                  <a:srgbClr val="3C61AA"/>
                </a:solidFill>
                <a:effectLst/>
                <a:latin typeface="Helvetica Neue"/>
                <a:hlinkClick r:id="rId3"/>
              </a:rPr>
              <a:t>www.batisteconsulting.us</a:t>
            </a:r>
            <a:endParaRPr lang="en-US" dirty="0"/>
          </a:p>
        </p:txBody>
      </p:sp>
      <p:sp>
        <p:nvSpPr>
          <p:cNvPr id="4" name="Text Placeholder 3">
            <a:extLst>
              <a:ext uri="{FF2B5EF4-FFF2-40B4-BE49-F238E27FC236}">
                <a16:creationId xmlns:a16="http://schemas.microsoft.com/office/drawing/2014/main" id="{58133ECE-D04A-47E3-8ED3-34B7123C0C71}"/>
              </a:ext>
            </a:extLst>
          </p:cNvPr>
          <p:cNvSpPr>
            <a:spLocks noGrp="1"/>
          </p:cNvSpPr>
          <p:nvPr>
            <p:ph type="body" sz="quarter" idx="3"/>
          </p:nvPr>
        </p:nvSpPr>
        <p:spPr/>
        <p:txBody>
          <a:bodyPr/>
          <a:lstStyle/>
          <a:p>
            <a:r>
              <a:rPr lang="en-US" dirty="0"/>
              <a:t>Dr. Marsha Fralick</a:t>
            </a:r>
          </a:p>
        </p:txBody>
      </p:sp>
      <p:sp>
        <p:nvSpPr>
          <p:cNvPr id="5" name="Content Placeholder 4">
            <a:extLst>
              <a:ext uri="{FF2B5EF4-FFF2-40B4-BE49-F238E27FC236}">
                <a16:creationId xmlns:a16="http://schemas.microsoft.com/office/drawing/2014/main" id="{3522D5E8-35A3-4F8D-A36D-4DF5B4B69A82}"/>
              </a:ext>
            </a:extLst>
          </p:cNvPr>
          <p:cNvSpPr>
            <a:spLocks noGrp="1"/>
          </p:cNvSpPr>
          <p:nvPr>
            <p:ph sz="quarter" idx="4"/>
          </p:nvPr>
        </p:nvSpPr>
        <p:spPr>
          <a:xfrm>
            <a:off x="4897718" y="3316640"/>
            <a:ext cx="3994762" cy="2779361"/>
          </a:xfrm>
        </p:spPr>
        <p:txBody>
          <a:bodyPr/>
          <a:lstStyle/>
          <a:p>
            <a:r>
              <a:rPr lang="en-US" b="1" dirty="0">
                <a:hlinkClick r:id="rId4"/>
              </a:rPr>
              <a:t>www.collegesuccess1.com</a:t>
            </a:r>
            <a:endParaRPr lang="en-US" b="1" dirty="0"/>
          </a:p>
          <a:p>
            <a:r>
              <a:rPr lang="en-US" b="1" dirty="0"/>
              <a:t>Conferences</a:t>
            </a:r>
          </a:p>
          <a:p>
            <a:r>
              <a:rPr lang="en-US" b="1" dirty="0"/>
              <a:t>Textbooks</a:t>
            </a:r>
          </a:p>
        </p:txBody>
      </p:sp>
      <p:sp>
        <p:nvSpPr>
          <p:cNvPr id="6" name="Title 5">
            <a:extLst>
              <a:ext uri="{FF2B5EF4-FFF2-40B4-BE49-F238E27FC236}">
                <a16:creationId xmlns:a16="http://schemas.microsoft.com/office/drawing/2014/main" id="{3209890F-F526-46B2-AEFA-195DA9E20014}"/>
              </a:ext>
            </a:extLst>
          </p:cNvPr>
          <p:cNvSpPr>
            <a:spLocks noGrp="1"/>
          </p:cNvSpPr>
          <p:nvPr>
            <p:ph type="title"/>
          </p:nvPr>
        </p:nvSpPr>
        <p:spPr>
          <a:xfrm>
            <a:off x="1440181" y="442221"/>
            <a:ext cx="6577928" cy="610515"/>
          </a:xfrm>
        </p:spPr>
        <p:txBody>
          <a:bodyPr>
            <a:normAutofit fontScale="90000"/>
          </a:bodyPr>
          <a:lstStyle/>
          <a:p>
            <a:r>
              <a:rPr lang="en-US" dirty="0"/>
              <a:t>Contact the Authors</a:t>
            </a:r>
          </a:p>
        </p:txBody>
      </p:sp>
      <p:pic>
        <p:nvPicPr>
          <p:cNvPr id="7" name="Picture 6" descr="A person smiling for the camera&#10;&#10;Description automatically generated with low confidence">
            <a:extLst>
              <a:ext uri="{FF2B5EF4-FFF2-40B4-BE49-F238E27FC236}">
                <a16:creationId xmlns:a16="http://schemas.microsoft.com/office/drawing/2014/main" id="{2CC278EB-74AC-408C-89AF-68EA23F326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3119" y="1424001"/>
            <a:ext cx="1116717" cy="1395896"/>
          </a:xfrm>
          <a:prstGeom prst="rect">
            <a:avLst/>
          </a:prstGeom>
        </p:spPr>
      </p:pic>
      <p:pic>
        <p:nvPicPr>
          <p:cNvPr id="8" name="Picture 7" descr="A person wearing glasses&#10;&#10;Description automatically generated with medium confidence">
            <a:extLst>
              <a:ext uri="{FF2B5EF4-FFF2-40B4-BE49-F238E27FC236}">
                <a16:creationId xmlns:a16="http://schemas.microsoft.com/office/drawing/2014/main" id="{C1A18933-9314-465F-AA28-A0D788DF1F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081" y="1220996"/>
            <a:ext cx="1025601" cy="1593236"/>
          </a:xfrm>
          <a:prstGeom prst="rect">
            <a:avLst/>
          </a:prstGeom>
        </p:spPr>
      </p:pic>
    </p:spTree>
    <p:extLst>
      <p:ext uri="{BB962C8B-B14F-4D97-AF65-F5344CB8AC3E}">
        <p14:creationId xmlns:p14="http://schemas.microsoft.com/office/powerpoint/2010/main" val="3780516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0EC5DA-F73B-4B96-9641-882203E549BD}"/>
              </a:ext>
            </a:extLst>
          </p:cNvPr>
          <p:cNvSpPr>
            <a:spLocks noGrp="1"/>
          </p:cNvSpPr>
          <p:nvPr>
            <p:ph type="title"/>
          </p:nvPr>
        </p:nvSpPr>
        <p:spPr>
          <a:xfrm>
            <a:off x="249236" y="1122363"/>
            <a:ext cx="2978415" cy="3249386"/>
          </a:xfrm>
        </p:spPr>
        <p:txBody>
          <a:bodyPr vert="horz" lIns="91440" tIns="45720" rIns="91440" bIns="45720" rtlCol="0" anchor="ctr">
            <a:normAutofit/>
          </a:bodyPr>
          <a:lstStyle/>
          <a:p>
            <a:pPr defTabSz="914400"/>
            <a:r>
              <a:rPr lang="en-US" sz="4700" kern="1200">
                <a:solidFill>
                  <a:schemeClr val="bg1"/>
                </a:solidFill>
                <a:latin typeface="+mj-lt"/>
                <a:ea typeface="+mj-ea"/>
                <a:cs typeface="+mj-cs"/>
              </a:rPr>
              <a:t>Discussion</a:t>
            </a:r>
            <a:br>
              <a:rPr lang="en-US" sz="4700" kern="1200">
                <a:solidFill>
                  <a:schemeClr val="bg1"/>
                </a:solidFill>
                <a:latin typeface="+mj-lt"/>
                <a:ea typeface="+mj-ea"/>
                <a:cs typeface="+mj-cs"/>
              </a:rPr>
            </a:br>
            <a:r>
              <a:rPr lang="en-US" sz="4700" kern="1200">
                <a:solidFill>
                  <a:schemeClr val="bg1"/>
                </a:solidFill>
                <a:latin typeface="+mj-lt"/>
                <a:ea typeface="+mj-ea"/>
                <a:cs typeface="+mj-cs"/>
              </a:rPr>
              <a:t>Questions</a:t>
            </a:r>
            <a:br>
              <a:rPr lang="en-US" sz="4700" kern="1200">
                <a:solidFill>
                  <a:schemeClr val="bg1"/>
                </a:solidFill>
                <a:latin typeface="+mj-lt"/>
                <a:ea typeface="+mj-ea"/>
                <a:cs typeface="+mj-cs"/>
              </a:rPr>
            </a:br>
            <a:endParaRPr lang="en-US" sz="4700" kern="1200">
              <a:solidFill>
                <a:schemeClr val="bg1"/>
              </a:solidFill>
              <a:latin typeface="+mj-lt"/>
              <a:ea typeface="+mj-ea"/>
              <a:cs typeface="+mj-cs"/>
            </a:endParaRPr>
          </a:p>
        </p:txBody>
      </p:sp>
      <p:sp>
        <p:nvSpPr>
          <p:cNvPr id="10" name="Rectangle: Top Corners Rounded 9">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4559531"/>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4" descr="http://plannersweb.com/wp-content/uploads/2013/02/discussion-two-people.jpg">
            <a:extLst>
              <a:ext uri="{FF2B5EF4-FFF2-40B4-BE49-F238E27FC236}">
                <a16:creationId xmlns:a16="http://schemas.microsoft.com/office/drawing/2014/main" id="{BA154164-7B05-425D-985D-1A0A4F8CD7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02825" y="1945965"/>
            <a:ext cx="4906588" cy="280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83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91767"/>
            <a:ext cx="8229600" cy="1143000"/>
          </a:xfrm>
        </p:spPr>
        <p:txBody>
          <a:bodyPr/>
          <a:lstStyle/>
          <a:p>
            <a:pPr>
              <a:defRPr/>
            </a:pPr>
            <a:r>
              <a:rPr lang="en-US" dirty="0">
                <a:latin typeface="+mn-lt"/>
              </a:rPr>
              <a:t>Please remember to submit your evaluation on Guidebook!</a:t>
            </a:r>
            <a:br>
              <a:rPr lang="en-US" dirty="0">
                <a:latin typeface="+mn-lt"/>
              </a:rPr>
            </a:br>
            <a:br>
              <a:rPr lang="en-US" dirty="0">
                <a:latin typeface="+mn-lt"/>
              </a:rPr>
            </a:br>
            <a:endParaRPr lang="en-US" sz="3200" dirty="0">
              <a:latin typeface="+mn-lt"/>
            </a:endParaRPr>
          </a:p>
        </p:txBody>
      </p:sp>
      <p:sp>
        <p:nvSpPr>
          <p:cNvPr id="4" name="TextBox 3"/>
          <p:cNvSpPr txBox="1"/>
          <p:nvPr/>
        </p:nvSpPr>
        <p:spPr>
          <a:xfrm>
            <a:off x="800100" y="6101372"/>
            <a:ext cx="2380368" cy="400110"/>
          </a:xfrm>
          <a:prstGeom prst="rect">
            <a:avLst/>
          </a:prstGeom>
          <a:noFill/>
        </p:spPr>
        <p:txBody>
          <a:bodyPr wrap="square" rtlCol="0">
            <a:spAutoFit/>
          </a:bodyPr>
          <a:lstStyle/>
          <a:p>
            <a:r>
              <a:rPr lang="en-US" sz="2000" dirty="0">
                <a:latin typeface="+mn-lt"/>
              </a:rPr>
              <a:t>#FYE23</a:t>
            </a:r>
          </a:p>
        </p:txBody>
      </p:sp>
      <p:pic>
        <p:nvPicPr>
          <p:cNvPr id="5" name="Picture 4">
            <a:extLst>
              <a:ext uri="{FF2B5EF4-FFF2-40B4-BE49-F238E27FC236}">
                <a16:creationId xmlns:a16="http://schemas.microsoft.com/office/drawing/2014/main" id="{E872C001-4A39-C1F6-A25C-6837BA5F7F11}"/>
              </a:ext>
            </a:extLst>
          </p:cNvPr>
          <p:cNvPicPr>
            <a:picLocks noChangeAspect="1"/>
          </p:cNvPicPr>
          <p:nvPr/>
        </p:nvPicPr>
        <p:blipFill>
          <a:blip r:embed="rId2"/>
          <a:stretch>
            <a:fillRect/>
          </a:stretch>
        </p:blipFill>
        <p:spPr>
          <a:xfrm>
            <a:off x="2190750" y="1624614"/>
            <a:ext cx="4762500" cy="4185636"/>
          </a:xfrm>
          <a:prstGeom prst="rect">
            <a:avLst/>
          </a:prstGeom>
        </p:spPr>
      </p:pic>
    </p:spTree>
    <p:extLst>
      <p:ext uri="{BB962C8B-B14F-4D97-AF65-F5344CB8AC3E}">
        <p14:creationId xmlns:p14="http://schemas.microsoft.com/office/powerpoint/2010/main" val="167079873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D81F-11B3-4531-AABD-C7305A257686}"/>
              </a:ext>
            </a:extLst>
          </p:cNvPr>
          <p:cNvSpPr>
            <a:spLocks noGrp="1"/>
          </p:cNvSpPr>
          <p:nvPr>
            <p:ph type="title"/>
          </p:nvPr>
        </p:nvSpPr>
        <p:spPr>
          <a:xfrm>
            <a:off x="360759" y="3752849"/>
            <a:ext cx="2468166" cy="2452687"/>
          </a:xfrm>
        </p:spPr>
        <p:txBody>
          <a:bodyPr anchor="ctr">
            <a:normAutofit/>
          </a:bodyPr>
          <a:lstStyle/>
          <a:p>
            <a:r>
              <a:rPr lang="en-US" sz="3100"/>
              <a:t>Research on happy people:</a:t>
            </a:r>
          </a:p>
        </p:txBody>
      </p:sp>
      <p:pic>
        <p:nvPicPr>
          <p:cNvPr id="5" name="Picture 4">
            <a:extLst>
              <a:ext uri="{FF2B5EF4-FFF2-40B4-BE49-F238E27FC236}">
                <a16:creationId xmlns:a16="http://schemas.microsoft.com/office/drawing/2014/main" id="{C7392972-9003-4582-AF47-FC1AF0A5F125}"/>
              </a:ext>
            </a:extLst>
          </p:cNvPr>
          <p:cNvPicPr>
            <a:picLocks noChangeAspect="1"/>
          </p:cNvPicPr>
          <p:nvPr/>
        </p:nvPicPr>
        <p:blipFill rotWithShape="1">
          <a:blip r:embed="rId2">
            <a:extLst>
              <a:ext uri="{28A0092B-C50C-407E-A947-70E740481C1C}">
                <a14:useLocalDpi xmlns:a14="http://schemas.microsoft.com/office/drawing/2010/main" val="0"/>
              </a:ext>
            </a:extLst>
          </a:blip>
          <a:srcRect t="9548" b="2965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4429FD8-9C5D-4C8E-9886-C49E02A0840A}"/>
              </a:ext>
            </a:extLst>
          </p:cNvPr>
          <p:cNvSpPr>
            <a:spLocks noGrp="1"/>
          </p:cNvSpPr>
          <p:nvPr>
            <p:ph idx="1"/>
          </p:nvPr>
        </p:nvSpPr>
        <p:spPr>
          <a:xfrm>
            <a:off x="3167986" y="3752850"/>
            <a:ext cx="5614060" cy="2452687"/>
          </a:xfrm>
        </p:spPr>
        <p:txBody>
          <a:bodyPr anchor="ctr">
            <a:normAutofit/>
          </a:bodyPr>
          <a:lstStyle/>
          <a:p>
            <a:r>
              <a:rPr lang="en-US" sz="2800" dirty="0"/>
              <a:t>Live longer and have fewer disabilities.</a:t>
            </a:r>
          </a:p>
          <a:p>
            <a:r>
              <a:rPr lang="en-US" sz="2800" dirty="0"/>
              <a:t>Enjoy their jobs more.</a:t>
            </a:r>
          </a:p>
          <a:p>
            <a:r>
              <a:rPr lang="en-US" sz="2800" dirty="0"/>
              <a:t>Have rich and fulfilling social lives.</a:t>
            </a:r>
          </a:p>
          <a:p>
            <a:endParaRPr lang="en-US" sz="2800" dirty="0"/>
          </a:p>
          <a:p>
            <a:endParaRPr lang="en-US" sz="1600" dirty="0"/>
          </a:p>
        </p:txBody>
      </p:sp>
    </p:spTree>
    <p:extLst>
      <p:ext uri="{BB962C8B-B14F-4D97-AF65-F5344CB8AC3E}">
        <p14:creationId xmlns:p14="http://schemas.microsoft.com/office/powerpoint/2010/main" val="320924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B711A-514A-4AC3-B8EF-EF467483E2F4}"/>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Agenda</a:t>
            </a:r>
            <a:br>
              <a:rPr lang="en-US" sz="3500">
                <a:solidFill>
                  <a:srgbClr val="FFFFFF"/>
                </a:solidFill>
              </a:rPr>
            </a:br>
            <a:r>
              <a:rPr lang="en-US" sz="3500">
                <a:solidFill>
                  <a:srgbClr val="FFFFFF"/>
                </a:solidFill>
              </a:rPr>
              <a:t>Achieving Happiness in Life</a:t>
            </a:r>
          </a:p>
        </p:txBody>
      </p:sp>
      <p:graphicFrame>
        <p:nvGraphicFramePr>
          <p:cNvPr id="5" name="Content Placeholder 2">
            <a:extLst>
              <a:ext uri="{FF2B5EF4-FFF2-40B4-BE49-F238E27FC236}">
                <a16:creationId xmlns:a16="http://schemas.microsoft.com/office/drawing/2014/main" id="{A33B33EB-4F89-49D2-8D00-EA8CAC5F6ADA}"/>
              </a:ext>
            </a:extLst>
          </p:cNvPr>
          <p:cNvGraphicFramePr>
            <a:graphicFrameLocks noGrp="1"/>
          </p:cNvGraphicFramePr>
          <p:nvPr>
            <p:ph idx="1"/>
            <p:extLst>
              <p:ext uri="{D42A27DB-BD31-4B8C-83A1-F6EECF244321}">
                <p14:modId xmlns:p14="http://schemas.microsoft.com/office/powerpoint/2010/main" val="131137986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86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BF99-54FA-4B05-A5BF-6327FD1C9D12}"/>
              </a:ext>
            </a:extLst>
          </p:cNvPr>
          <p:cNvSpPr>
            <a:spLocks noGrp="1"/>
          </p:cNvSpPr>
          <p:nvPr>
            <p:ph type="title"/>
          </p:nvPr>
        </p:nvSpPr>
        <p:spPr>
          <a:xfrm>
            <a:off x="387192" y="1286195"/>
            <a:ext cx="3276451" cy="777994"/>
          </a:xfrm>
        </p:spPr>
        <p:txBody>
          <a:bodyPr anchor="b">
            <a:normAutofit/>
          </a:bodyPr>
          <a:lstStyle/>
          <a:p>
            <a:r>
              <a:rPr lang="en-US" sz="4700" dirty="0"/>
              <a:t>Key Idea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A2C921B-E9AC-4EF4-A7FD-8ACE59763AA1}"/>
              </a:ext>
            </a:extLst>
          </p:cNvPr>
          <p:cNvSpPr>
            <a:spLocks noGrp="1"/>
          </p:cNvSpPr>
          <p:nvPr>
            <p:ph idx="1"/>
          </p:nvPr>
        </p:nvSpPr>
        <p:spPr>
          <a:xfrm>
            <a:off x="480060" y="2872899"/>
            <a:ext cx="3182691" cy="3320668"/>
          </a:xfrm>
        </p:spPr>
        <p:txBody>
          <a:bodyPr>
            <a:normAutofit lnSpcReduction="10000"/>
          </a:bodyPr>
          <a:lstStyle/>
          <a:p>
            <a:pPr marL="0" indent="0">
              <a:buNone/>
            </a:pPr>
            <a:r>
              <a:rPr lang="en-US" sz="1900" dirty="0"/>
              <a:t>How will we achieve happiness in a post pandemic world?</a:t>
            </a:r>
          </a:p>
          <a:p>
            <a:pPr marL="0" indent="0">
              <a:buNone/>
            </a:pPr>
            <a:r>
              <a:rPr lang="en-US" sz="1900" dirty="0"/>
              <a:t>What ideas can you use to achieve happiness for yourself and your students?</a:t>
            </a:r>
          </a:p>
          <a:p>
            <a:pPr marL="0" indent="0">
              <a:buNone/>
            </a:pPr>
            <a:r>
              <a:rPr lang="en-US" sz="1900" dirty="0"/>
              <a:t>As we go through this presentation make a list of your intention statements for improving happiness for yourself and your students. We will share ideas at the end.</a:t>
            </a:r>
          </a:p>
          <a:p>
            <a:pPr marL="0" indent="0">
              <a:buNone/>
            </a:pPr>
            <a:endParaRPr lang="en-US" sz="1900" dirty="0"/>
          </a:p>
        </p:txBody>
      </p:sp>
      <p:pic>
        <p:nvPicPr>
          <p:cNvPr id="6" name="Picture 5">
            <a:extLst>
              <a:ext uri="{FF2B5EF4-FFF2-40B4-BE49-F238E27FC236}">
                <a16:creationId xmlns:a16="http://schemas.microsoft.com/office/drawing/2014/main" id="{A2C88B02-1C37-4281-86D1-3C927C9DF344}"/>
              </a:ext>
            </a:extLst>
          </p:cNvPr>
          <p:cNvPicPr>
            <a:picLocks noChangeAspect="1"/>
          </p:cNvPicPr>
          <p:nvPr/>
        </p:nvPicPr>
        <p:blipFill rotWithShape="1">
          <a:blip r:embed="rId2">
            <a:extLst>
              <a:ext uri="{28A0092B-C50C-407E-A947-70E740481C1C}">
                <a14:useLocalDpi xmlns:a14="http://schemas.microsoft.com/office/drawing/2010/main" val="0"/>
              </a:ext>
            </a:extLst>
          </a:blip>
          <a:srcRect l="28561" r="20472"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442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A873-9834-DC82-AAC1-2366386327F4}"/>
              </a:ext>
            </a:extLst>
          </p:cNvPr>
          <p:cNvSpPr>
            <a:spLocks noGrp="1"/>
          </p:cNvSpPr>
          <p:nvPr>
            <p:ph type="title"/>
          </p:nvPr>
        </p:nvSpPr>
        <p:spPr/>
        <p:txBody>
          <a:bodyPr/>
          <a:lstStyle/>
          <a:p>
            <a:r>
              <a:rPr lang="en-US" dirty="0">
                <a:highlight>
                  <a:srgbClr val="FFFF00"/>
                </a:highlight>
              </a:rPr>
              <a:t>Martin Seligman’s General Happiness Scale</a:t>
            </a:r>
          </a:p>
        </p:txBody>
      </p:sp>
      <p:sp>
        <p:nvSpPr>
          <p:cNvPr id="3" name="Content Placeholder 2">
            <a:extLst>
              <a:ext uri="{FF2B5EF4-FFF2-40B4-BE49-F238E27FC236}">
                <a16:creationId xmlns:a16="http://schemas.microsoft.com/office/drawing/2014/main" id="{9618D658-E1C6-A311-434D-E68232CAAF7A}"/>
              </a:ext>
            </a:extLst>
          </p:cNvPr>
          <p:cNvSpPr>
            <a:spLocks noGrp="1"/>
          </p:cNvSpPr>
          <p:nvPr>
            <p:ph idx="1"/>
          </p:nvPr>
        </p:nvSpPr>
        <p:spPr>
          <a:xfrm>
            <a:off x="628650" y="1556792"/>
            <a:ext cx="7886700" cy="4936081"/>
          </a:xfrm>
        </p:spPr>
        <p:txBody>
          <a:bodyPr>
            <a:normAutofit/>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general, I consider myself:   </a:t>
            </a:r>
          </a:p>
          <a:p>
            <a:pPr marL="45720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2	3	4	5	6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 happy person                                                A very happy person</a:t>
            </a:r>
          </a:p>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Compared to most of my peers, I consider myself:  </a:t>
            </a:r>
          </a:p>
          <a:p>
            <a:pPr marL="74295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2	3	4	5	6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Less happy                                                                     More happy</a:t>
            </a:r>
          </a:p>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  Some people are generally very happy. They enjoy life regardless of what is going on, getting the most out of everything. To what extent does this describe you?</a:t>
            </a:r>
          </a:p>
          <a:p>
            <a:pPr marL="74295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2	3	4	5	6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at all                                                                       A great deal</a:t>
            </a:r>
          </a:p>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4.  Some people are generally not very happy. Although they are not depressed, the never seem to be as happy as they might be. To what extent does this characterization describe you?</a:t>
            </a:r>
          </a:p>
          <a:p>
            <a:pPr marL="74295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2	3	4	5	6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great deal                                                                  Not at all</a:t>
            </a:r>
          </a:p>
        </p:txBody>
      </p:sp>
      <p:pic>
        <p:nvPicPr>
          <p:cNvPr id="5" name="Graphic 4" descr="Sunglasses face outline with solid fill">
            <a:extLst>
              <a:ext uri="{FF2B5EF4-FFF2-40B4-BE49-F238E27FC236}">
                <a16:creationId xmlns:a16="http://schemas.microsoft.com/office/drawing/2014/main" id="{30F1CD07-6256-3EAE-98B2-C097CC1DD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368" y="570707"/>
            <a:ext cx="914400" cy="914400"/>
          </a:xfrm>
          <a:prstGeom prst="rect">
            <a:avLst/>
          </a:prstGeom>
        </p:spPr>
      </p:pic>
    </p:spTree>
    <p:extLst>
      <p:ext uri="{BB962C8B-B14F-4D97-AF65-F5344CB8AC3E}">
        <p14:creationId xmlns:p14="http://schemas.microsoft.com/office/powerpoint/2010/main" val="2535700512"/>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5.xml><?xml version="1.0" encoding="utf-8"?>
<a:theme xmlns:a="http://schemas.openxmlformats.org/drawingml/2006/main" name="2012 Opening Sess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2564</TotalTime>
  <Words>2251</Words>
  <Application>Microsoft Office PowerPoint</Application>
  <PresentationFormat>On-screen Show (4:3)</PresentationFormat>
  <Paragraphs>302</Paragraphs>
  <Slides>52</Slides>
  <Notes>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52</vt:i4>
      </vt:variant>
    </vt:vector>
  </HeadingPairs>
  <TitlesOfParts>
    <vt:vector size="65" baseType="lpstr">
      <vt:lpstr>Meiryo</vt:lpstr>
      <vt:lpstr>Arial</vt:lpstr>
      <vt:lpstr>Calibri</vt:lpstr>
      <vt:lpstr>Calibri Light</vt:lpstr>
      <vt:lpstr>Corbel</vt:lpstr>
      <vt:lpstr>Futura LT Book</vt:lpstr>
      <vt:lpstr>Helvetica Neue</vt:lpstr>
      <vt:lpstr>template</vt:lpstr>
      <vt:lpstr>Custom Design</vt:lpstr>
      <vt:lpstr>Office Theme</vt:lpstr>
      <vt:lpstr>SketchLinesVTI</vt:lpstr>
      <vt:lpstr>2012 Opening Session 1</vt:lpstr>
      <vt:lpstr>Office Theme</vt:lpstr>
      <vt:lpstr>PowerPoint Presentation</vt:lpstr>
      <vt:lpstr>Introductions</vt:lpstr>
      <vt:lpstr>Resources</vt:lpstr>
      <vt:lpstr>PowerPoint Presentation</vt:lpstr>
      <vt:lpstr>PowerPoint Presentation</vt:lpstr>
      <vt:lpstr>Research on happy people:</vt:lpstr>
      <vt:lpstr>Agenda Achieving Happiness in Life</vt:lpstr>
      <vt:lpstr>Key Idea</vt:lpstr>
      <vt:lpstr>Martin Seligman’s General Happiness Scale</vt:lpstr>
      <vt:lpstr>Scoring</vt:lpstr>
      <vt:lpstr>Happiness is a common goal.</vt:lpstr>
      <vt:lpstr>Happiness is not a goal!</vt:lpstr>
      <vt:lpstr>Martin Seligman Sonja Lyubomirsky </vt:lpstr>
      <vt:lpstr>Happiness or Hedonism?</vt:lpstr>
      <vt:lpstr>Martin Seligman Happiness = S + C + V </vt:lpstr>
      <vt:lpstr>Set Range</vt:lpstr>
      <vt:lpstr>Martin Seligman Happiness = S + C + V </vt:lpstr>
      <vt:lpstr>Circumstances 8-15% of Happiness</vt:lpstr>
      <vt:lpstr>Martin Seligman Happiness = S + C + V </vt:lpstr>
      <vt:lpstr>What are some examples of factors under your voluntary control?  </vt:lpstr>
      <vt:lpstr>Voluntary Control 40% of Happiness</vt:lpstr>
      <vt:lpstr>Sonya Lyubomirsky The How of Happiness  12 Happiness Activities  Which ones can you use for yourself or your students?</vt:lpstr>
      <vt:lpstr>1. Express Gratitude</vt:lpstr>
      <vt:lpstr>Gratitude Exercise</vt:lpstr>
      <vt:lpstr>Why Gratitude is Important</vt:lpstr>
      <vt:lpstr>2. Cultivate Optimism</vt:lpstr>
      <vt:lpstr>Cultivate optimism with mindset.</vt:lpstr>
      <vt:lpstr>Positive Thinking and Mindset</vt:lpstr>
      <vt:lpstr>What Went Well Exercise</vt:lpstr>
      <vt:lpstr>What Went Well Exercise for Students</vt:lpstr>
      <vt:lpstr>3. Avoid Overthinking and Social Comparison</vt:lpstr>
      <vt:lpstr>Social Comparison</vt:lpstr>
      <vt:lpstr>4. Practice Acts of Kindness</vt:lpstr>
      <vt:lpstr>PowerPoint Presentation</vt:lpstr>
      <vt:lpstr>Kindness Exercise</vt:lpstr>
      <vt:lpstr>5. Nurture Social Relationships</vt:lpstr>
      <vt:lpstr>6. Develop Strategies for Coping  Meditation Mindfulness Breathing Exercise Sleep  How can we integrate these ideas into our FYE courses? </vt:lpstr>
      <vt:lpstr>Grit is a powerful strategy for coping. </vt:lpstr>
      <vt:lpstr>Grit: Key Ideas</vt:lpstr>
      <vt:lpstr>Grit: Key Ideas</vt:lpstr>
      <vt:lpstr>7. Learn to Forgive</vt:lpstr>
      <vt:lpstr>8. Increase Flow Activities</vt:lpstr>
      <vt:lpstr>Flow and grit are related.</vt:lpstr>
      <vt:lpstr>9. Savor Life’s Joys</vt:lpstr>
      <vt:lpstr>10. Commit to Your Goals</vt:lpstr>
      <vt:lpstr>11. Practice Religion and/or Spirituality</vt:lpstr>
      <vt:lpstr>12. Take Care of Your Body</vt:lpstr>
      <vt:lpstr>Intention Statements</vt:lpstr>
      <vt:lpstr>PowerPoint Presentation</vt:lpstr>
      <vt:lpstr>Contact the Authors</vt:lpstr>
      <vt:lpstr>Discussion Questions </vt:lpstr>
      <vt:lpstr>Please remember to submit your evaluation on Guidebook!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179</cp:revision>
  <dcterms:created xsi:type="dcterms:W3CDTF">2006-06-29T12:15:01Z</dcterms:created>
  <dcterms:modified xsi:type="dcterms:W3CDTF">2023-01-31T19:52:20Z</dcterms:modified>
</cp:coreProperties>
</file>