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3" r:id="rId3"/>
  </p:sldMasterIdLst>
  <p:notesMasterIdLst>
    <p:notesMasterId r:id="rId36"/>
  </p:notesMasterIdLst>
  <p:handoutMasterIdLst>
    <p:handoutMasterId r:id="rId37"/>
  </p:handoutMasterIdLst>
  <p:sldIdLst>
    <p:sldId id="340" r:id="rId4"/>
    <p:sldId id="342" r:id="rId5"/>
    <p:sldId id="328" r:id="rId6"/>
    <p:sldId id="329" r:id="rId7"/>
    <p:sldId id="283" r:id="rId8"/>
    <p:sldId id="332" r:id="rId9"/>
    <p:sldId id="289" r:id="rId10"/>
    <p:sldId id="290" r:id="rId11"/>
    <p:sldId id="307" r:id="rId12"/>
    <p:sldId id="322" r:id="rId13"/>
    <p:sldId id="308" r:id="rId14"/>
    <p:sldId id="302" r:id="rId15"/>
    <p:sldId id="306" r:id="rId16"/>
    <p:sldId id="309" r:id="rId17"/>
    <p:sldId id="313" r:id="rId18"/>
    <p:sldId id="327" r:id="rId19"/>
    <p:sldId id="284" r:id="rId20"/>
    <p:sldId id="310" r:id="rId21"/>
    <p:sldId id="323" r:id="rId22"/>
    <p:sldId id="311" r:id="rId23"/>
    <p:sldId id="285" r:id="rId24"/>
    <p:sldId id="279" r:id="rId25"/>
    <p:sldId id="312" r:id="rId26"/>
    <p:sldId id="341" r:id="rId27"/>
    <p:sldId id="315" r:id="rId28"/>
    <p:sldId id="316" r:id="rId29"/>
    <p:sldId id="317" r:id="rId30"/>
    <p:sldId id="318" r:id="rId31"/>
    <p:sldId id="321" r:id="rId32"/>
    <p:sldId id="319" r:id="rId33"/>
    <p:sldId id="305" r:id="rId34"/>
    <p:sldId id="330" r:id="rId35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Futura LT Book" pitchFamily="2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D8223"/>
    <a:srgbClr val="397B0D"/>
    <a:srgbClr val="000000"/>
    <a:srgbClr val="00499F"/>
    <a:srgbClr val="0CC1E0"/>
    <a:srgbClr val="666666"/>
    <a:srgbClr val="990D16"/>
    <a:srgbClr val="DD7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3640A-74F9-4320-99DB-4DA946DDEF73}" v="24" dt="2022-03-23T23:03:38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0725" autoAdjust="0"/>
    <p:restoredTop sz="94648" autoAdjust="0"/>
  </p:normalViewPr>
  <p:slideViewPr>
    <p:cSldViewPr>
      <p:cViewPr varScale="1">
        <p:scale>
          <a:sx n="108" d="100"/>
          <a:sy n="108" d="100"/>
        </p:scale>
        <p:origin x="19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9D5A9-BA04-4A18-A4C9-BEF2C2F428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5E9EC8-793B-4236-870B-88514FDA1190}">
      <dgm:prSet/>
      <dgm:spPr/>
      <dgm:t>
        <a:bodyPr/>
        <a:lstStyle/>
        <a:p>
          <a:r>
            <a:rPr lang="en-US"/>
            <a:t>Gratitude is one of the most powerful happiness techniques. </a:t>
          </a:r>
        </a:p>
      </dgm:t>
    </dgm:pt>
    <dgm:pt modelId="{ABB785C6-C9C3-4CDC-8FE8-7C15B751E4EC}" type="parTrans" cxnId="{57179986-2D3A-42F0-AAFD-748955AE496C}">
      <dgm:prSet/>
      <dgm:spPr/>
      <dgm:t>
        <a:bodyPr/>
        <a:lstStyle/>
        <a:p>
          <a:endParaRPr lang="en-US"/>
        </a:p>
      </dgm:t>
    </dgm:pt>
    <dgm:pt modelId="{31533345-C423-4638-A053-33064AB374EB}" type="sibTrans" cxnId="{57179986-2D3A-42F0-AAFD-748955AE496C}">
      <dgm:prSet/>
      <dgm:spPr/>
      <dgm:t>
        <a:bodyPr/>
        <a:lstStyle/>
        <a:p>
          <a:endParaRPr lang="en-US"/>
        </a:p>
      </dgm:t>
    </dgm:pt>
    <dgm:pt modelId="{EA29BDF7-1665-4230-B712-472996C8E2A2}">
      <dgm:prSet/>
      <dgm:spPr/>
      <dgm:t>
        <a:bodyPr/>
        <a:lstStyle/>
        <a:p>
          <a:r>
            <a:rPr lang="en-US"/>
            <a:t>What are some synonyms for gratitude? What does it mean?</a:t>
          </a:r>
        </a:p>
      </dgm:t>
    </dgm:pt>
    <dgm:pt modelId="{A4D64F57-336F-46CD-AA31-C5526F247F49}" type="parTrans" cxnId="{E5AE51A7-8D1A-497D-A5F6-9C4EF981B001}">
      <dgm:prSet/>
      <dgm:spPr/>
      <dgm:t>
        <a:bodyPr/>
        <a:lstStyle/>
        <a:p>
          <a:endParaRPr lang="en-US"/>
        </a:p>
      </dgm:t>
    </dgm:pt>
    <dgm:pt modelId="{3D6E34F1-FE63-4B6C-91A6-6FAB2B57D0DF}" type="sibTrans" cxnId="{E5AE51A7-8D1A-497D-A5F6-9C4EF981B001}">
      <dgm:prSet/>
      <dgm:spPr/>
      <dgm:t>
        <a:bodyPr/>
        <a:lstStyle/>
        <a:p>
          <a:endParaRPr lang="en-US"/>
        </a:p>
      </dgm:t>
    </dgm:pt>
    <dgm:pt modelId="{114D0457-3BC1-48EC-962F-AD7A71C90F12}" type="pres">
      <dgm:prSet presAssocID="{A299D5A9-BA04-4A18-A4C9-BEF2C2F42848}" presName="linear" presStyleCnt="0">
        <dgm:presLayoutVars>
          <dgm:animLvl val="lvl"/>
          <dgm:resizeHandles val="exact"/>
        </dgm:presLayoutVars>
      </dgm:prSet>
      <dgm:spPr/>
    </dgm:pt>
    <dgm:pt modelId="{03027C53-28B9-4E0E-B2C3-6E085150A596}" type="pres">
      <dgm:prSet presAssocID="{FD5E9EC8-793B-4236-870B-88514FDA11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A8C602-DD31-4C3E-AFB5-B2772D2D37D9}" type="pres">
      <dgm:prSet presAssocID="{31533345-C423-4638-A053-33064AB374EB}" presName="spacer" presStyleCnt="0"/>
      <dgm:spPr/>
    </dgm:pt>
    <dgm:pt modelId="{394339B3-AFEF-4F9D-8282-D1FB438278CD}" type="pres">
      <dgm:prSet presAssocID="{EA29BDF7-1665-4230-B712-472996C8E2A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4D5297C-3D0F-445C-A763-BC6A371A624B}" type="presOf" srcId="{A299D5A9-BA04-4A18-A4C9-BEF2C2F42848}" destId="{114D0457-3BC1-48EC-962F-AD7A71C90F12}" srcOrd="0" destOrd="0" presId="urn:microsoft.com/office/officeart/2005/8/layout/vList2"/>
    <dgm:cxn modelId="{534E5282-4A23-4989-A48F-44359C3F57DD}" type="presOf" srcId="{FD5E9EC8-793B-4236-870B-88514FDA1190}" destId="{03027C53-28B9-4E0E-B2C3-6E085150A596}" srcOrd="0" destOrd="0" presId="urn:microsoft.com/office/officeart/2005/8/layout/vList2"/>
    <dgm:cxn modelId="{57179986-2D3A-42F0-AAFD-748955AE496C}" srcId="{A299D5A9-BA04-4A18-A4C9-BEF2C2F42848}" destId="{FD5E9EC8-793B-4236-870B-88514FDA1190}" srcOrd="0" destOrd="0" parTransId="{ABB785C6-C9C3-4CDC-8FE8-7C15B751E4EC}" sibTransId="{31533345-C423-4638-A053-33064AB374EB}"/>
    <dgm:cxn modelId="{E5AE51A7-8D1A-497D-A5F6-9C4EF981B001}" srcId="{A299D5A9-BA04-4A18-A4C9-BEF2C2F42848}" destId="{EA29BDF7-1665-4230-B712-472996C8E2A2}" srcOrd="1" destOrd="0" parTransId="{A4D64F57-336F-46CD-AA31-C5526F247F49}" sibTransId="{3D6E34F1-FE63-4B6C-91A6-6FAB2B57D0DF}"/>
    <dgm:cxn modelId="{463DBFE2-0A71-4FFE-AD67-05CE34C70722}" type="presOf" srcId="{EA29BDF7-1665-4230-B712-472996C8E2A2}" destId="{394339B3-AFEF-4F9D-8282-D1FB438278CD}" srcOrd="0" destOrd="0" presId="urn:microsoft.com/office/officeart/2005/8/layout/vList2"/>
    <dgm:cxn modelId="{E012D1A0-E69C-4FDA-B561-F7C4FE10E95B}" type="presParOf" srcId="{114D0457-3BC1-48EC-962F-AD7A71C90F12}" destId="{03027C53-28B9-4E0E-B2C3-6E085150A596}" srcOrd="0" destOrd="0" presId="urn:microsoft.com/office/officeart/2005/8/layout/vList2"/>
    <dgm:cxn modelId="{2B757C6B-8FF9-485D-9F47-719C0AC5CDED}" type="presParOf" srcId="{114D0457-3BC1-48EC-962F-AD7A71C90F12}" destId="{E4A8C602-DD31-4C3E-AFB5-B2772D2D37D9}" srcOrd="1" destOrd="0" presId="urn:microsoft.com/office/officeart/2005/8/layout/vList2"/>
    <dgm:cxn modelId="{BCB874E7-3914-4449-8D88-104BB3E59314}" type="presParOf" srcId="{114D0457-3BC1-48EC-962F-AD7A71C90F12}" destId="{394339B3-AFEF-4F9D-8282-D1FB438278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B175D-71DA-425C-A467-BBA772C2B3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FCCB42-F809-45C7-9B84-2E9A8682ED7B}">
      <dgm:prSet/>
      <dgm:spPr/>
      <dgm:t>
        <a:bodyPr/>
        <a:lstStyle/>
        <a:p>
          <a:r>
            <a:rPr lang="en-US"/>
            <a:t>Savoring positive life experiences.</a:t>
          </a:r>
        </a:p>
      </dgm:t>
    </dgm:pt>
    <dgm:pt modelId="{12B1C00D-5187-4EA8-B5AA-B5326977049B}" type="parTrans" cxnId="{B7A70829-6C9D-4472-B2A9-69CA8CA2971C}">
      <dgm:prSet/>
      <dgm:spPr/>
      <dgm:t>
        <a:bodyPr/>
        <a:lstStyle/>
        <a:p>
          <a:endParaRPr lang="en-US"/>
        </a:p>
      </dgm:t>
    </dgm:pt>
    <dgm:pt modelId="{FE6D2418-123F-4B50-8C5A-9163988409A3}" type="sibTrans" cxnId="{B7A70829-6C9D-4472-B2A9-69CA8CA2971C}">
      <dgm:prSet/>
      <dgm:spPr/>
      <dgm:t>
        <a:bodyPr/>
        <a:lstStyle/>
        <a:p>
          <a:endParaRPr lang="en-US"/>
        </a:p>
      </dgm:t>
    </dgm:pt>
    <dgm:pt modelId="{B3A2F989-EC8D-425A-B4C7-71FFE623EB73}">
      <dgm:prSet/>
      <dgm:spPr/>
      <dgm:t>
        <a:bodyPr/>
        <a:lstStyle/>
        <a:p>
          <a:r>
            <a:rPr lang="en-US"/>
            <a:t>Increases self-esteem.</a:t>
          </a:r>
        </a:p>
      </dgm:t>
    </dgm:pt>
    <dgm:pt modelId="{7C6ADFA8-29B3-4185-9D73-96B77D901237}" type="parTrans" cxnId="{2F37BBDB-B6F0-41A6-B973-0D8705CEB153}">
      <dgm:prSet/>
      <dgm:spPr/>
      <dgm:t>
        <a:bodyPr/>
        <a:lstStyle/>
        <a:p>
          <a:endParaRPr lang="en-US"/>
        </a:p>
      </dgm:t>
    </dgm:pt>
    <dgm:pt modelId="{B12A9F5B-BABC-451A-9B5B-51E3663657F5}" type="sibTrans" cxnId="{2F37BBDB-B6F0-41A6-B973-0D8705CEB153}">
      <dgm:prSet/>
      <dgm:spPr/>
      <dgm:t>
        <a:bodyPr/>
        <a:lstStyle/>
        <a:p>
          <a:endParaRPr lang="en-US"/>
        </a:p>
      </dgm:t>
    </dgm:pt>
    <dgm:pt modelId="{CE901BCB-8BBF-4D55-B78A-35D1F6663353}">
      <dgm:prSet/>
      <dgm:spPr/>
      <dgm:t>
        <a:bodyPr/>
        <a:lstStyle/>
        <a:p>
          <a:r>
            <a:rPr lang="en-US"/>
            <a:t>Helps people cope with stress and trauma.</a:t>
          </a:r>
        </a:p>
      </dgm:t>
    </dgm:pt>
    <dgm:pt modelId="{99B29D1D-0CB6-457D-9433-C6970F30C0B9}" type="parTrans" cxnId="{A798EE83-CF4C-4865-B9BB-0FA8CA31D9CF}">
      <dgm:prSet/>
      <dgm:spPr/>
      <dgm:t>
        <a:bodyPr/>
        <a:lstStyle/>
        <a:p>
          <a:endParaRPr lang="en-US"/>
        </a:p>
      </dgm:t>
    </dgm:pt>
    <dgm:pt modelId="{E589E7B8-B5FC-4297-966E-EBA2649A61E1}" type="sibTrans" cxnId="{A798EE83-CF4C-4865-B9BB-0FA8CA31D9CF}">
      <dgm:prSet/>
      <dgm:spPr/>
      <dgm:t>
        <a:bodyPr/>
        <a:lstStyle/>
        <a:p>
          <a:endParaRPr lang="en-US"/>
        </a:p>
      </dgm:t>
    </dgm:pt>
    <dgm:pt modelId="{183F0068-D449-46F7-AFFD-286673F8C6D8}">
      <dgm:prSet/>
      <dgm:spPr/>
      <dgm:t>
        <a:bodyPr/>
        <a:lstStyle/>
        <a:p>
          <a:r>
            <a:rPr lang="en-US"/>
            <a:t>Encourages moral behavior. You are more likely to help others.</a:t>
          </a:r>
        </a:p>
      </dgm:t>
    </dgm:pt>
    <dgm:pt modelId="{40EF83B9-B4BA-4A1B-8CD2-9F49D554B046}" type="parTrans" cxnId="{1B844252-4CDD-4405-908B-473F5B40D914}">
      <dgm:prSet/>
      <dgm:spPr/>
      <dgm:t>
        <a:bodyPr/>
        <a:lstStyle/>
        <a:p>
          <a:endParaRPr lang="en-US"/>
        </a:p>
      </dgm:t>
    </dgm:pt>
    <dgm:pt modelId="{6C8BF838-EF6B-4B62-BD6F-0F26404D1F7A}" type="sibTrans" cxnId="{1B844252-4CDD-4405-908B-473F5B40D914}">
      <dgm:prSet/>
      <dgm:spPr/>
      <dgm:t>
        <a:bodyPr/>
        <a:lstStyle/>
        <a:p>
          <a:endParaRPr lang="en-US"/>
        </a:p>
      </dgm:t>
    </dgm:pt>
    <dgm:pt modelId="{312A1AC2-204C-4DA1-9F2D-96FE88CDE676}">
      <dgm:prSet/>
      <dgm:spPr/>
      <dgm:t>
        <a:bodyPr/>
        <a:lstStyle/>
        <a:p>
          <a:r>
            <a:rPr lang="en-US"/>
            <a:t>Builds social bonds.</a:t>
          </a:r>
        </a:p>
      </dgm:t>
    </dgm:pt>
    <dgm:pt modelId="{54E65277-70FB-44E3-BC07-E2DDDBD3C91C}" type="parTrans" cxnId="{44C5556E-52B0-4200-B737-CECB45BFC092}">
      <dgm:prSet/>
      <dgm:spPr/>
      <dgm:t>
        <a:bodyPr/>
        <a:lstStyle/>
        <a:p>
          <a:endParaRPr lang="en-US"/>
        </a:p>
      </dgm:t>
    </dgm:pt>
    <dgm:pt modelId="{CD35AD31-2AA4-4FF2-BF66-9D3065FC3170}" type="sibTrans" cxnId="{44C5556E-52B0-4200-B737-CECB45BFC092}">
      <dgm:prSet/>
      <dgm:spPr/>
      <dgm:t>
        <a:bodyPr/>
        <a:lstStyle/>
        <a:p>
          <a:endParaRPr lang="en-US"/>
        </a:p>
      </dgm:t>
    </dgm:pt>
    <dgm:pt modelId="{FDEF8EEC-A28D-4AAA-B7C7-25BE943D269A}">
      <dgm:prSet/>
      <dgm:spPr/>
      <dgm:t>
        <a:bodyPr/>
        <a:lstStyle/>
        <a:p>
          <a:r>
            <a:rPr lang="en-US"/>
            <a:t>Diminishes negative emotions such as anger, bitterness, and greed. </a:t>
          </a:r>
        </a:p>
      </dgm:t>
    </dgm:pt>
    <dgm:pt modelId="{441D757C-25A3-4E3E-A21A-E47D675A943D}" type="parTrans" cxnId="{BAE8BAE0-1F0A-4D29-8852-C88A398443BD}">
      <dgm:prSet/>
      <dgm:spPr/>
      <dgm:t>
        <a:bodyPr/>
        <a:lstStyle/>
        <a:p>
          <a:endParaRPr lang="en-US"/>
        </a:p>
      </dgm:t>
    </dgm:pt>
    <dgm:pt modelId="{83A3888E-B01A-4F21-BFC9-6D592C3D970D}" type="sibTrans" cxnId="{BAE8BAE0-1F0A-4D29-8852-C88A398443BD}">
      <dgm:prSet/>
      <dgm:spPr/>
      <dgm:t>
        <a:bodyPr/>
        <a:lstStyle/>
        <a:p>
          <a:endParaRPr lang="en-US"/>
        </a:p>
      </dgm:t>
    </dgm:pt>
    <dgm:pt modelId="{636CBD05-F28E-4656-84AB-CB4C9E670F3F}">
      <dgm:prSet/>
      <dgm:spPr/>
      <dgm:t>
        <a:bodyPr/>
        <a:lstStyle/>
        <a:p>
          <a:r>
            <a:rPr lang="en-US"/>
            <a:t>Inhibits invidious comparisons by be appreciative of what you have.</a:t>
          </a:r>
        </a:p>
      </dgm:t>
    </dgm:pt>
    <dgm:pt modelId="{37C73BD1-E6ED-4261-8A1F-1CB145DFD0B4}" type="parTrans" cxnId="{11295EB3-8DAB-4F20-8C2C-53AC72603FF2}">
      <dgm:prSet/>
      <dgm:spPr/>
      <dgm:t>
        <a:bodyPr/>
        <a:lstStyle/>
        <a:p>
          <a:endParaRPr lang="en-US"/>
        </a:p>
      </dgm:t>
    </dgm:pt>
    <dgm:pt modelId="{5431FB17-370A-4971-A406-D1519B35A4F7}" type="sibTrans" cxnId="{11295EB3-8DAB-4F20-8C2C-53AC72603FF2}">
      <dgm:prSet/>
      <dgm:spPr/>
      <dgm:t>
        <a:bodyPr/>
        <a:lstStyle/>
        <a:p>
          <a:endParaRPr lang="en-US"/>
        </a:p>
      </dgm:t>
    </dgm:pt>
    <dgm:pt modelId="{EB9C9FB7-D57E-4BE4-83AE-12E2F769E0CA}">
      <dgm:prSet/>
      <dgm:spPr/>
      <dgm:t>
        <a:bodyPr/>
        <a:lstStyle/>
        <a:p>
          <a:r>
            <a:rPr lang="en-US"/>
            <a:t>Helps avoid hedonistic adaptation.</a:t>
          </a:r>
        </a:p>
      </dgm:t>
    </dgm:pt>
    <dgm:pt modelId="{98DC5695-972D-422A-BC5A-F76040671409}" type="parTrans" cxnId="{C8B3DA66-CB84-4846-97E6-C9179A244C3F}">
      <dgm:prSet/>
      <dgm:spPr/>
      <dgm:t>
        <a:bodyPr/>
        <a:lstStyle/>
        <a:p>
          <a:endParaRPr lang="en-US"/>
        </a:p>
      </dgm:t>
    </dgm:pt>
    <dgm:pt modelId="{126B38D0-DECE-48F9-B149-89B2EC52D1BE}" type="sibTrans" cxnId="{C8B3DA66-CB84-4846-97E6-C9179A244C3F}">
      <dgm:prSet/>
      <dgm:spPr/>
      <dgm:t>
        <a:bodyPr/>
        <a:lstStyle/>
        <a:p>
          <a:endParaRPr lang="en-US"/>
        </a:p>
      </dgm:t>
    </dgm:pt>
    <dgm:pt modelId="{A8955C1D-604A-4241-BC7D-84F2A40496A4}" type="pres">
      <dgm:prSet presAssocID="{CF0B175D-71DA-425C-A467-BBA772C2B3AE}" presName="diagram" presStyleCnt="0">
        <dgm:presLayoutVars>
          <dgm:dir/>
          <dgm:resizeHandles val="exact"/>
        </dgm:presLayoutVars>
      </dgm:prSet>
      <dgm:spPr/>
    </dgm:pt>
    <dgm:pt modelId="{267A24F6-F9E1-4781-A044-9474780DA70E}" type="pres">
      <dgm:prSet presAssocID="{EFFCCB42-F809-45C7-9B84-2E9A8682ED7B}" presName="node" presStyleLbl="node1" presStyleIdx="0" presStyleCnt="8">
        <dgm:presLayoutVars>
          <dgm:bulletEnabled val="1"/>
        </dgm:presLayoutVars>
      </dgm:prSet>
      <dgm:spPr/>
    </dgm:pt>
    <dgm:pt modelId="{83BD6101-C0CC-430E-9F2C-97630E749EDE}" type="pres">
      <dgm:prSet presAssocID="{FE6D2418-123F-4B50-8C5A-9163988409A3}" presName="sibTrans" presStyleCnt="0"/>
      <dgm:spPr/>
    </dgm:pt>
    <dgm:pt modelId="{1DD8AFBC-F957-452C-A1BD-A2E1FCE07E51}" type="pres">
      <dgm:prSet presAssocID="{B3A2F989-EC8D-425A-B4C7-71FFE623EB73}" presName="node" presStyleLbl="node1" presStyleIdx="1" presStyleCnt="8">
        <dgm:presLayoutVars>
          <dgm:bulletEnabled val="1"/>
        </dgm:presLayoutVars>
      </dgm:prSet>
      <dgm:spPr/>
    </dgm:pt>
    <dgm:pt modelId="{485D04B1-D2EF-4D42-8839-D8F67B12F31C}" type="pres">
      <dgm:prSet presAssocID="{B12A9F5B-BABC-451A-9B5B-51E3663657F5}" presName="sibTrans" presStyleCnt="0"/>
      <dgm:spPr/>
    </dgm:pt>
    <dgm:pt modelId="{FDA60EF8-4B0F-46D3-91FB-2D46700CFED9}" type="pres">
      <dgm:prSet presAssocID="{CE901BCB-8BBF-4D55-B78A-35D1F6663353}" presName="node" presStyleLbl="node1" presStyleIdx="2" presStyleCnt="8">
        <dgm:presLayoutVars>
          <dgm:bulletEnabled val="1"/>
        </dgm:presLayoutVars>
      </dgm:prSet>
      <dgm:spPr/>
    </dgm:pt>
    <dgm:pt modelId="{79705523-1E8A-472F-BC18-80C234918E1D}" type="pres">
      <dgm:prSet presAssocID="{E589E7B8-B5FC-4297-966E-EBA2649A61E1}" presName="sibTrans" presStyleCnt="0"/>
      <dgm:spPr/>
    </dgm:pt>
    <dgm:pt modelId="{4EF7E440-2D23-4155-9BE4-ACE8459DBF0E}" type="pres">
      <dgm:prSet presAssocID="{183F0068-D449-46F7-AFFD-286673F8C6D8}" presName="node" presStyleLbl="node1" presStyleIdx="3" presStyleCnt="8">
        <dgm:presLayoutVars>
          <dgm:bulletEnabled val="1"/>
        </dgm:presLayoutVars>
      </dgm:prSet>
      <dgm:spPr/>
    </dgm:pt>
    <dgm:pt modelId="{ED048193-7CE9-4C88-95FF-BF2EC04FFC61}" type="pres">
      <dgm:prSet presAssocID="{6C8BF838-EF6B-4B62-BD6F-0F26404D1F7A}" presName="sibTrans" presStyleCnt="0"/>
      <dgm:spPr/>
    </dgm:pt>
    <dgm:pt modelId="{6113AACF-196E-4074-8476-E01F80D88A05}" type="pres">
      <dgm:prSet presAssocID="{312A1AC2-204C-4DA1-9F2D-96FE88CDE676}" presName="node" presStyleLbl="node1" presStyleIdx="4" presStyleCnt="8">
        <dgm:presLayoutVars>
          <dgm:bulletEnabled val="1"/>
        </dgm:presLayoutVars>
      </dgm:prSet>
      <dgm:spPr/>
    </dgm:pt>
    <dgm:pt modelId="{C5A2AD6C-8AA7-498D-99AA-9092D491E4EB}" type="pres">
      <dgm:prSet presAssocID="{CD35AD31-2AA4-4FF2-BF66-9D3065FC3170}" presName="sibTrans" presStyleCnt="0"/>
      <dgm:spPr/>
    </dgm:pt>
    <dgm:pt modelId="{EBB853B1-B5B6-4873-A83D-9DFAA84ABA5B}" type="pres">
      <dgm:prSet presAssocID="{FDEF8EEC-A28D-4AAA-B7C7-25BE943D269A}" presName="node" presStyleLbl="node1" presStyleIdx="5" presStyleCnt="8">
        <dgm:presLayoutVars>
          <dgm:bulletEnabled val="1"/>
        </dgm:presLayoutVars>
      </dgm:prSet>
      <dgm:spPr/>
    </dgm:pt>
    <dgm:pt modelId="{EDAB9B51-4A1F-4F19-9BDA-53BAD16F1C93}" type="pres">
      <dgm:prSet presAssocID="{83A3888E-B01A-4F21-BFC9-6D592C3D970D}" presName="sibTrans" presStyleCnt="0"/>
      <dgm:spPr/>
    </dgm:pt>
    <dgm:pt modelId="{92ADF4FA-FC5E-452F-B0DF-343B3810A6AD}" type="pres">
      <dgm:prSet presAssocID="{636CBD05-F28E-4656-84AB-CB4C9E670F3F}" presName="node" presStyleLbl="node1" presStyleIdx="6" presStyleCnt="8">
        <dgm:presLayoutVars>
          <dgm:bulletEnabled val="1"/>
        </dgm:presLayoutVars>
      </dgm:prSet>
      <dgm:spPr/>
    </dgm:pt>
    <dgm:pt modelId="{18C34215-74DD-4E19-82EB-D620D19CE0F6}" type="pres">
      <dgm:prSet presAssocID="{5431FB17-370A-4971-A406-D1519B35A4F7}" presName="sibTrans" presStyleCnt="0"/>
      <dgm:spPr/>
    </dgm:pt>
    <dgm:pt modelId="{BCBD980A-D542-4632-AD21-CE3A617A03B7}" type="pres">
      <dgm:prSet presAssocID="{EB9C9FB7-D57E-4BE4-83AE-12E2F769E0CA}" presName="node" presStyleLbl="node1" presStyleIdx="7" presStyleCnt="8">
        <dgm:presLayoutVars>
          <dgm:bulletEnabled val="1"/>
        </dgm:presLayoutVars>
      </dgm:prSet>
      <dgm:spPr/>
    </dgm:pt>
  </dgm:ptLst>
  <dgm:cxnLst>
    <dgm:cxn modelId="{E9FA6E1B-A033-463E-8E28-6F6905A19DD4}" type="presOf" srcId="{EFFCCB42-F809-45C7-9B84-2E9A8682ED7B}" destId="{267A24F6-F9E1-4781-A044-9474780DA70E}" srcOrd="0" destOrd="0" presId="urn:microsoft.com/office/officeart/2005/8/layout/default"/>
    <dgm:cxn modelId="{B7A70829-6C9D-4472-B2A9-69CA8CA2971C}" srcId="{CF0B175D-71DA-425C-A467-BBA772C2B3AE}" destId="{EFFCCB42-F809-45C7-9B84-2E9A8682ED7B}" srcOrd="0" destOrd="0" parTransId="{12B1C00D-5187-4EA8-B5AA-B5326977049B}" sibTransId="{FE6D2418-123F-4B50-8C5A-9163988409A3}"/>
    <dgm:cxn modelId="{92E16B2C-D18E-4CF8-9D0F-57E2582BBA8A}" type="presOf" srcId="{FDEF8EEC-A28D-4AAA-B7C7-25BE943D269A}" destId="{EBB853B1-B5B6-4873-A83D-9DFAA84ABA5B}" srcOrd="0" destOrd="0" presId="urn:microsoft.com/office/officeart/2005/8/layout/default"/>
    <dgm:cxn modelId="{9B3CC762-FB84-4893-95F7-F090C00C8155}" type="presOf" srcId="{636CBD05-F28E-4656-84AB-CB4C9E670F3F}" destId="{92ADF4FA-FC5E-452F-B0DF-343B3810A6AD}" srcOrd="0" destOrd="0" presId="urn:microsoft.com/office/officeart/2005/8/layout/default"/>
    <dgm:cxn modelId="{F5657E64-23BC-41EF-822A-4C83DE553F32}" type="presOf" srcId="{EB9C9FB7-D57E-4BE4-83AE-12E2F769E0CA}" destId="{BCBD980A-D542-4632-AD21-CE3A617A03B7}" srcOrd="0" destOrd="0" presId="urn:microsoft.com/office/officeart/2005/8/layout/default"/>
    <dgm:cxn modelId="{C8B3DA66-CB84-4846-97E6-C9179A244C3F}" srcId="{CF0B175D-71DA-425C-A467-BBA772C2B3AE}" destId="{EB9C9FB7-D57E-4BE4-83AE-12E2F769E0CA}" srcOrd="7" destOrd="0" parTransId="{98DC5695-972D-422A-BC5A-F76040671409}" sibTransId="{126B38D0-DECE-48F9-B149-89B2EC52D1BE}"/>
    <dgm:cxn modelId="{44C5556E-52B0-4200-B737-CECB45BFC092}" srcId="{CF0B175D-71DA-425C-A467-BBA772C2B3AE}" destId="{312A1AC2-204C-4DA1-9F2D-96FE88CDE676}" srcOrd="4" destOrd="0" parTransId="{54E65277-70FB-44E3-BC07-E2DDDBD3C91C}" sibTransId="{CD35AD31-2AA4-4FF2-BF66-9D3065FC3170}"/>
    <dgm:cxn modelId="{1B844252-4CDD-4405-908B-473F5B40D914}" srcId="{CF0B175D-71DA-425C-A467-BBA772C2B3AE}" destId="{183F0068-D449-46F7-AFFD-286673F8C6D8}" srcOrd="3" destOrd="0" parTransId="{40EF83B9-B4BA-4A1B-8CD2-9F49D554B046}" sibTransId="{6C8BF838-EF6B-4B62-BD6F-0F26404D1F7A}"/>
    <dgm:cxn modelId="{A798EE83-CF4C-4865-B9BB-0FA8CA31D9CF}" srcId="{CF0B175D-71DA-425C-A467-BBA772C2B3AE}" destId="{CE901BCB-8BBF-4D55-B78A-35D1F6663353}" srcOrd="2" destOrd="0" parTransId="{99B29D1D-0CB6-457D-9433-C6970F30C0B9}" sibTransId="{E589E7B8-B5FC-4297-966E-EBA2649A61E1}"/>
    <dgm:cxn modelId="{E9C3958D-254F-4EB0-A463-11BC2E0BF44E}" type="presOf" srcId="{183F0068-D449-46F7-AFFD-286673F8C6D8}" destId="{4EF7E440-2D23-4155-9BE4-ACE8459DBF0E}" srcOrd="0" destOrd="0" presId="urn:microsoft.com/office/officeart/2005/8/layout/default"/>
    <dgm:cxn modelId="{E833879F-B00A-40D0-B390-7786722CBB6A}" type="presOf" srcId="{CE901BCB-8BBF-4D55-B78A-35D1F6663353}" destId="{FDA60EF8-4B0F-46D3-91FB-2D46700CFED9}" srcOrd="0" destOrd="0" presId="urn:microsoft.com/office/officeart/2005/8/layout/default"/>
    <dgm:cxn modelId="{E0A4E5A7-47C6-4BFB-A3C4-EB031CB3B550}" type="presOf" srcId="{B3A2F989-EC8D-425A-B4C7-71FFE623EB73}" destId="{1DD8AFBC-F957-452C-A1BD-A2E1FCE07E51}" srcOrd="0" destOrd="0" presId="urn:microsoft.com/office/officeart/2005/8/layout/default"/>
    <dgm:cxn modelId="{11295EB3-8DAB-4F20-8C2C-53AC72603FF2}" srcId="{CF0B175D-71DA-425C-A467-BBA772C2B3AE}" destId="{636CBD05-F28E-4656-84AB-CB4C9E670F3F}" srcOrd="6" destOrd="0" parTransId="{37C73BD1-E6ED-4261-8A1F-1CB145DFD0B4}" sibTransId="{5431FB17-370A-4971-A406-D1519B35A4F7}"/>
    <dgm:cxn modelId="{74825DD9-B5C8-4B01-BEE1-6CB6A68DA53E}" type="presOf" srcId="{CF0B175D-71DA-425C-A467-BBA772C2B3AE}" destId="{A8955C1D-604A-4241-BC7D-84F2A40496A4}" srcOrd="0" destOrd="0" presId="urn:microsoft.com/office/officeart/2005/8/layout/default"/>
    <dgm:cxn modelId="{2F37BBDB-B6F0-41A6-B973-0D8705CEB153}" srcId="{CF0B175D-71DA-425C-A467-BBA772C2B3AE}" destId="{B3A2F989-EC8D-425A-B4C7-71FFE623EB73}" srcOrd="1" destOrd="0" parTransId="{7C6ADFA8-29B3-4185-9D73-96B77D901237}" sibTransId="{B12A9F5B-BABC-451A-9B5B-51E3663657F5}"/>
    <dgm:cxn modelId="{BAE8BAE0-1F0A-4D29-8852-C88A398443BD}" srcId="{CF0B175D-71DA-425C-A467-BBA772C2B3AE}" destId="{FDEF8EEC-A28D-4AAA-B7C7-25BE943D269A}" srcOrd="5" destOrd="0" parTransId="{441D757C-25A3-4E3E-A21A-E47D675A943D}" sibTransId="{83A3888E-B01A-4F21-BFC9-6D592C3D970D}"/>
    <dgm:cxn modelId="{D1BEA3F9-157D-4478-9500-44063ABA899F}" type="presOf" srcId="{312A1AC2-204C-4DA1-9F2D-96FE88CDE676}" destId="{6113AACF-196E-4074-8476-E01F80D88A05}" srcOrd="0" destOrd="0" presId="urn:microsoft.com/office/officeart/2005/8/layout/default"/>
    <dgm:cxn modelId="{B6E01FB2-9A94-4F91-9CA0-2DFB4E7CD632}" type="presParOf" srcId="{A8955C1D-604A-4241-BC7D-84F2A40496A4}" destId="{267A24F6-F9E1-4781-A044-9474780DA70E}" srcOrd="0" destOrd="0" presId="urn:microsoft.com/office/officeart/2005/8/layout/default"/>
    <dgm:cxn modelId="{DA92926F-1874-4145-A14E-4BDB3FF81D74}" type="presParOf" srcId="{A8955C1D-604A-4241-BC7D-84F2A40496A4}" destId="{83BD6101-C0CC-430E-9F2C-97630E749EDE}" srcOrd="1" destOrd="0" presId="urn:microsoft.com/office/officeart/2005/8/layout/default"/>
    <dgm:cxn modelId="{9E17CBD8-E979-4F9F-9287-187E832F1B76}" type="presParOf" srcId="{A8955C1D-604A-4241-BC7D-84F2A40496A4}" destId="{1DD8AFBC-F957-452C-A1BD-A2E1FCE07E51}" srcOrd="2" destOrd="0" presId="urn:microsoft.com/office/officeart/2005/8/layout/default"/>
    <dgm:cxn modelId="{E4F83FB1-CB32-47A9-9315-D6AF126281A1}" type="presParOf" srcId="{A8955C1D-604A-4241-BC7D-84F2A40496A4}" destId="{485D04B1-D2EF-4D42-8839-D8F67B12F31C}" srcOrd="3" destOrd="0" presId="urn:microsoft.com/office/officeart/2005/8/layout/default"/>
    <dgm:cxn modelId="{79F920F3-0321-432E-B214-1916236997CB}" type="presParOf" srcId="{A8955C1D-604A-4241-BC7D-84F2A40496A4}" destId="{FDA60EF8-4B0F-46D3-91FB-2D46700CFED9}" srcOrd="4" destOrd="0" presId="urn:microsoft.com/office/officeart/2005/8/layout/default"/>
    <dgm:cxn modelId="{8E29BCD9-BF3C-4122-ADCA-B4BC3F2BB43E}" type="presParOf" srcId="{A8955C1D-604A-4241-BC7D-84F2A40496A4}" destId="{79705523-1E8A-472F-BC18-80C234918E1D}" srcOrd="5" destOrd="0" presId="urn:microsoft.com/office/officeart/2005/8/layout/default"/>
    <dgm:cxn modelId="{9D84C54A-EC0A-483A-98BA-1E309445B4FC}" type="presParOf" srcId="{A8955C1D-604A-4241-BC7D-84F2A40496A4}" destId="{4EF7E440-2D23-4155-9BE4-ACE8459DBF0E}" srcOrd="6" destOrd="0" presId="urn:microsoft.com/office/officeart/2005/8/layout/default"/>
    <dgm:cxn modelId="{F46277AE-497A-4803-84CA-A31E4B5E3A2A}" type="presParOf" srcId="{A8955C1D-604A-4241-BC7D-84F2A40496A4}" destId="{ED048193-7CE9-4C88-95FF-BF2EC04FFC61}" srcOrd="7" destOrd="0" presId="urn:microsoft.com/office/officeart/2005/8/layout/default"/>
    <dgm:cxn modelId="{E0B2B0C2-A783-4597-A558-3E57538E5636}" type="presParOf" srcId="{A8955C1D-604A-4241-BC7D-84F2A40496A4}" destId="{6113AACF-196E-4074-8476-E01F80D88A05}" srcOrd="8" destOrd="0" presId="urn:microsoft.com/office/officeart/2005/8/layout/default"/>
    <dgm:cxn modelId="{D3C74FCA-80D2-4272-B5E2-2CD8B1920B5F}" type="presParOf" srcId="{A8955C1D-604A-4241-BC7D-84F2A40496A4}" destId="{C5A2AD6C-8AA7-498D-99AA-9092D491E4EB}" srcOrd="9" destOrd="0" presId="urn:microsoft.com/office/officeart/2005/8/layout/default"/>
    <dgm:cxn modelId="{EB2128C7-2CC0-4758-968A-C5493F7A3359}" type="presParOf" srcId="{A8955C1D-604A-4241-BC7D-84F2A40496A4}" destId="{EBB853B1-B5B6-4873-A83D-9DFAA84ABA5B}" srcOrd="10" destOrd="0" presId="urn:microsoft.com/office/officeart/2005/8/layout/default"/>
    <dgm:cxn modelId="{675441C1-B194-4184-BDE1-A87B00115759}" type="presParOf" srcId="{A8955C1D-604A-4241-BC7D-84F2A40496A4}" destId="{EDAB9B51-4A1F-4F19-9BDA-53BAD16F1C93}" srcOrd="11" destOrd="0" presId="urn:microsoft.com/office/officeart/2005/8/layout/default"/>
    <dgm:cxn modelId="{0BAC820F-EDA7-44BA-835C-D93404557F71}" type="presParOf" srcId="{A8955C1D-604A-4241-BC7D-84F2A40496A4}" destId="{92ADF4FA-FC5E-452F-B0DF-343B3810A6AD}" srcOrd="12" destOrd="0" presId="urn:microsoft.com/office/officeart/2005/8/layout/default"/>
    <dgm:cxn modelId="{66AF497B-C8CE-4931-9D0C-57319A48828F}" type="presParOf" srcId="{A8955C1D-604A-4241-BC7D-84F2A40496A4}" destId="{18C34215-74DD-4E19-82EB-D620D19CE0F6}" srcOrd="13" destOrd="0" presId="urn:microsoft.com/office/officeart/2005/8/layout/default"/>
    <dgm:cxn modelId="{7AFD2640-367F-44AF-8C6A-E89E9D6097F2}" type="presParOf" srcId="{A8955C1D-604A-4241-BC7D-84F2A40496A4}" destId="{BCBD980A-D542-4632-AD21-CE3A617A03B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27C53-28B9-4E0E-B2C3-6E085150A596}">
      <dsp:nvSpPr>
        <dsp:cNvPr id="0" name=""/>
        <dsp:cNvSpPr/>
      </dsp:nvSpPr>
      <dsp:spPr>
        <a:xfrm>
          <a:off x="0" y="296384"/>
          <a:ext cx="3968747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Gratitude is one of the most powerful happiness techniques. </a:t>
          </a:r>
        </a:p>
      </dsp:txBody>
      <dsp:txXfrm>
        <a:off x="75163" y="371547"/>
        <a:ext cx="3818421" cy="1389393"/>
      </dsp:txXfrm>
    </dsp:sp>
    <dsp:sp modelId="{394339B3-AFEF-4F9D-8282-D1FB438278CD}">
      <dsp:nvSpPr>
        <dsp:cNvPr id="0" name=""/>
        <dsp:cNvSpPr/>
      </dsp:nvSpPr>
      <dsp:spPr>
        <a:xfrm>
          <a:off x="0" y="1916744"/>
          <a:ext cx="3968747" cy="1539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are some synonyms for gratitude? What does it mean?</a:t>
          </a:r>
        </a:p>
      </dsp:txBody>
      <dsp:txXfrm>
        <a:off x="75163" y="1991907"/>
        <a:ext cx="3818421" cy="138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A24F6-F9E1-4781-A044-9474780DA70E}">
      <dsp:nvSpPr>
        <dsp:cNvPr id="0" name=""/>
        <dsp:cNvSpPr/>
      </dsp:nvSpPr>
      <dsp:spPr>
        <a:xfrm>
          <a:off x="2401" y="606517"/>
          <a:ext cx="1904899" cy="1142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Savoring positive life experiences.</a:t>
          </a:r>
        </a:p>
      </dsp:txBody>
      <dsp:txXfrm>
        <a:off x="2401" y="606517"/>
        <a:ext cx="1904899" cy="1142939"/>
      </dsp:txXfrm>
    </dsp:sp>
    <dsp:sp modelId="{1DD8AFBC-F957-452C-A1BD-A2E1FCE07E51}">
      <dsp:nvSpPr>
        <dsp:cNvPr id="0" name=""/>
        <dsp:cNvSpPr/>
      </dsp:nvSpPr>
      <dsp:spPr>
        <a:xfrm>
          <a:off x="2097790" y="606517"/>
          <a:ext cx="1904899" cy="1142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Increases self-esteem.</a:t>
          </a:r>
        </a:p>
      </dsp:txBody>
      <dsp:txXfrm>
        <a:off x="2097790" y="606517"/>
        <a:ext cx="1904899" cy="1142939"/>
      </dsp:txXfrm>
    </dsp:sp>
    <dsp:sp modelId="{FDA60EF8-4B0F-46D3-91FB-2D46700CFED9}">
      <dsp:nvSpPr>
        <dsp:cNvPr id="0" name=""/>
        <dsp:cNvSpPr/>
      </dsp:nvSpPr>
      <dsp:spPr>
        <a:xfrm>
          <a:off x="4193180" y="606517"/>
          <a:ext cx="1904899" cy="1142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Helps people cope with stress and trauma.</a:t>
          </a:r>
        </a:p>
      </dsp:txBody>
      <dsp:txXfrm>
        <a:off x="4193180" y="606517"/>
        <a:ext cx="1904899" cy="1142939"/>
      </dsp:txXfrm>
    </dsp:sp>
    <dsp:sp modelId="{4EF7E440-2D23-4155-9BE4-ACE8459DBF0E}">
      <dsp:nvSpPr>
        <dsp:cNvPr id="0" name=""/>
        <dsp:cNvSpPr/>
      </dsp:nvSpPr>
      <dsp:spPr>
        <a:xfrm>
          <a:off x="6288570" y="606517"/>
          <a:ext cx="1904899" cy="11429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Encourages moral behavior. You are more likely to help others.</a:t>
          </a:r>
        </a:p>
      </dsp:txBody>
      <dsp:txXfrm>
        <a:off x="6288570" y="606517"/>
        <a:ext cx="1904899" cy="1142939"/>
      </dsp:txXfrm>
    </dsp:sp>
    <dsp:sp modelId="{6113AACF-196E-4074-8476-E01F80D88A05}">
      <dsp:nvSpPr>
        <dsp:cNvPr id="0" name=""/>
        <dsp:cNvSpPr/>
      </dsp:nvSpPr>
      <dsp:spPr>
        <a:xfrm>
          <a:off x="2401" y="1939947"/>
          <a:ext cx="1904899" cy="11429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Builds social bonds.</a:t>
          </a:r>
        </a:p>
      </dsp:txBody>
      <dsp:txXfrm>
        <a:off x="2401" y="1939947"/>
        <a:ext cx="1904899" cy="1142939"/>
      </dsp:txXfrm>
    </dsp:sp>
    <dsp:sp modelId="{EBB853B1-B5B6-4873-A83D-9DFAA84ABA5B}">
      <dsp:nvSpPr>
        <dsp:cNvPr id="0" name=""/>
        <dsp:cNvSpPr/>
      </dsp:nvSpPr>
      <dsp:spPr>
        <a:xfrm>
          <a:off x="2097790" y="1939947"/>
          <a:ext cx="1904899" cy="1142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Diminishes negative emotions such as anger, bitterness, and greed. </a:t>
          </a:r>
        </a:p>
      </dsp:txBody>
      <dsp:txXfrm>
        <a:off x="2097790" y="1939947"/>
        <a:ext cx="1904899" cy="1142939"/>
      </dsp:txXfrm>
    </dsp:sp>
    <dsp:sp modelId="{92ADF4FA-FC5E-452F-B0DF-343B3810A6AD}">
      <dsp:nvSpPr>
        <dsp:cNvPr id="0" name=""/>
        <dsp:cNvSpPr/>
      </dsp:nvSpPr>
      <dsp:spPr>
        <a:xfrm>
          <a:off x="4193180" y="1939947"/>
          <a:ext cx="1904899" cy="1142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Inhibits invidious comparisons by be appreciative of what you have.</a:t>
          </a:r>
        </a:p>
      </dsp:txBody>
      <dsp:txXfrm>
        <a:off x="4193180" y="1939947"/>
        <a:ext cx="1904899" cy="1142939"/>
      </dsp:txXfrm>
    </dsp:sp>
    <dsp:sp modelId="{BCBD980A-D542-4632-AD21-CE3A617A03B7}">
      <dsp:nvSpPr>
        <dsp:cNvPr id="0" name=""/>
        <dsp:cNvSpPr/>
      </dsp:nvSpPr>
      <dsp:spPr>
        <a:xfrm>
          <a:off x="6288570" y="1939947"/>
          <a:ext cx="1904899" cy="1142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Helps avoid hedonistic adaptation.</a:t>
          </a:r>
        </a:p>
      </dsp:txBody>
      <dsp:txXfrm>
        <a:off x="6288570" y="1939947"/>
        <a:ext cx="1904899" cy="1142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40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737BD07-D643-4CCB-B12E-061C2143AC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8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our presentation today. We’re happy you could join 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07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The first activity is expressing gratitude. It is one of the most powerful happiness techniques.</a:t>
            </a:r>
          </a:p>
          <a:p>
            <a:endParaRPr lang="en-US" dirty="0"/>
          </a:p>
          <a:p>
            <a:r>
              <a:rPr lang="en-US" dirty="0"/>
              <a:t>What are some synonyms for gratitude?</a:t>
            </a:r>
          </a:p>
          <a:p>
            <a:endParaRPr lang="en-US" dirty="0"/>
          </a:p>
          <a:p>
            <a:r>
              <a:rPr lang="en-US" dirty="0"/>
              <a:t>Marsha and Seth Alternate:</a:t>
            </a:r>
          </a:p>
          <a:p>
            <a:endParaRPr lang="en-US" dirty="0"/>
          </a:p>
          <a:p>
            <a:r>
              <a:rPr lang="en-US" dirty="0"/>
              <a:t>Thankfulness</a:t>
            </a:r>
          </a:p>
          <a:p>
            <a:r>
              <a:rPr lang="en-US" dirty="0"/>
              <a:t>Wonder</a:t>
            </a:r>
          </a:p>
          <a:p>
            <a:r>
              <a:rPr lang="en-US" dirty="0"/>
              <a:t>Appreciation</a:t>
            </a:r>
          </a:p>
          <a:p>
            <a:r>
              <a:rPr lang="en-US" dirty="0"/>
              <a:t>Looking at the bright side</a:t>
            </a:r>
          </a:p>
          <a:p>
            <a:r>
              <a:rPr lang="en-US" dirty="0"/>
              <a:t>Savoring the good times</a:t>
            </a:r>
          </a:p>
          <a:p>
            <a:r>
              <a:rPr lang="en-US" dirty="0"/>
              <a:t>Present oriented</a:t>
            </a:r>
          </a:p>
          <a:p>
            <a:r>
              <a:rPr lang="en-US" dirty="0"/>
              <a:t>Not taking things for granted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1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Lead group in exercise</a:t>
            </a:r>
          </a:p>
          <a:p>
            <a:endParaRPr lang="en-US" dirty="0"/>
          </a:p>
          <a:p>
            <a:r>
              <a:rPr lang="en-US" dirty="0"/>
              <a:t>While participants are thinking, Marsha and Seth provide examples of being grateful for what we have in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43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Why is gratitude important?</a:t>
            </a:r>
          </a:p>
          <a:p>
            <a:endParaRPr lang="en-US" dirty="0"/>
          </a:p>
          <a:p>
            <a:r>
              <a:rPr lang="en-US" dirty="0"/>
              <a:t>Alternate reading boxes.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71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Another way to increase happiness is to cultivate optimism.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6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One of the ways you can cultivate optimism is being aware of your mindset.</a:t>
            </a:r>
          </a:p>
          <a:p>
            <a:endParaRPr lang="en-US" dirty="0"/>
          </a:p>
          <a:p>
            <a:r>
              <a:rPr lang="en-US" dirty="0"/>
              <a:t>If you are interested, Carol Dweck has a book on this topic.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43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Here are just a few key ideas from the psychology of mindset:</a:t>
            </a:r>
          </a:p>
          <a:p>
            <a:endParaRPr lang="en-US" dirty="0"/>
          </a:p>
          <a:p>
            <a:r>
              <a:rPr lang="en-US" dirty="0"/>
              <a:t>Growth Mindset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Fixed Mindset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72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 introduces exercise</a:t>
            </a:r>
          </a:p>
          <a:p>
            <a:endParaRPr lang="en-US" dirty="0"/>
          </a:p>
          <a:p>
            <a:r>
              <a:rPr lang="en-US" dirty="0"/>
              <a:t>While group members are thinking, Seth and Marsha provide examples of what went well recently.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63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8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6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Introduce Marsha</a:t>
            </a:r>
          </a:p>
          <a:p>
            <a:endParaRPr lang="en-US" dirty="0"/>
          </a:p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Introduce Seth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76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Another way to increase happiness is through random acts of kindness. Read slide.</a:t>
            </a:r>
          </a:p>
          <a:p>
            <a:endParaRPr lang="en-US" dirty="0"/>
          </a:p>
          <a:p>
            <a:r>
              <a:rPr lang="en-US" dirty="0"/>
              <a:t>(Provide examples on next slide.)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13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 and Marsha provide examples while group thinks of examples to possibly add in the chat window.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65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Read slide and provide examples.</a:t>
            </a:r>
          </a:p>
          <a:p>
            <a:endParaRPr lang="en-US" dirty="0"/>
          </a:p>
          <a:p>
            <a:r>
              <a:rPr lang="en-US" dirty="0"/>
              <a:t>Seth add an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98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  <a:p>
            <a:endParaRPr lang="en-US" dirty="0"/>
          </a:p>
          <a:p>
            <a:r>
              <a:rPr lang="en-US" dirty="0"/>
              <a:t>Seth and Marsha provide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47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This is my personal favorite idea. Examples of how I use it each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36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89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  <a:p>
            <a:endParaRPr lang="en-US" dirty="0"/>
          </a:p>
          <a:p>
            <a:r>
              <a:rPr lang="en-US" dirty="0"/>
              <a:t>Seth and Marsha provide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3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 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  <a:p>
            <a:endParaRPr lang="en-US" dirty="0"/>
          </a:p>
          <a:p>
            <a:r>
              <a:rPr lang="en-US" dirty="0"/>
              <a:t>Marsha and Seth</a:t>
            </a:r>
          </a:p>
          <a:p>
            <a:r>
              <a:rPr lang="en-US" dirty="0"/>
              <a:t>Provide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85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  <a:p>
            <a:endParaRPr lang="en-US" dirty="0"/>
          </a:p>
          <a:p>
            <a:r>
              <a:rPr lang="en-US" dirty="0"/>
              <a:t>Provide examples of goals. Marsha add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75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1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Seth:</a:t>
            </a:r>
          </a:p>
          <a:p>
            <a:endParaRPr lang="en-US" dirty="0"/>
          </a:p>
          <a:p>
            <a:r>
              <a:rPr lang="en-US" dirty="0"/>
              <a:t>Here are some key ideas for our presentation today. </a:t>
            </a:r>
          </a:p>
          <a:p>
            <a:endParaRPr lang="en-US" dirty="0"/>
          </a:p>
          <a:p>
            <a:r>
              <a:rPr lang="en-US" dirty="0"/>
              <a:t>Alternate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5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35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Introduce exercise.</a:t>
            </a:r>
          </a:p>
          <a:p>
            <a:endParaRPr lang="en-US" dirty="0"/>
          </a:p>
          <a:p>
            <a:r>
              <a:rPr lang="en-US" dirty="0"/>
              <a:t>While group participants are thinking:</a:t>
            </a:r>
          </a:p>
          <a:p>
            <a:endParaRPr lang="en-US" dirty="0"/>
          </a:p>
          <a:p>
            <a:r>
              <a:rPr lang="en-US" dirty="0"/>
              <a:t>Seth, what are some of your intention statements?</a:t>
            </a:r>
          </a:p>
          <a:p>
            <a:endParaRPr lang="en-US" dirty="0"/>
          </a:p>
          <a:p>
            <a:r>
              <a:rPr lang="en-US" dirty="0"/>
              <a:t>Marsha share intention statements also.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86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It would be great to hear any comments or questions you may have.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Thanks for attending and hope you have some ideas that can increase happiness in </a:t>
            </a:r>
            <a:r>
              <a:rPr lang="en-US"/>
              <a:t>your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1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4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In working with my students over the years, I found out that happiness was commonly mentioned as an important goal.</a:t>
            </a:r>
          </a:p>
          <a:p>
            <a:endParaRPr lang="en-US" dirty="0"/>
          </a:p>
          <a:p>
            <a:r>
              <a:rPr lang="en-US" dirty="0"/>
              <a:t>However, we know that goals should be </a:t>
            </a:r>
          </a:p>
          <a:p>
            <a:r>
              <a:rPr lang="en-US" dirty="0"/>
              <a:t>	Specific</a:t>
            </a:r>
          </a:p>
          <a:p>
            <a:r>
              <a:rPr lang="en-US" dirty="0"/>
              <a:t>	Measurable</a:t>
            </a:r>
          </a:p>
          <a:p>
            <a:r>
              <a:rPr lang="en-US" dirty="0"/>
              <a:t>	Achievable</a:t>
            </a:r>
          </a:p>
          <a:p>
            <a:r>
              <a:rPr lang="en-US" dirty="0"/>
              <a:t>	Realistic</a:t>
            </a:r>
          </a:p>
          <a:p>
            <a:r>
              <a:rPr lang="en-US" dirty="0"/>
              <a:t>	Timely</a:t>
            </a:r>
          </a:p>
          <a:p>
            <a:endParaRPr lang="en-US" dirty="0"/>
          </a:p>
          <a:p>
            <a:r>
              <a:rPr lang="en-US" dirty="0"/>
              <a:t>How do these ideas apply to happiness?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9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Positive psychologists who study happiness tell us that happiness is not a goal!</a:t>
            </a:r>
          </a:p>
          <a:p>
            <a:endParaRPr lang="en-US" dirty="0"/>
          </a:p>
          <a:p>
            <a:r>
              <a:rPr lang="en-US" dirty="0"/>
              <a:t>Achieving goals is one of the ways to achieve happiness.</a:t>
            </a:r>
          </a:p>
          <a:p>
            <a:endParaRPr lang="en-US" dirty="0"/>
          </a:p>
          <a:p>
            <a:r>
              <a:rPr lang="en-US" dirty="0"/>
              <a:t>Are you taking the steps to achieve your goals?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97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Positive psychologists describe the difference between happiness and hedonism, and it is important to understand this difference.</a:t>
            </a:r>
          </a:p>
          <a:p>
            <a:endParaRPr lang="en-US" dirty="0"/>
          </a:p>
          <a:p>
            <a:r>
              <a:rPr lang="en-US" dirty="0"/>
              <a:t>Read Slide</a:t>
            </a:r>
          </a:p>
          <a:p>
            <a:endParaRPr lang="en-US" dirty="0"/>
          </a:p>
          <a:p>
            <a:r>
              <a:rPr lang="en-US" dirty="0"/>
              <a:t>Provide Example</a:t>
            </a:r>
          </a:p>
          <a:p>
            <a:r>
              <a:rPr lang="en-US" dirty="0"/>
              <a:t>	Buying a TV or 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Seth</a:t>
            </a:r>
          </a:p>
          <a:p>
            <a:endParaRPr lang="en-US" dirty="0"/>
          </a:p>
          <a:p>
            <a:r>
              <a:rPr lang="en-US" dirty="0"/>
              <a:t>Psychologists remind us to choose happiness over hedonism. What does this mean?</a:t>
            </a:r>
          </a:p>
          <a:p>
            <a:endParaRPr lang="en-US" dirty="0"/>
          </a:p>
          <a:p>
            <a:r>
              <a:rPr lang="en-US" dirty="0"/>
              <a:t>Choosing happiness means . . . (Read slide)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6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One of my favorite books on happiness in Sonya Lyubomirsky’s (</a:t>
            </a:r>
            <a:r>
              <a:rPr lang="en-US" dirty="0" err="1"/>
              <a:t>Lubirmiskey</a:t>
            </a:r>
            <a:r>
              <a:rPr lang="en-US" dirty="0"/>
              <a:t>) book on the How of Happiness. </a:t>
            </a:r>
          </a:p>
          <a:p>
            <a:endParaRPr lang="en-US" dirty="0"/>
          </a:p>
          <a:p>
            <a:r>
              <a:rPr lang="en-US" dirty="0"/>
              <a:t>She suggests 12 happiness activities which we will review today.</a:t>
            </a:r>
          </a:p>
          <a:p>
            <a:endParaRPr lang="en-US" dirty="0"/>
          </a:p>
          <a:p>
            <a:r>
              <a:rPr lang="en-US" dirty="0"/>
              <a:t>Can you use some of these ideas?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BD07-D643-4CCB-B12E-061C2143AC1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76700"/>
            <a:ext cx="6911975" cy="6477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>
                <a:ea typeface="굴림" charset="-127"/>
              </a:defRPr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229225"/>
            <a:ext cx="76327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3600">
                <a:latin typeface="Futura LT Book" pitchFamily="2" charset="0"/>
                <a:ea typeface="굴림" charset="-127"/>
              </a:defRPr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54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196975"/>
            <a:ext cx="1997075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196975"/>
            <a:ext cx="5843587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64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69385-998A-4A11-9E30-ADC608B107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52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B924-4321-4E60-B215-CCE481A9FB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7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77E72-64BF-4A1B-A610-8DCBADA58B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5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8BDF-D4D4-4411-8D11-F82351C0BA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9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77CC-5F5F-4B5B-B56B-42905A8F65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1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B7541-0501-493A-A66A-ED616F2D46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8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D53D-9420-489B-9872-636BA9B79E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2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3B654-25A3-43BF-941B-40E96D0A0A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05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79C44-0001-45D6-B67C-2F66B9C507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99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6550B-4E4B-4B57-93EA-0CF8218AF8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3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BD7A-AE46-45F1-8C7E-DB1A5F116D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EF57-CFB7-42EB-B252-538E8D521CAF}" type="datetime1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AB72-6727-441C-85A4-F13CC953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575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CFF5-0813-4075-9120-8D01EF65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E792B-0606-4F25-A8D9-B432B1C23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16319-04C8-4D90-B1A5-54163FAD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E4DF-BCB9-4BAD-882F-D5D498FA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0A148-2BCC-41AA-A62D-186DA523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385-998A-4A11-9E30-ADC608B107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49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09EA-E388-4D48-B1A5-CC1A42EF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05434-C4CE-4FA0-8773-376D851B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1CC10-22E0-426C-9272-82038E18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91861-6A87-4E34-BC3E-F8A4E312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1257-4C20-4DC2-8EDF-F94178A8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B924-4321-4E60-B215-CCE481A9F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87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06F5-CA80-4BF3-B66B-A8E3E6A0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74E34-DF71-44B7-80E3-4E8CF27A6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D2BA-5884-4679-9518-F093315B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62A6B-F3FF-4EC3-9172-F1FAC4E8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6815-D653-45E1-A779-1759BD64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7E72-64BF-4A1B-A610-8DCBADA58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81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F668-BC55-4075-96F4-51846375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E2ABA-C9C5-41AE-8466-7C1706BD2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B9A7-9045-429F-A091-5CE81F1E6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8993D-A5E7-4070-897C-B865DA98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8D455-ACCE-4ADE-B1CA-203FCA95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2C72D-4071-482F-B807-1986AED8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8BDF-D4D4-4411-8D11-F82351C0B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20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0DA6-4E84-4162-A8E8-F2C91E1E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050C9-8BBF-443F-869C-7DF0A1D8A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34FD-74D5-4833-A9F0-2CFF23FB9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85C3F-1F5E-4791-A3FB-EEAB888FD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9691E-0DB0-47B1-92D5-F21E94F5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4408D-FB82-4EED-999D-8954090A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AC876-B5B0-47F1-8814-AB69F46F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73CAC-93F0-486E-8A51-BFB8AE9D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77CC-5F5F-4B5B-B56B-42905A8F6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99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B35E-DE8F-4FE7-93AB-AF0C0F85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371BC-B9FB-41D8-8EA6-45724C58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16BC4-4E4E-42CD-AAA8-F0E3F5A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007FA-8015-41E2-9CB6-8550DCE5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7541-0501-493A-A66A-ED616F2D4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1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54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F04D1-8CA4-44DA-9F1C-C41EC9ED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68DB6-8BDF-44A3-8CD3-6176DE5A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C4F0D-79C2-4E71-9F23-11C0BD65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D53D-9420-489B-9872-636BA9B79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68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702A-5701-465F-9E31-01EC5254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30CF-E206-487A-9F2D-0C1734FA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0EAB8-E9A7-43F1-9EC8-EFE684C51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A0FB8-5B46-4EA3-8FDC-7EAFA15F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F3CB-36DB-4202-96C1-EEB90188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B36FD-7A97-4465-90ED-14A85BFD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B654-25A3-43BF-941B-40E96D0A0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20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4409-720F-4D1C-BF3A-685C5441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8695D-F260-4416-9DF8-DD58DD321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19058-ED9C-4357-BF1C-3F6AE93AB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EAAA7-F4ED-40A1-A38B-699ED052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00867-2133-4C8C-92D9-E8C90F91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1E961-22ED-454C-8FA5-F9A55287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9C44-0001-45D6-B67C-2F66B9C50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27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0E5E-2D07-4CB0-A911-4F455D9D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2DB39-136D-4F97-8C75-60DA17ED2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11558-4B3C-49BF-B5EB-DE653AAC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D23A-597E-4226-B771-32D234E4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2ABCF-A36D-4925-97AE-56A14DCC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550B-4E4B-4B57-93EA-0CF8218AF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55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C1277-2770-42B0-A1F3-4CA54C661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834E6-5799-4328-BB8E-E56D93CD8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EC156-AD95-4079-B1F3-200297E0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5977-D9F0-46B6-899C-E7D8046A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F35C-8252-418C-81D0-5E74BEA0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BD7A-AE46-45F1-8C7E-DB1A5F116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7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349500"/>
            <a:ext cx="391953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2349500"/>
            <a:ext cx="392112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23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4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20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4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35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96975"/>
            <a:ext cx="79184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349500"/>
            <a:ext cx="7993062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DAC15DE-E3AC-4B1A-B97B-35A85B97E4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270B40-C3C2-4E45-B23C-A493A3BC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B0334-3614-4504-B60F-2E70C8082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6829-7EAB-4909-91E5-C657879C4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2EBB-AE11-495C-974B-67C0565B9A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76227-C19F-4D67-AD7D-FA89BA39E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1628-8505-4609-B84D-B2BB3D6F0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39666-4B3D-452F-9D42-44D8447B4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2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5" Type="http://schemas.openxmlformats.org/officeDocument/2006/relationships/hyperlink" Target="mailto:marsha@marshafralick.com" TargetMode="External"/><Relationship Id="rId4" Type="http://schemas.openxmlformats.org/officeDocument/2006/relationships/hyperlink" Target="mailto:seth@batisteconsulting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373688"/>
            <a:ext cx="8568952" cy="1150937"/>
          </a:xfrm>
        </p:spPr>
        <p:txBody>
          <a:bodyPr/>
          <a:lstStyle/>
          <a:p>
            <a:r>
              <a:rPr lang="en-US" sz="3200" dirty="0"/>
              <a:t>Increasing Happiness in Life </a:t>
            </a:r>
          </a:p>
          <a:p>
            <a:r>
              <a:rPr lang="en-US" sz="3200" dirty="0"/>
              <a:t>Dr. Marsha Fralick and Dr. Seth Batiste</a:t>
            </a:r>
            <a:endParaRPr lang="uk-UA" sz="3200" dirty="0"/>
          </a:p>
        </p:txBody>
      </p:sp>
      <p:pic>
        <p:nvPicPr>
          <p:cNvPr id="3" name="Graphic 2" descr="Sunglasses face outline outline">
            <a:extLst>
              <a:ext uri="{FF2B5EF4-FFF2-40B4-BE49-F238E27FC236}">
                <a16:creationId xmlns:a16="http://schemas.microsoft.com/office/drawing/2014/main" id="{069C9CD3-8424-4205-9942-6FFEA93B9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0152" y="5229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2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1A6C-4BCA-4DAA-A246-0686C949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299" y="490537"/>
            <a:ext cx="3968748" cy="1628775"/>
          </a:xfrm>
        </p:spPr>
        <p:txBody>
          <a:bodyPr anchor="b">
            <a:normAutofit/>
          </a:bodyPr>
          <a:lstStyle/>
          <a:p>
            <a:r>
              <a:rPr lang="en-US" sz="3500"/>
              <a:t>1. Express Gratitude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4B69A-0B5B-42BA-901A-62429153A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53" r="27003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74243C-EDA2-465C-B5B1-A6CF5A74E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689294"/>
              </p:ext>
            </p:extLst>
          </p:nvPr>
        </p:nvGraphicFramePr>
        <p:xfrm>
          <a:off x="4813300" y="2614612"/>
          <a:ext cx="3968747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065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" y="1"/>
            <a:ext cx="729530" cy="1935307"/>
            <a:chOff x="10918968" y="713127"/>
            <a:chExt cx="1273032" cy="2532832"/>
          </a:xfrm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13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DD366A-219B-4AB5-B639-81D1B37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88728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b="0"/>
              <a:t>What is gratitude?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4944B-C85F-4958-94B9-31C66179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82981"/>
            <a:ext cx="3909228" cy="2150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F7362-64C7-4B3D-9E14-4267364E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261" y="1677428"/>
            <a:ext cx="3909227" cy="434853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600" dirty="0"/>
            </a:br>
            <a:r>
              <a:rPr lang="en-US" sz="2400" dirty="0"/>
              <a:t>“A felt sense of wonder, thankfulness, and appreciation for life.” -Robert Emmons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Antidote for negative emotions such as envy, avarice, hostility, worry, and irritation</a:t>
            </a: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4601497"/>
            <a:ext cx="760545" cy="2017580"/>
            <a:chOff x="11177940" y="4601497"/>
            <a:chExt cx="1014060" cy="2017580"/>
          </a:xfrm>
        </p:grpSpPr>
        <p:sp>
          <p:nvSpPr>
            <p:cNvPr id="25" name="Isosceles Triangle 16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0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A098B-8D8B-431D-A122-C043068F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US" dirty="0"/>
              <a:t>Gratitude Exercise</a:t>
            </a:r>
          </a:p>
        </p:txBody>
      </p:sp>
      <p:pic>
        <p:nvPicPr>
          <p:cNvPr id="5" name="Picture 4" descr="Objects at a table">
            <a:extLst>
              <a:ext uri="{FF2B5EF4-FFF2-40B4-BE49-F238E27FC236}">
                <a16:creationId xmlns:a16="http://schemas.microsoft.com/office/drawing/2014/main" id="{1DD8C9B7-F688-4AB1-9C1F-D01F42363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90" r="21359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B419-EFF3-4431-A27C-DB5F89E0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661" y="1700808"/>
            <a:ext cx="4256688" cy="4476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What are 5 things in life for which you are grateful or thankful.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Keep a gratitude journal. Each week list at least five things for which you’re grateful or simply take some time to contemplate why you are grateful.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Make it a Thanksgiving tradition. 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5494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8B416-AD38-4D8D-B35F-58D1D6E6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13" y="296792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Why Is Gratitude Important?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3B9326D-6971-4635-9B92-5302CD8F5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25023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6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7BDD3-3129-49AA-8CD6-451B4877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2. Cultivate Optimism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C1649-D63E-46B2-BC76-77818FC95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1792537"/>
            <a:ext cx="4915159" cy="32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3543216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F2F5A-E78A-4C80-9B3C-3464E7D0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122363"/>
            <a:ext cx="248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Cultivate optimism with mindset.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F1729B-6A84-4905-BDEA-73737F9BC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8075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DEE1-099B-496A-908F-EAA01A50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/>
              <a:t>Positive Thinking and Mindset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9521B-49D6-4344-8224-94AA649BA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652" y="1053712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Growth Mindset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12F90-4D09-4651-B97D-48AFF90E4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298" y="1724390"/>
            <a:ext cx="4040188" cy="3951288"/>
          </a:xfrm>
        </p:spPr>
        <p:txBody>
          <a:bodyPr/>
          <a:lstStyle/>
          <a:p>
            <a:r>
              <a:rPr lang="en-US" sz="2000" dirty="0"/>
              <a:t>Intelligence is increased as you acquire new knowledge.</a:t>
            </a:r>
          </a:p>
          <a:p>
            <a:r>
              <a:rPr lang="en-US" sz="2000" dirty="0"/>
              <a:t>Through practice and effort, skills can be improved.</a:t>
            </a:r>
          </a:p>
          <a:p>
            <a:r>
              <a:rPr lang="en-US" sz="2000" dirty="0"/>
              <a:t>Failure is an opportunity to learn.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EFA2A-CC11-4251-9DCE-CB61F11BB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2771" y="1075904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Fixed Mindset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57048-5DA6-433A-A37F-3396C85F4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24390"/>
            <a:ext cx="4041775" cy="3951288"/>
          </a:xfrm>
        </p:spPr>
        <p:txBody>
          <a:bodyPr/>
          <a:lstStyle/>
          <a:p>
            <a:r>
              <a:rPr lang="en-US" sz="2000" dirty="0"/>
              <a:t>Intelligence is fixed at birth.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Increased effort does not lead to success.</a:t>
            </a:r>
          </a:p>
          <a:p>
            <a:r>
              <a:rPr lang="en-US" sz="2000" dirty="0"/>
              <a:t>Roadblocks are an excuse to be absent. 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9C5095-90F7-4B4A-BF14-92FC068A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13" y="3933056"/>
            <a:ext cx="4300053" cy="28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4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790FF-41F9-4A35-B7A9-B146B730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Went Well Exercise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7276-8404-4DC3-9413-8AE14849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three things that went well last week?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tend to focus on what does not go well and not enough on what goes right in our lives.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Challenge: For two weeks, at the end of each day, set aside 10 minutes to think or write about what went well during the day.</a:t>
            </a:r>
          </a:p>
        </p:txBody>
      </p:sp>
    </p:spTree>
    <p:extLst>
      <p:ext uri="{BB962C8B-B14F-4D97-AF65-F5344CB8AC3E}">
        <p14:creationId xmlns:p14="http://schemas.microsoft.com/office/powerpoint/2010/main" val="2035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4F81E-330B-4765-88AA-2BD96DE1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640080"/>
            <a:ext cx="2462022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3. Avoid Overthinking and Social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720C-74C0-49B6-B294-FBD89E01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“Overthinking is thinking too much, needlessly, passively, endlessly, and excessively pondering the meaning, causes, and consequences of your character, your feelings, and your problems.” – Sonja Lyubomirsky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Negative Consequences: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Increases sadness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Fosters negative thinking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Impairs the ability to solve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Decreases 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Interferes with concentration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0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65510-92DB-482C-BB31-DE2AF7A5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Social Comparison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08A92-7051-498C-B6BE-FECF970C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Noticing our friends, coworkers, family members, and even fictional characters</a:t>
            </a:r>
          </a:p>
          <a:p>
            <a:r>
              <a:rPr lang="en-US" dirty="0"/>
              <a:t>Imagining they are smarter, richer, healthier, wittier, or more attractive than we are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Dealing with overthinking and social comparison:</a:t>
            </a:r>
          </a:p>
          <a:p>
            <a:r>
              <a:rPr lang="en-US" dirty="0"/>
              <a:t>Yell stop!</a:t>
            </a:r>
          </a:p>
          <a:p>
            <a:r>
              <a:rPr lang="en-US" dirty="0"/>
              <a:t>Don’t sweat the small stuff.</a:t>
            </a:r>
          </a:p>
          <a:p>
            <a:r>
              <a:rPr lang="en-US" dirty="0"/>
              <a:t>Will it matter in a year? If so, begin taking small steps to resolve the issue.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2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4563-DD51-436A-B0CA-69DA405D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274638"/>
            <a:ext cx="6767513" cy="706090"/>
          </a:xfrm>
        </p:spPr>
        <p:txBody>
          <a:bodyPr/>
          <a:lstStyle/>
          <a:p>
            <a:r>
              <a:rPr lang="en-US" sz="3200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BC0B-0937-4770-9355-B7B6AD4FF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331311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Dr. Marsha Fralick</a:t>
            </a:r>
          </a:p>
          <a:p>
            <a:r>
              <a:rPr lang="en-US" sz="2400" dirty="0"/>
              <a:t>Author of textbooks on college and career success</a:t>
            </a:r>
          </a:p>
          <a:p>
            <a:r>
              <a:rPr lang="en-US" sz="2400" dirty="0"/>
              <a:t>Attaining happiness in life is a key theme in all her materials </a:t>
            </a:r>
          </a:p>
          <a:p>
            <a:r>
              <a:rPr lang="en-US" sz="2400" dirty="0"/>
              <a:t>Community college counselor for 30 years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AD859-0BF2-4031-83D1-B1AF128AC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1931" y="1122024"/>
            <a:ext cx="3313112" cy="54173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Dr. Seth Batiste</a:t>
            </a:r>
          </a:p>
          <a:p>
            <a:r>
              <a:rPr lang="en-US" sz="2400" dirty="0"/>
              <a:t>Co-author of college and career success textbook</a:t>
            </a:r>
          </a:p>
          <a:p>
            <a:r>
              <a:rPr lang="en-US" sz="2400" dirty="0"/>
              <a:t>Presented workshops on employee mental health and wellness</a:t>
            </a:r>
          </a:p>
          <a:p>
            <a:r>
              <a:rPr lang="en-US" sz="2400" dirty="0"/>
              <a:t>Promotes mental health and work/life balance through financial literacy</a:t>
            </a:r>
          </a:p>
        </p:txBody>
      </p:sp>
    </p:spTree>
    <p:extLst>
      <p:ext uri="{BB962C8B-B14F-4D97-AF65-F5344CB8AC3E}">
        <p14:creationId xmlns:p14="http://schemas.microsoft.com/office/powerpoint/2010/main" val="75788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288" y="303591"/>
            <a:ext cx="3250692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D7AAB-C036-4CE6-9520-53B716ED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40263"/>
            <a:ext cx="2866644" cy="1344975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4. Practice Acts of Kindness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066" y="2050687"/>
            <a:ext cx="2763774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8987-4724-40D0-A9F4-6C3431E6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07" y="2121763"/>
            <a:ext cx="2866644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</a:rPr>
              <a:t>Why does it work?</a:t>
            </a:r>
          </a:p>
          <a:p>
            <a:r>
              <a:rPr lang="en-US" sz="1700">
                <a:solidFill>
                  <a:schemeClr val="bg1"/>
                </a:solidFill>
              </a:rPr>
              <a:t>View others more positively</a:t>
            </a:r>
          </a:p>
          <a:p>
            <a:r>
              <a:rPr lang="en-US" sz="1700">
                <a:solidFill>
                  <a:schemeClr val="bg1"/>
                </a:solidFill>
              </a:rPr>
              <a:t>Connect with others</a:t>
            </a:r>
          </a:p>
          <a:p>
            <a:r>
              <a:rPr lang="en-US" sz="1700">
                <a:solidFill>
                  <a:schemeClr val="bg1"/>
                </a:solidFill>
              </a:rPr>
              <a:t>Appreciate your own good fortune</a:t>
            </a:r>
          </a:p>
          <a:p>
            <a:r>
              <a:rPr lang="en-US" sz="1700">
                <a:solidFill>
                  <a:schemeClr val="bg1"/>
                </a:solidFill>
              </a:rPr>
              <a:t>Leads to positive social consequences</a:t>
            </a:r>
          </a:p>
          <a:p>
            <a:r>
              <a:rPr lang="en-US" sz="1700">
                <a:solidFill>
                  <a:schemeClr val="bg1"/>
                </a:solidFill>
              </a:rPr>
              <a:t>Feel good about yourself</a:t>
            </a:r>
          </a:p>
          <a:p>
            <a:r>
              <a:rPr lang="en-US" sz="1700">
                <a:solidFill>
                  <a:schemeClr val="bg1"/>
                </a:solidFill>
              </a:rPr>
              <a:t>Chain of kindness</a:t>
            </a:r>
          </a:p>
          <a:p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BA79A-019D-4C05-AA5C-A8B8FED46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37" y="1860844"/>
            <a:ext cx="4947489" cy="29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2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1237A-A30A-4CB0-9A12-19A03553B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r="24520" b="3"/>
          <a:stretch/>
        </p:blipFill>
        <p:spPr>
          <a:xfrm>
            <a:off x="643713" y="1165109"/>
            <a:ext cx="3196002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4DBB1-1805-4D01-A68C-FC395876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86" y="444272"/>
            <a:ext cx="4291113" cy="1325563"/>
          </a:xfrm>
        </p:spPr>
        <p:txBody>
          <a:bodyPr>
            <a:normAutofit/>
          </a:bodyPr>
          <a:lstStyle/>
          <a:p>
            <a:r>
              <a:rPr lang="en-US" dirty="0"/>
              <a:t>Kindness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98A65-D4D0-47C5-A8B4-05CA5AFD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286" y="1904772"/>
            <a:ext cx="42911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Practice an act of kindness.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Seligman states that this exercise is the “single most reliable momentary increase in well-being of any exercise he has tested.”</a:t>
            </a:r>
          </a:p>
        </p:txBody>
      </p:sp>
    </p:spTree>
    <p:extLst>
      <p:ext uri="{BB962C8B-B14F-4D97-AF65-F5344CB8AC3E}">
        <p14:creationId xmlns:p14="http://schemas.microsoft.com/office/powerpoint/2010/main" val="34138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49" y="365125"/>
            <a:ext cx="41474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sz="4400"/>
              <a:t>5. Nurture Social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E783F-533D-4993-B175-B64F1EC750FD}"/>
              </a:ext>
            </a:extLst>
          </p:cNvPr>
          <p:cNvSpPr txBox="1"/>
          <p:nvPr/>
        </p:nvSpPr>
        <p:spPr>
          <a:xfrm>
            <a:off x="628649" y="1825625"/>
            <a:ext cx="3106568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</a:rPr>
              <a:t>Make time for others.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</a:rPr>
              <a:t>Express admiration and appreciation.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</a:rPr>
              <a:t>Be supportive and loyal.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55" y="589389"/>
            <a:ext cx="2952366" cy="1963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52" y="2994128"/>
            <a:ext cx="2116368" cy="31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6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0405C94-B75A-6743-9834-7C124802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3200" dirty="0"/>
              <a:t>Meditation</a:t>
            </a:r>
          </a:p>
          <a:p>
            <a:pPr marL="0" indent="0">
              <a:buNone/>
            </a:pPr>
            <a:r>
              <a:rPr lang="en-US" sz="3200" dirty="0"/>
              <a:t>Mindfulness</a:t>
            </a:r>
          </a:p>
          <a:p>
            <a:pPr marL="0" indent="0">
              <a:buNone/>
            </a:pPr>
            <a:r>
              <a:rPr lang="en-US" sz="3200" dirty="0"/>
              <a:t>Breathing</a:t>
            </a:r>
          </a:p>
          <a:p>
            <a:pPr marL="0" indent="0">
              <a:buNone/>
            </a:pPr>
            <a:r>
              <a:rPr lang="en-US" sz="3200" dirty="0"/>
              <a:t>Exercise</a:t>
            </a:r>
          </a:p>
          <a:p>
            <a:pPr marL="0" indent="0">
              <a:buNone/>
            </a:pPr>
            <a:r>
              <a:rPr lang="en-US" sz="3200" dirty="0"/>
              <a:t>Sleep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7" name="Content Placeholder 6" descr="A picture containing water, outdoor, sky, boat&#10;&#10;Description automatically generated">
            <a:extLst>
              <a:ext uri="{FF2B5EF4-FFF2-40B4-BE49-F238E27FC236}">
                <a16:creationId xmlns:a16="http://schemas.microsoft.com/office/drawing/2014/main" id="{AA0937FA-585F-4955-8345-9A43AF91E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r="12295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7CED3C1-A92E-492F-A01F-6E739F53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30" y="1016738"/>
            <a:ext cx="3943350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6. Develop Strategies for</a:t>
            </a:r>
            <a:br>
              <a:rPr lang="en-US" sz="3200" dirty="0"/>
            </a:br>
            <a:r>
              <a:rPr lang="en-US" sz="3200" dirty="0"/>
              <a:t>Coping</a:t>
            </a:r>
          </a:p>
        </p:txBody>
      </p:sp>
    </p:spTree>
    <p:extLst>
      <p:ext uri="{BB962C8B-B14F-4D97-AF65-F5344CB8AC3E}">
        <p14:creationId xmlns:p14="http://schemas.microsoft.com/office/powerpoint/2010/main" val="239026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D9EA-C255-4A5A-980B-2CC6837E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What is mindfulness?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6326-E109-4E3B-B6A3-4D0F50268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It is taking the time to notice your environment. I provides distraction from worry.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Examples?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 descr="A hand touching a small plant">
            <a:extLst>
              <a:ext uri="{FF2B5EF4-FFF2-40B4-BE49-F238E27FC236}">
                <a16:creationId xmlns:a16="http://schemas.microsoft.com/office/drawing/2014/main" id="{2EF9AD5C-7626-EDDD-7586-CA9BD30C6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96" r="5465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9D9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19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3543216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5D297-F7D4-4D24-BFF5-4BCCBCA6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122363"/>
            <a:ext cx="248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Learn to Forgive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C46BE5-7282-423E-BDA2-7BE049798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47" y="1758469"/>
            <a:ext cx="4705722" cy="33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81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8BAF4-15EC-4CCD-9A50-0F12ECB2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400"/>
              <a:t>8. Increase Flow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4CCC-3295-4617-84E5-1C1D2F355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36912"/>
            <a:ext cx="2937271" cy="3743285"/>
          </a:xfrm>
        </p:spPr>
        <p:txBody>
          <a:bodyPr>
            <a:noAutofit/>
          </a:bodyPr>
          <a:lstStyle/>
          <a:p>
            <a:r>
              <a:rPr lang="en-US" sz="1800" dirty="0"/>
              <a:t>Flow is the state of intense absorption and involvement with the present moment.</a:t>
            </a:r>
          </a:p>
          <a:p>
            <a:r>
              <a:rPr lang="en-US" sz="1800" dirty="0"/>
              <a:t>Flow is one of the characteristics of the happy life.</a:t>
            </a:r>
          </a:p>
          <a:p>
            <a:r>
              <a:rPr lang="en-US" sz="1800" dirty="0"/>
              <a:t>The key to creating flow is to establish a balance between skills and challenges. </a:t>
            </a:r>
          </a:p>
          <a:p>
            <a:r>
              <a:rPr lang="en-US" sz="1800" dirty="0"/>
              <a:t>To maintain flow, we must test ourselves in challenging situations.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1BB96-5F83-4FE9-895D-150DD063D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22" y="1783921"/>
            <a:ext cx="4688077" cy="31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42B73-2409-4CBA-9E47-80E8CD45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4088"/>
            <a:ext cx="2647464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9. Savor Life’s Joys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B9E3-B2AD-4452-891B-42C497F7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307" y="704088"/>
            <a:ext cx="3851470" cy="5248656"/>
          </a:xfrm>
        </p:spPr>
        <p:txBody>
          <a:bodyPr anchor="ctr">
            <a:normAutofit/>
          </a:bodyPr>
          <a:lstStyle/>
          <a:p>
            <a:r>
              <a:rPr lang="en-US" sz="1900"/>
              <a:t>The ability to savor positive experiences in life is one of the most important ingredients of happiness.</a:t>
            </a:r>
          </a:p>
          <a:p>
            <a:endParaRPr lang="en-US" sz="1900"/>
          </a:p>
          <a:p>
            <a:pPr marL="0" indent="0">
              <a:buNone/>
            </a:pPr>
            <a:r>
              <a:rPr lang="en-US" sz="1900"/>
              <a:t>Brainstorm: Life’s Joys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Relish ordinary experiences</a:t>
            </a:r>
          </a:p>
          <a:p>
            <a:pPr marL="0" indent="0">
              <a:buNone/>
            </a:pPr>
            <a:r>
              <a:rPr lang="en-US" sz="1900"/>
              <a:t>Savor and reminisce with family and friends.</a:t>
            </a:r>
          </a:p>
          <a:p>
            <a:pPr marL="0" indent="0">
              <a:buNone/>
            </a:pPr>
            <a:r>
              <a:rPr lang="en-US" sz="1900"/>
              <a:t>Transport yourself.</a:t>
            </a:r>
          </a:p>
          <a:p>
            <a:pPr marL="0" indent="0">
              <a:buNone/>
            </a:pPr>
            <a:r>
              <a:rPr lang="en-US" sz="1900"/>
              <a:t>Replay happy days. </a:t>
            </a:r>
          </a:p>
          <a:p>
            <a:pPr marL="0" indent="0">
              <a:buNone/>
            </a:pPr>
            <a:r>
              <a:rPr lang="en-US" sz="1900"/>
              <a:t>Celebrate good news.</a:t>
            </a:r>
          </a:p>
          <a:p>
            <a:pPr marL="0" indent="0">
              <a:buNone/>
            </a:pPr>
            <a:r>
              <a:rPr lang="en-US" sz="1900"/>
              <a:t>Be open to beauty and excellence.</a:t>
            </a:r>
          </a:p>
          <a:p>
            <a:pPr marL="0" indent="0">
              <a:buNone/>
            </a:pPr>
            <a:r>
              <a:rPr lang="en-US" sz="1900"/>
              <a:t>Be mindful.</a:t>
            </a:r>
          </a:p>
        </p:txBody>
      </p:sp>
    </p:spTree>
    <p:extLst>
      <p:ext uri="{BB962C8B-B14F-4D97-AF65-F5344CB8AC3E}">
        <p14:creationId xmlns:p14="http://schemas.microsoft.com/office/powerpoint/2010/main" val="10893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4844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975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ED35C-2184-4398-AE98-42623FA6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640263"/>
            <a:ext cx="3867912" cy="1344975"/>
          </a:xfrm>
        </p:spPr>
        <p:txBody>
          <a:bodyPr>
            <a:normAutofit/>
          </a:bodyPr>
          <a:lstStyle/>
          <a:p>
            <a:r>
              <a:rPr lang="en-US" sz="3500"/>
              <a:t>10. Commit to Your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F3565-E82F-47DD-9A95-7305A008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121763"/>
            <a:ext cx="3867912" cy="3773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/>
              <a:t>“An aim in life is the only fortune worth finding.” </a:t>
            </a:r>
            <a:br>
              <a:rPr lang="en-US" sz="1700" dirty="0"/>
            </a:br>
            <a:r>
              <a:rPr lang="en-US" sz="1700" dirty="0"/>
              <a:t>-Robert Louis Stevenson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“Find a happy person and you will find a project.” </a:t>
            </a:r>
            <a:br>
              <a:rPr lang="en-US" sz="1700" dirty="0"/>
            </a:br>
            <a:r>
              <a:rPr lang="en-US" sz="1700" dirty="0"/>
              <a:t>-Sonja Lyubomirsky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Working toward a goal is as important to well-being as it’s attainment. </a:t>
            </a:r>
          </a:p>
          <a:p>
            <a:pPr marL="0" indent="0">
              <a:buNone/>
            </a:pPr>
            <a:r>
              <a:rPr lang="en-US" sz="1700" dirty="0"/>
              <a:t>Goals provide structure and meaning to our lives.</a:t>
            </a:r>
          </a:p>
          <a:p>
            <a:pPr marL="0" indent="0">
              <a:buNone/>
            </a:pPr>
            <a:r>
              <a:rPr lang="en-US" sz="1700" dirty="0"/>
              <a:t>Goals help us to master our time. </a:t>
            </a:r>
          </a:p>
          <a:p>
            <a:pPr marL="0" indent="0">
              <a:buNone/>
            </a:pPr>
            <a:r>
              <a:rPr lang="en-US" sz="1700" dirty="0"/>
              <a:t>Accomplish goals with grit.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E1A0B-62B6-4817-B7D0-C6FB8C126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31" y="2165555"/>
            <a:ext cx="3552722" cy="23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6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73A9E-9890-4101-A887-B30390B50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r="16925" b="-1"/>
          <a:stretch/>
        </p:blipFill>
        <p:spPr>
          <a:xfrm>
            <a:off x="3088140" y="10"/>
            <a:ext cx="605586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040C-A06E-4CD8-A2AA-EF0548A7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65125"/>
            <a:ext cx="3949616" cy="1325563"/>
          </a:xfrm>
        </p:spPr>
        <p:txBody>
          <a:bodyPr>
            <a:normAutofit/>
          </a:bodyPr>
          <a:lstStyle/>
          <a:p>
            <a:r>
              <a:rPr lang="en-US" dirty="0"/>
              <a:t>11. Practice Religion and/or Spirituality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B81E-9415-470C-BC07-2E9C47D4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022601"/>
            <a:ext cx="2956124" cy="4154361"/>
          </a:xfrm>
        </p:spPr>
        <p:txBody>
          <a:bodyPr>
            <a:normAutofit/>
          </a:bodyPr>
          <a:lstStyle/>
          <a:p>
            <a:r>
              <a:rPr lang="en-US" sz="1700"/>
              <a:t>Provides social support and a sense of identity</a:t>
            </a:r>
          </a:p>
          <a:p>
            <a:r>
              <a:rPr lang="en-US" sz="1700"/>
              <a:t>Helps people deal with trauma</a:t>
            </a:r>
          </a:p>
          <a:p>
            <a:r>
              <a:rPr lang="en-US" sz="1700"/>
              <a:t>Helps people find meaning and purpose in life</a:t>
            </a:r>
          </a:p>
          <a:p>
            <a:r>
              <a:rPr lang="en-US" sz="1700"/>
              <a:t>Provides hope</a:t>
            </a:r>
          </a:p>
          <a:p>
            <a:r>
              <a:rPr lang="en-US" sz="1700"/>
              <a:t>Promotes forgiveness</a:t>
            </a:r>
          </a:p>
        </p:txBody>
      </p:sp>
    </p:spTree>
    <p:extLst>
      <p:ext uri="{BB962C8B-B14F-4D97-AF65-F5344CB8AC3E}">
        <p14:creationId xmlns:p14="http://schemas.microsoft.com/office/powerpoint/2010/main" val="3834399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BF99-54FA-4B05-A5BF-6327FD1C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92" y="1286195"/>
            <a:ext cx="3276451" cy="777994"/>
          </a:xfrm>
        </p:spPr>
        <p:txBody>
          <a:bodyPr anchor="b">
            <a:normAutofit/>
          </a:bodyPr>
          <a:lstStyle/>
          <a:p>
            <a:r>
              <a:rPr lang="en-US" sz="4700" dirty="0"/>
              <a:t>Key Ideas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C921B-E9AC-4EF4-A7FD-8ACE5976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How will we achieve happiness in a post pandemic world?</a:t>
            </a:r>
          </a:p>
          <a:p>
            <a:pPr marL="0" indent="0">
              <a:buNone/>
            </a:pPr>
            <a:r>
              <a:rPr lang="en-US" sz="1900" dirty="0"/>
              <a:t>What ideas can you use to achieve happiness?</a:t>
            </a:r>
          </a:p>
          <a:p>
            <a:pPr marL="0" indent="0">
              <a:buNone/>
            </a:pPr>
            <a:r>
              <a:rPr lang="en-US" sz="1900" dirty="0"/>
              <a:t>As we go through this presentation make a list of  ideas you can use to improve happiness. </a:t>
            </a:r>
          </a:p>
          <a:p>
            <a:pPr marL="0" indent="0">
              <a:buNone/>
            </a:pPr>
            <a:r>
              <a:rPr lang="en-US" sz="1900" dirty="0"/>
              <a:t>We will share ideas at the end.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88B02-1C37-4281-86D1-3C927C9DF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r="20472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427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A761D-E3E6-4A2E-BF5A-2FA73F5A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8" y="662400"/>
            <a:ext cx="2538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12. Take Care of Your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A523-DEFF-4CFD-8C4A-CD9B0C97A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88" y="2286000"/>
            <a:ext cx="2538000" cy="3844800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alpha val="60000"/>
                  </a:schemeClr>
                </a:solidFill>
              </a:rPr>
              <a:t>Exercise increases self-esteem.</a:t>
            </a:r>
          </a:p>
          <a:p>
            <a:r>
              <a:rPr lang="en-US" sz="1700" dirty="0">
                <a:solidFill>
                  <a:schemeClr val="bg1">
                    <a:alpha val="60000"/>
                  </a:schemeClr>
                </a:solidFill>
              </a:rPr>
              <a:t>It provides opportunities for flow.</a:t>
            </a:r>
          </a:p>
          <a:p>
            <a:r>
              <a:rPr lang="en-US" sz="1700" dirty="0">
                <a:solidFill>
                  <a:schemeClr val="bg1">
                    <a:alpha val="60000"/>
                  </a:schemeClr>
                </a:solidFill>
              </a:rPr>
              <a:t>Spend more time outside</a:t>
            </a:r>
          </a:p>
          <a:p>
            <a:r>
              <a:rPr lang="en-US" sz="1700" dirty="0">
                <a:solidFill>
                  <a:schemeClr val="bg1">
                    <a:alpha val="60000"/>
                  </a:schemeClr>
                </a:solidFill>
              </a:rPr>
              <a:t>Learn the basics of good nutrition</a:t>
            </a:r>
          </a:p>
          <a:p>
            <a:r>
              <a:rPr lang="en-US" sz="1700" dirty="0">
                <a:solidFill>
                  <a:schemeClr val="bg1">
                    <a:alpha val="60000"/>
                  </a:schemeClr>
                </a:solidFill>
              </a:rPr>
              <a:t>Get enough sleep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61315-707C-4EB7-91D3-E219EC77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89" y="962457"/>
            <a:ext cx="4510639" cy="49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6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961CE-3C12-4C8C-A318-AFA43440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5" y="2025786"/>
            <a:ext cx="2387205" cy="1471959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Intention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52F6-6A1B-4502-BFDD-C384BB4E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22" y="3766598"/>
            <a:ext cx="2400338" cy="184187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Make a list of at least five things you can do to improve your happiness.  </a:t>
            </a:r>
          </a:p>
          <a:p>
            <a:pPr marL="0" indent="0">
              <a:buNone/>
            </a:pPr>
            <a:endParaRPr lang="en-US" sz="16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Review these ideas. </a:t>
            </a:r>
          </a:p>
          <a:p>
            <a:pPr marL="0" indent="0">
              <a:buNone/>
            </a:pPr>
            <a:endParaRPr lang="en-US" sz="16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Share some of your ideas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C50DC-3C0B-46C6-86C0-04B0ECD5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4" y="740931"/>
            <a:ext cx="2427630" cy="1553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437CC-0C70-4B67-AF69-95D83485026E}"/>
              </a:ext>
            </a:extLst>
          </p:cNvPr>
          <p:cNvSpPr txBox="1"/>
          <p:nvPr/>
        </p:nvSpPr>
        <p:spPr>
          <a:xfrm>
            <a:off x="3729389" y="740931"/>
            <a:ext cx="503983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dirty="0"/>
              <a:t>Express Gratitude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Cultivate Optimism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Avoid Over-thinking and Social Comparison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Practice Random Acts of Kindness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Nurture Social Relationships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Develop Coping Strategies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Learn to Forgive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Increase Flow Activities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Savor Life’s Joys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Commit to Your Goals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Practice Religion/Spirituality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Take Care of Your Body</a:t>
            </a:r>
          </a:p>
          <a:p>
            <a:pPr marL="742950" indent="-742950">
              <a:buFont typeface="+mj-lt"/>
              <a:buAutoNum type="arabicPeriod"/>
            </a:pPr>
            <a:endParaRPr lang="en-US" sz="2400" dirty="0"/>
          </a:p>
          <a:p>
            <a:pPr marL="742950" indent="-742950">
              <a:buFont typeface="+mj-lt"/>
              <a:buAutoNum type="arabicPeriod"/>
            </a:pPr>
            <a:endParaRPr lang="en-US" sz="2400" dirty="0"/>
          </a:p>
          <a:p>
            <a:pPr marL="742950" indent="-742950">
              <a:buFont typeface="+mj-lt"/>
              <a:buAutoNum type="arabicPeriod"/>
            </a:pPr>
            <a:endParaRPr lang="en-US" sz="2400" dirty="0"/>
          </a:p>
          <a:p>
            <a:pPr marL="742950" indent="-742950">
              <a:buFont typeface="+mj-lt"/>
              <a:buAutoNum type="arabicPeriod"/>
            </a:pPr>
            <a:endParaRPr lang="en-US" sz="2400" dirty="0"/>
          </a:p>
          <a:p>
            <a:pPr marL="742950" indent="-742950">
              <a:buFont typeface="+mj-lt"/>
              <a:buAutoNum type="arabicPeriod"/>
            </a:pPr>
            <a:endParaRPr lang="en-US" sz="2400" dirty="0"/>
          </a:p>
          <a:p>
            <a:pPr marL="742950" indent="-742950">
              <a:buFont typeface="+mj-lt"/>
              <a:buAutoNum type="arabicPeriod"/>
            </a:pPr>
            <a:endParaRPr lang="en-US" sz="2400" dirty="0"/>
          </a:p>
          <a:p>
            <a:pPr marL="742950" indent="-7429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51795BB-EC5E-4C3E-A0E5-7ACE0B4CB8CE}"/>
              </a:ext>
            </a:extLst>
          </p:cNvPr>
          <p:cNvSpPr/>
          <p:nvPr/>
        </p:nvSpPr>
        <p:spPr>
          <a:xfrm>
            <a:off x="2567069" y="4612415"/>
            <a:ext cx="738560" cy="4194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E6212F-EB21-4328-8386-832840CB4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37536" y="1604792"/>
            <a:ext cx="5923488" cy="3648417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C5DA-F73B-4B96-9641-882203E5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6" y="1122363"/>
            <a:ext cx="2978415" cy="3249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b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9E74304E-CF2D-41E1-92CF-7FC50831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44075" y="1645100"/>
            <a:ext cx="5609397" cy="3567794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17401F-8127-4697-8085-3D6C69B5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053" y="4559531"/>
            <a:ext cx="1198092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http://plannersweb.com/wp-content/uploads/2013/02/discussion-two-people.jpg">
            <a:extLst>
              <a:ext uri="{FF2B5EF4-FFF2-40B4-BE49-F238E27FC236}">
                <a16:creationId xmlns:a16="http://schemas.microsoft.com/office/drawing/2014/main" id="{BA154164-7B05-425D-985D-1A0A4F8C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825" y="1945965"/>
            <a:ext cx="4906588" cy="2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A3115-580C-480B-8539-2D1F50AA9FB5}"/>
              </a:ext>
            </a:extLst>
          </p:cNvPr>
          <p:cNvSpPr txBox="1"/>
          <p:nvPr/>
        </p:nvSpPr>
        <p:spPr>
          <a:xfrm>
            <a:off x="3902826" y="5085184"/>
            <a:ext cx="5133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seth@batisteconsulting.us</a:t>
            </a:r>
            <a:endParaRPr lang="en-US" sz="2800" dirty="0"/>
          </a:p>
          <a:p>
            <a:r>
              <a:rPr lang="en-US" sz="2800" dirty="0">
                <a:hlinkClick r:id="rId5"/>
              </a:rPr>
              <a:t>marsha@marshafralick.com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868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D81F-11B3-4531-AABD-C7305A25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Why is happiness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29FD8-9C5D-4C8E-9886-C49E02A0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 fontScale="92500"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Happy people: </a:t>
            </a:r>
          </a:p>
          <a:p>
            <a:r>
              <a:rPr lang="en-US" sz="2800" dirty="0"/>
              <a:t>Live longer and have fewer disabilities.</a:t>
            </a:r>
          </a:p>
          <a:p>
            <a:r>
              <a:rPr lang="en-US" sz="2800" dirty="0"/>
              <a:t>Enjoy their jobs more.</a:t>
            </a:r>
          </a:p>
          <a:p>
            <a:r>
              <a:rPr lang="en-US" sz="2800" dirty="0"/>
              <a:t>Have rich and fulfilling social lives.</a:t>
            </a:r>
          </a:p>
          <a:p>
            <a:endParaRPr lang="en-US" sz="2800" dirty="0"/>
          </a:p>
          <a:p>
            <a:endParaRPr lang="en-US" sz="1600" dirty="0"/>
          </a:p>
        </p:txBody>
      </p:sp>
      <p:pic>
        <p:nvPicPr>
          <p:cNvPr id="6" name="Picture 5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15786182-5B74-41CF-A467-467E1349E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03"/>
            <a:ext cx="9144000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0D9D1-2148-489E-B384-F27DB783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20" y="597392"/>
            <a:ext cx="302725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Happiness is a common goal.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5AAEF-3395-459E-AF43-DC8FBB1C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69" y="1593505"/>
            <a:ext cx="4152000" cy="36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27CE31-6580-4397-B602-C7B0815B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Happiness is not a goal!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A217-FC3D-440A-8813-C8762F9F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Achieving our goals is one of the ways to achieve happiness.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graphic achieving goals and happiness">
            <a:extLst>
              <a:ext uri="{FF2B5EF4-FFF2-40B4-BE49-F238E27FC236}">
                <a16:creationId xmlns:a16="http://schemas.microsoft.com/office/drawing/2014/main" id="{66EE2C66-6739-4A6D-82E6-1EE41C47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169" y="3148499"/>
            <a:ext cx="3601803" cy="22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9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AFE2B-3622-467A-82F8-37985A02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463040"/>
            <a:ext cx="2847230" cy="2690949"/>
          </a:xfrm>
        </p:spPr>
        <p:txBody>
          <a:bodyPr anchor="t">
            <a:normAutofit/>
          </a:bodyPr>
          <a:lstStyle/>
          <a:p>
            <a:r>
              <a:rPr lang="en-US" sz="4200"/>
              <a:t>Happiness or Hedonism?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4415246"/>
            <a:ext cx="8986749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E17B-322B-4A8E-9CDE-19B1FAE8F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163" y="1463039"/>
            <a:ext cx="4156790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/>
              <a:t>Hedonist</a:t>
            </a:r>
          </a:p>
          <a:p>
            <a:pPr marL="0" indent="0">
              <a:buNone/>
            </a:pPr>
            <a:r>
              <a:rPr lang="en-US" sz="1900"/>
              <a:t>The hedonist wants as many good moments and as few bad moments as possible.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Why doesn’t it work?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Hedonistic Adaptation</a:t>
            </a:r>
          </a:p>
          <a:p>
            <a:pPr marL="0" indent="0">
              <a:buNone/>
            </a:pPr>
            <a:r>
              <a:rPr lang="en-US" sz="1900"/>
              <a:t>The more material possessions we have, the greater our expectations, and we no longer appreciate what we have. </a:t>
            </a:r>
          </a:p>
        </p:txBody>
      </p:sp>
    </p:spTree>
    <p:extLst>
      <p:ext uri="{BB962C8B-B14F-4D97-AF65-F5344CB8AC3E}">
        <p14:creationId xmlns:p14="http://schemas.microsoft.com/office/powerpoint/2010/main" val="375196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7812C-F72A-4246-AACE-A8AB6EEE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6CA9-AD92-4C88-9CD1-832CE868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908" y="2652522"/>
            <a:ext cx="3006288" cy="3051970"/>
          </a:xfrm>
        </p:spPr>
        <p:txBody>
          <a:bodyPr>
            <a:noAutofit/>
          </a:bodyPr>
          <a:lstStyle/>
          <a:p>
            <a:r>
              <a:rPr lang="en-US" sz="2400" dirty="0"/>
              <a:t>Expressing gratitude</a:t>
            </a:r>
          </a:p>
          <a:p>
            <a:r>
              <a:rPr lang="en-US" sz="2400" dirty="0"/>
              <a:t>Being optimistic</a:t>
            </a:r>
          </a:p>
          <a:p>
            <a:r>
              <a:rPr lang="en-US" sz="2400" dirty="0"/>
              <a:t>Being employed</a:t>
            </a:r>
          </a:p>
          <a:p>
            <a:r>
              <a:rPr lang="en-US" sz="2400" dirty="0"/>
              <a:t>Having positive self-esteem</a:t>
            </a:r>
          </a:p>
          <a:p>
            <a:r>
              <a:rPr lang="en-US" sz="2400" dirty="0"/>
              <a:t>Enjoying leisure activities</a:t>
            </a:r>
          </a:p>
          <a:p>
            <a:r>
              <a:rPr lang="en-US" sz="2400" dirty="0"/>
              <a:t>Having good health</a:t>
            </a:r>
          </a:p>
          <a:p>
            <a:r>
              <a:rPr lang="en-US" sz="2400" dirty="0"/>
              <a:t>Enjoying friendships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11CD77C-1504-4CAD-B81D-01E7C7975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46921"/>
            <a:ext cx="5872870" cy="20555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55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F868D-7442-4EF9-8A4C-273A85CC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793" y="404664"/>
            <a:ext cx="4171453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Sonya Lyubomirsky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How of Happiness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 Happiness Activities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ones can you use?</a:t>
            </a:r>
          </a:p>
        </p:txBody>
      </p:sp>
      <p:sp>
        <p:nvSpPr>
          <p:cNvPr id="22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9BFE5D-8862-4FAA-B32B-22F80B805E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9" r="-5" b="7736"/>
          <a:stretch/>
        </p:blipFill>
        <p:spPr>
          <a:xfrm rot="5400000">
            <a:off x="2865713" y="3715196"/>
            <a:ext cx="3412571" cy="20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6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1753</Words>
  <Application>Microsoft Office PowerPoint</Application>
  <PresentationFormat>On-screen Show (4:3)</PresentationFormat>
  <Paragraphs>398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Futura LT Book</vt:lpstr>
      <vt:lpstr>template</vt:lpstr>
      <vt:lpstr>Custom Design</vt:lpstr>
      <vt:lpstr>Office Theme</vt:lpstr>
      <vt:lpstr>PowerPoint Presentation</vt:lpstr>
      <vt:lpstr>Introductions</vt:lpstr>
      <vt:lpstr>Key Ideas</vt:lpstr>
      <vt:lpstr>Why is happiness important?</vt:lpstr>
      <vt:lpstr>Happiness is a common goal.</vt:lpstr>
      <vt:lpstr>Happiness is not a goal!</vt:lpstr>
      <vt:lpstr>Happiness or Hedonism?</vt:lpstr>
      <vt:lpstr>PowerPoint Presentation</vt:lpstr>
      <vt:lpstr>Sonya Lyubomirsky The How of Happiness  12 Happiness Activities  Which ones can you use?</vt:lpstr>
      <vt:lpstr>1. Express Gratitude</vt:lpstr>
      <vt:lpstr>What is gratitude?</vt:lpstr>
      <vt:lpstr>Gratitude Exercise</vt:lpstr>
      <vt:lpstr>Why Is Gratitude Important?</vt:lpstr>
      <vt:lpstr>2. Cultivate Optimism</vt:lpstr>
      <vt:lpstr>Cultivate optimism with mindset.</vt:lpstr>
      <vt:lpstr>Positive Thinking and Mindset</vt:lpstr>
      <vt:lpstr>What Went Well Exercise</vt:lpstr>
      <vt:lpstr>3. Avoid Overthinking and Social Comparison</vt:lpstr>
      <vt:lpstr>Social Comparison</vt:lpstr>
      <vt:lpstr>4. Practice Acts of Kindness</vt:lpstr>
      <vt:lpstr>Kindness Exercise</vt:lpstr>
      <vt:lpstr>5. Nurture Social Relationships</vt:lpstr>
      <vt:lpstr>6. Develop Strategies for Coping</vt:lpstr>
      <vt:lpstr>What is mindfulness?</vt:lpstr>
      <vt:lpstr>7. Learn to Forgive</vt:lpstr>
      <vt:lpstr>8. Increase Flow Activities</vt:lpstr>
      <vt:lpstr>9. Savor Life’s Joys</vt:lpstr>
      <vt:lpstr>10. Commit to Your Goals</vt:lpstr>
      <vt:lpstr>11. Practice Religion and/or Spirituality</vt:lpstr>
      <vt:lpstr>12. Take Care of Your Body</vt:lpstr>
      <vt:lpstr>Intention Statements</vt:lpstr>
      <vt:lpstr>Discussion Questions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178</cp:revision>
  <dcterms:created xsi:type="dcterms:W3CDTF">2006-06-29T12:15:01Z</dcterms:created>
  <dcterms:modified xsi:type="dcterms:W3CDTF">2022-03-24T19:34:38Z</dcterms:modified>
</cp:coreProperties>
</file>