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3" r:id="rId2"/>
    <p:sldMasterId id="2147483673" r:id="rId3"/>
    <p:sldMasterId id="2147483801" r:id="rId4"/>
    <p:sldMasterId id="2147483814" r:id="rId5"/>
  </p:sldMasterIdLst>
  <p:notesMasterIdLst>
    <p:notesMasterId r:id="rId60"/>
  </p:notesMasterIdLst>
  <p:handoutMasterIdLst>
    <p:handoutMasterId r:id="rId61"/>
  </p:handoutMasterIdLst>
  <p:sldIdLst>
    <p:sldId id="340" r:id="rId6"/>
    <p:sldId id="341" r:id="rId7"/>
    <p:sldId id="349" r:id="rId8"/>
    <p:sldId id="350" r:id="rId9"/>
    <p:sldId id="351" r:id="rId10"/>
    <p:sldId id="329" r:id="rId11"/>
    <p:sldId id="324" r:id="rId12"/>
    <p:sldId id="328" r:id="rId13"/>
    <p:sldId id="283" r:id="rId14"/>
    <p:sldId id="332" r:id="rId15"/>
    <p:sldId id="352" r:id="rId16"/>
    <p:sldId id="357" r:id="rId17"/>
    <p:sldId id="261" r:id="rId18"/>
    <p:sldId id="258" r:id="rId19"/>
    <p:sldId id="354" r:id="rId20"/>
    <p:sldId id="356" r:id="rId21"/>
    <p:sldId id="288" r:id="rId22"/>
    <p:sldId id="289" r:id="rId23"/>
    <p:sldId id="301" r:id="rId24"/>
    <p:sldId id="263" r:id="rId25"/>
    <p:sldId id="307" r:id="rId26"/>
    <p:sldId id="322" r:id="rId27"/>
    <p:sldId id="302" r:id="rId28"/>
    <p:sldId id="306" r:id="rId29"/>
    <p:sldId id="309" r:id="rId30"/>
    <p:sldId id="313" r:id="rId31"/>
    <p:sldId id="327" r:id="rId32"/>
    <p:sldId id="284" r:id="rId33"/>
    <p:sldId id="286" r:id="rId34"/>
    <p:sldId id="310" r:id="rId35"/>
    <p:sldId id="323" r:id="rId36"/>
    <p:sldId id="311" r:id="rId37"/>
    <p:sldId id="343" r:id="rId38"/>
    <p:sldId id="285" r:id="rId39"/>
    <p:sldId id="279" r:id="rId40"/>
    <p:sldId id="312" r:id="rId41"/>
    <p:sldId id="320" r:id="rId42"/>
    <p:sldId id="325" r:id="rId43"/>
    <p:sldId id="344" r:id="rId44"/>
    <p:sldId id="315" r:id="rId45"/>
    <p:sldId id="316" r:id="rId46"/>
    <p:sldId id="326" r:id="rId47"/>
    <p:sldId id="317" r:id="rId48"/>
    <p:sldId id="318" r:id="rId49"/>
    <p:sldId id="321" r:id="rId50"/>
    <p:sldId id="319" r:id="rId51"/>
    <p:sldId id="358" r:id="rId52"/>
    <p:sldId id="359" r:id="rId53"/>
    <p:sldId id="360" r:id="rId54"/>
    <p:sldId id="305" r:id="rId55"/>
    <p:sldId id="348" r:id="rId56"/>
    <p:sldId id="342" r:id="rId57"/>
    <p:sldId id="330" r:id="rId58"/>
    <p:sldId id="292" r:id="rId5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Futura LT Book" pitchFamily="2" charset="0"/>
        <a:ea typeface="굴림" charset="-127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Futura LT Book" pitchFamily="2" charset="0"/>
        <a:ea typeface="굴림" charset="-127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Futura LT Book" pitchFamily="2" charset="0"/>
        <a:ea typeface="굴림" charset="-127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Futura LT Book" pitchFamily="2" charset="0"/>
        <a:ea typeface="굴림" charset="-127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Futura LT Book" pitchFamily="2" charset="0"/>
        <a:ea typeface="굴림" charset="-127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Futura LT Book" pitchFamily="2" charset="0"/>
        <a:ea typeface="굴림" charset="-127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Futura LT Book" pitchFamily="2" charset="0"/>
        <a:ea typeface="굴림" charset="-127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Futura LT Book" pitchFamily="2" charset="0"/>
        <a:ea typeface="굴림" charset="-127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Futura LT Book" pitchFamily="2" charset="0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5D8223"/>
    <a:srgbClr val="397B0D"/>
    <a:srgbClr val="000000"/>
    <a:srgbClr val="00499F"/>
    <a:srgbClr val="0CC1E0"/>
    <a:srgbClr val="666666"/>
    <a:srgbClr val="990D16"/>
    <a:srgbClr val="DD7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DF5BD5-D5CF-456B-B7E1-7F86BD1593E8}" v="41" dt="2024-02-06T21:36:20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725" autoAdjust="0"/>
    <p:restoredTop sz="94648" autoAdjust="0"/>
  </p:normalViewPr>
  <p:slideViewPr>
    <p:cSldViewPr>
      <p:cViewPr varScale="1">
        <p:scale>
          <a:sx n="105" d="100"/>
          <a:sy n="105" d="100"/>
        </p:scale>
        <p:origin x="20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ollegesuccess1.com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ollegesuccess1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F362E8-1B3D-44F5-802C-A60CDD014CB0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342E229-8342-4413-893D-10B1CAB7262F}">
      <dgm:prSet/>
      <dgm:spPr/>
      <dgm:t>
        <a:bodyPr/>
        <a:lstStyle/>
        <a:p>
          <a:r>
            <a:rPr lang="en-US" b="0" baseline="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www.collegesuccess1.com</a:t>
          </a:r>
          <a:r>
            <a:rPr lang="en-US" b="0" baseline="0"/>
            <a:t> </a:t>
          </a:r>
          <a:endParaRPr lang="en-US"/>
        </a:p>
      </dgm:t>
    </dgm:pt>
    <dgm:pt modelId="{B84B1E74-8629-4E51-82DC-90B3E0372AFC}" type="parTrans" cxnId="{8C9BA6AF-1F8E-4B40-8C1D-B0F2B080B644}">
      <dgm:prSet/>
      <dgm:spPr/>
      <dgm:t>
        <a:bodyPr/>
        <a:lstStyle/>
        <a:p>
          <a:endParaRPr lang="en-US"/>
        </a:p>
      </dgm:t>
    </dgm:pt>
    <dgm:pt modelId="{6BA6A6FE-BBAD-409E-AF27-50E642D22A04}" type="sibTrans" cxnId="{8C9BA6AF-1F8E-4B40-8C1D-B0F2B080B644}">
      <dgm:prSet/>
      <dgm:spPr/>
      <dgm:t>
        <a:bodyPr/>
        <a:lstStyle/>
        <a:p>
          <a:endParaRPr lang="en-US"/>
        </a:p>
      </dgm:t>
    </dgm:pt>
    <dgm:pt modelId="{635ABB7F-F641-45A7-9B50-5A8F1221A26A}">
      <dgm:prSet/>
      <dgm:spPr/>
      <dgm:t>
        <a:bodyPr/>
        <a:lstStyle/>
        <a:p>
          <a:r>
            <a:rPr lang="en-US" b="0" baseline="0" dirty="0"/>
            <a:t>Conferences</a:t>
          </a:r>
        </a:p>
        <a:p>
          <a:endParaRPr lang="en-US" b="0" baseline="0" dirty="0"/>
        </a:p>
        <a:p>
          <a:r>
            <a:rPr lang="en-US" b="0" baseline="0" dirty="0"/>
            <a:t>Or use the QR code on the handout</a:t>
          </a:r>
          <a:endParaRPr lang="en-US" dirty="0"/>
        </a:p>
      </dgm:t>
    </dgm:pt>
    <dgm:pt modelId="{234F6641-3E83-4FFA-AC14-25BBF9DE6D95}" type="parTrans" cxnId="{A8A9A8A3-5EA8-431A-90DF-0F17C76DFD03}">
      <dgm:prSet/>
      <dgm:spPr/>
      <dgm:t>
        <a:bodyPr/>
        <a:lstStyle/>
        <a:p>
          <a:endParaRPr lang="en-US"/>
        </a:p>
      </dgm:t>
    </dgm:pt>
    <dgm:pt modelId="{03DC902A-19D2-4BED-82C3-31AA6309BC77}" type="sibTrans" cxnId="{A8A9A8A3-5EA8-431A-90DF-0F17C76DFD03}">
      <dgm:prSet/>
      <dgm:spPr/>
      <dgm:t>
        <a:bodyPr/>
        <a:lstStyle/>
        <a:p>
          <a:endParaRPr lang="en-US"/>
        </a:p>
      </dgm:t>
    </dgm:pt>
    <dgm:pt modelId="{4A3C95ED-3569-49AF-8A79-F8D2AB33EA6F}" type="pres">
      <dgm:prSet presAssocID="{1DF362E8-1B3D-44F5-802C-A60CDD014CB0}" presName="vert0" presStyleCnt="0">
        <dgm:presLayoutVars>
          <dgm:dir/>
          <dgm:animOne val="branch"/>
          <dgm:animLvl val="lvl"/>
        </dgm:presLayoutVars>
      </dgm:prSet>
      <dgm:spPr/>
    </dgm:pt>
    <dgm:pt modelId="{EE24DF1E-4779-4EDC-93F5-080441363BD6}" type="pres">
      <dgm:prSet presAssocID="{8342E229-8342-4413-893D-10B1CAB7262F}" presName="thickLine" presStyleLbl="alignNode1" presStyleIdx="0" presStyleCnt="2"/>
      <dgm:spPr/>
    </dgm:pt>
    <dgm:pt modelId="{4206066B-44DF-4848-9135-5B581ECB4397}" type="pres">
      <dgm:prSet presAssocID="{8342E229-8342-4413-893D-10B1CAB7262F}" presName="horz1" presStyleCnt="0"/>
      <dgm:spPr/>
    </dgm:pt>
    <dgm:pt modelId="{383A28B7-2071-40D6-8ED3-7FED009ED9E6}" type="pres">
      <dgm:prSet presAssocID="{8342E229-8342-4413-893D-10B1CAB7262F}" presName="tx1" presStyleLbl="revTx" presStyleIdx="0" presStyleCnt="2"/>
      <dgm:spPr/>
    </dgm:pt>
    <dgm:pt modelId="{9987F1B5-DA45-4626-879B-55DE433D8D07}" type="pres">
      <dgm:prSet presAssocID="{8342E229-8342-4413-893D-10B1CAB7262F}" presName="vert1" presStyleCnt="0"/>
      <dgm:spPr/>
    </dgm:pt>
    <dgm:pt modelId="{6BE28609-5B73-4E85-AF1A-D6D705850F6D}" type="pres">
      <dgm:prSet presAssocID="{635ABB7F-F641-45A7-9B50-5A8F1221A26A}" presName="thickLine" presStyleLbl="alignNode1" presStyleIdx="1" presStyleCnt="2"/>
      <dgm:spPr/>
    </dgm:pt>
    <dgm:pt modelId="{A1154433-7158-4B4D-B86C-1AF54B260B73}" type="pres">
      <dgm:prSet presAssocID="{635ABB7F-F641-45A7-9B50-5A8F1221A26A}" presName="horz1" presStyleCnt="0"/>
      <dgm:spPr/>
    </dgm:pt>
    <dgm:pt modelId="{48295D44-8DCD-457E-906B-DBD31681471C}" type="pres">
      <dgm:prSet presAssocID="{635ABB7F-F641-45A7-9B50-5A8F1221A26A}" presName="tx1" presStyleLbl="revTx" presStyleIdx="1" presStyleCnt="2"/>
      <dgm:spPr/>
    </dgm:pt>
    <dgm:pt modelId="{0C4A79E0-309D-47A7-ACC0-D3FA2ACD48DD}" type="pres">
      <dgm:prSet presAssocID="{635ABB7F-F641-45A7-9B50-5A8F1221A26A}" presName="vert1" presStyleCnt="0"/>
      <dgm:spPr/>
    </dgm:pt>
  </dgm:ptLst>
  <dgm:cxnLst>
    <dgm:cxn modelId="{192EF069-C8E9-4B1C-8AFA-C3EDA41587F4}" type="presOf" srcId="{1DF362E8-1B3D-44F5-802C-A60CDD014CB0}" destId="{4A3C95ED-3569-49AF-8A79-F8D2AB33EA6F}" srcOrd="0" destOrd="0" presId="urn:microsoft.com/office/officeart/2008/layout/LinedList"/>
    <dgm:cxn modelId="{723A927D-3611-4C09-9DCD-DE682DE5B43E}" type="presOf" srcId="{8342E229-8342-4413-893D-10B1CAB7262F}" destId="{383A28B7-2071-40D6-8ED3-7FED009ED9E6}" srcOrd="0" destOrd="0" presId="urn:microsoft.com/office/officeart/2008/layout/LinedList"/>
    <dgm:cxn modelId="{A8A9A8A3-5EA8-431A-90DF-0F17C76DFD03}" srcId="{1DF362E8-1B3D-44F5-802C-A60CDD014CB0}" destId="{635ABB7F-F641-45A7-9B50-5A8F1221A26A}" srcOrd="1" destOrd="0" parTransId="{234F6641-3E83-4FFA-AC14-25BBF9DE6D95}" sibTransId="{03DC902A-19D2-4BED-82C3-31AA6309BC77}"/>
    <dgm:cxn modelId="{8C9BA6AF-1F8E-4B40-8C1D-B0F2B080B644}" srcId="{1DF362E8-1B3D-44F5-802C-A60CDD014CB0}" destId="{8342E229-8342-4413-893D-10B1CAB7262F}" srcOrd="0" destOrd="0" parTransId="{B84B1E74-8629-4E51-82DC-90B3E0372AFC}" sibTransId="{6BA6A6FE-BBAD-409E-AF27-50E642D22A04}"/>
    <dgm:cxn modelId="{BF45C9D9-9A74-4AAA-A7C1-86D6DB3FD81F}" type="presOf" srcId="{635ABB7F-F641-45A7-9B50-5A8F1221A26A}" destId="{48295D44-8DCD-457E-906B-DBD31681471C}" srcOrd="0" destOrd="0" presId="urn:microsoft.com/office/officeart/2008/layout/LinedList"/>
    <dgm:cxn modelId="{075B9A0A-08AB-486F-A305-7643CA40544E}" type="presParOf" srcId="{4A3C95ED-3569-49AF-8A79-F8D2AB33EA6F}" destId="{EE24DF1E-4779-4EDC-93F5-080441363BD6}" srcOrd="0" destOrd="0" presId="urn:microsoft.com/office/officeart/2008/layout/LinedList"/>
    <dgm:cxn modelId="{C614A38E-D1B6-498C-8523-B3D2490D4341}" type="presParOf" srcId="{4A3C95ED-3569-49AF-8A79-F8D2AB33EA6F}" destId="{4206066B-44DF-4848-9135-5B581ECB4397}" srcOrd="1" destOrd="0" presId="urn:microsoft.com/office/officeart/2008/layout/LinedList"/>
    <dgm:cxn modelId="{83980EF6-1623-4610-9A81-921A8E613189}" type="presParOf" srcId="{4206066B-44DF-4848-9135-5B581ECB4397}" destId="{383A28B7-2071-40D6-8ED3-7FED009ED9E6}" srcOrd="0" destOrd="0" presId="urn:microsoft.com/office/officeart/2008/layout/LinedList"/>
    <dgm:cxn modelId="{2B696678-BDD6-4FF2-88B1-38556EEDF3AC}" type="presParOf" srcId="{4206066B-44DF-4848-9135-5B581ECB4397}" destId="{9987F1B5-DA45-4626-879B-55DE433D8D07}" srcOrd="1" destOrd="0" presId="urn:microsoft.com/office/officeart/2008/layout/LinedList"/>
    <dgm:cxn modelId="{5E85B5FE-A5B5-4766-ABC1-5AE06EE6B8B9}" type="presParOf" srcId="{4A3C95ED-3569-49AF-8A79-F8D2AB33EA6F}" destId="{6BE28609-5B73-4E85-AF1A-D6D705850F6D}" srcOrd="2" destOrd="0" presId="urn:microsoft.com/office/officeart/2008/layout/LinedList"/>
    <dgm:cxn modelId="{3DCB94AA-726D-41DE-8F29-362CA6204E26}" type="presParOf" srcId="{4A3C95ED-3569-49AF-8A79-F8D2AB33EA6F}" destId="{A1154433-7158-4B4D-B86C-1AF54B260B73}" srcOrd="3" destOrd="0" presId="urn:microsoft.com/office/officeart/2008/layout/LinedList"/>
    <dgm:cxn modelId="{70B375FE-75EA-410A-8B5C-C9B3BA7D7F3D}" type="presParOf" srcId="{A1154433-7158-4B4D-B86C-1AF54B260B73}" destId="{48295D44-8DCD-457E-906B-DBD31681471C}" srcOrd="0" destOrd="0" presId="urn:microsoft.com/office/officeart/2008/layout/LinedList"/>
    <dgm:cxn modelId="{BBDF47D4-8332-4FA9-8C42-B707DEE8DB9D}" type="presParOf" srcId="{A1154433-7158-4B4D-B86C-1AF54B260B73}" destId="{0C4A79E0-309D-47A7-ACC0-D3FA2ACD48D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E2E3F8-5730-40D6-BFFE-F716771FE727}" type="doc">
      <dgm:prSet loTypeId="urn:microsoft.com/office/officeart/2005/8/layout/vList5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4C4601-9A48-4860-BE84-83379278FBCB}">
      <dgm:prSet/>
      <dgm:spPr/>
      <dgm:t>
        <a:bodyPr/>
        <a:lstStyle/>
        <a:p>
          <a:r>
            <a:rPr lang="en-US" dirty="0"/>
            <a:t>Keys to happiness based on research by positive psychologists:</a:t>
          </a:r>
        </a:p>
      </dgm:t>
    </dgm:pt>
    <dgm:pt modelId="{C977BD4A-EE30-4713-AA50-A794D66AABD3}" type="parTrans" cxnId="{5073ADE8-1386-4617-BFDF-DB26A395CF9B}">
      <dgm:prSet/>
      <dgm:spPr/>
      <dgm:t>
        <a:bodyPr/>
        <a:lstStyle/>
        <a:p>
          <a:endParaRPr lang="en-US"/>
        </a:p>
      </dgm:t>
    </dgm:pt>
    <dgm:pt modelId="{B0C7E852-F273-426B-8A3D-F90B397A20B7}" type="sibTrans" cxnId="{5073ADE8-1386-4617-BFDF-DB26A395CF9B}">
      <dgm:prSet/>
      <dgm:spPr/>
      <dgm:t>
        <a:bodyPr/>
        <a:lstStyle/>
        <a:p>
          <a:endParaRPr lang="en-US"/>
        </a:p>
      </dgm:t>
    </dgm:pt>
    <dgm:pt modelId="{33ACA0F7-3A73-4C3E-B5A6-7D3859B3890A}">
      <dgm:prSet custT="1"/>
      <dgm:spPr/>
      <dgm:t>
        <a:bodyPr/>
        <a:lstStyle/>
        <a:p>
          <a:r>
            <a:rPr lang="en-US" sz="1600" i="1" dirty="0"/>
            <a:t>Authentic Happiness</a:t>
          </a:r>
          <a:r>
            <a:rPr lang="en-US" sz="1600" dirty="0"/>
            <a:t> by Martin Seligman</a:t>
          </a:r>
        </a:p>
      </dgm:t>
    </dgm:pt>
    <dgm:pt modelId="{95A870A8-D325-449A-9404-D1C8EE1D8E05}" type="parTrans" cxnId="{D2407546-8A87-4598-87EC-46A689232D3F}">
      <dgm:prSet/>
      <dgm:spPr/>
      <dgm:t>
        <a:bodyPr/>
        <a:lstStyle/>
        <a:p>
          <a:endParaRPr lang="en-US"/>
        </a:p>
      </dgm:t>
    </dgm:pt>
    <dgm:pt modelId="{D0879D17-3A2D-4AD5-A758-578E43F7E133}" type="sibTrans" cxnId="{D2407546-8A87-4598-87EC-46A689232D3F}">
      <dgm:prSet/>
      <dgm:spPr/>
      <dgm:t>
        <a:bodyPr/>
        <a:lstStyle/>
        <a:p>
          <a:endParaRPr lang="en-US"/>
        </a:p>
      </dgm:t>
    </dgm:pt>
    <dgm:pt modelId="{6B8DFE9A-6215-4CA9-AEC2-0680A8319592}">
      <dgm:prSet custT="1"/>
      <dgm:spPr/>
      <dgm:t>
        <a:bodyPr/>
        <a:lstStyle/>
        <a:p>
          <a:r>
            <a:rPr lang="en-US" sz="1600" dirty="0"/>
            <a:t>The How of Happiness by Sonja Lyubomirsky</a:t>
          </a:r>
          <a:br>
            <a:rPr lang="en-US" sz="1600" dirty="0"/>
          </a:br>
          <a:endParaRPr lang="en-US" sz="1600" dirty="0"/>
        </a:p>
      </dgm:t>
    </dgm:pt>
    <dgm:pt modelId="{CED25412-1D42-4F20-9871-23281E17A413}" type="parTrans" cxnId="{17DD1F26-B208-4E2E-85FB-3B2F11F1FAFA}">
      <dgm:prSet/>
      <dgm:spPr/>
      <dgm:t>
        <a:bodyPr/>
        <a:lstStyle/>
        <a:p>
          <a:endParaRPr lang="en-US"/>
        </a:p>
      </dgm:t>
    </dgm:pt>
    <dgm:pt modelId="{212212A9-DA3C-4D6A-80A4-72555FAEC849}" type="sibTrans" cxnId="{17DD1F26-B208-4E2E-85FB-3B2F11F1FAFA}">
      <dgm:prSet/>
      <dgm:spPr/>
      <dgm:t>
        <a:bodyPr/>
        <a:lstStyle/>
        <a:p>
          <a:endParaRPr lang="en-US"/>
        </a:p>
      </dgm:t>
    </dgm:pt>
    <dgm:pt modelId="{508F9DEC-D1EB-4F85-8348-A3D550F2A249}">
      <dgm:prSet/>
      <dgm:spPr/>
      <dgm:t>
        <a:bodyPr/>
        <a:lstStyle/>
        <a:p>
          <a:r>
            <a:rPr lang="en-US" dirty="0"/>
            <a:t>Grit and happiness</a:t>
          </a:r>
        </a:p>
      </dgm:t>
    </dgm:pt>
    <dgm:pt modelId="{EDBD9324-5316-45FE-8D0A-9B9031E80566}" type="parTrans" cxnId="{C2B503B3-7B79-4363-B5F3-3F1148784FA5}">
      <dgm:prSet/>
      <dgm:spPr/>
      <dgm:t>
        <a:bodyPr/>
        <a:lstStyle/>
        <a:p>
          <a:endParaRPr lang="en-US"/>
        </a:p>
      </dgm:t>
    </dgm:pt>
    <dgm:pt modelId="{7BEE99C5-F746-4129-99A3-5E9C94A554DE}" type="sibTrans" cxnId="{C2B503B3-7B79-4363-B5F3-3F1148784FA5}">
      <dgm:prSet/>
      <dgm:spPr/>
      <dgm:t>
        <a:bodyPr/>
        <a:lstStyle/>
        <a:p>
          <a:endParaRPr lang="en-US"/>
        </a:p>
      </dgm:t>
    </dgm:pt>
    <dgm:pt modelId="{81D3D808-9D63-4D33-809B-B1DEBEBB3BB2}">
      <dgm:prSet/>
      <dgm:spPr/>
      <dgm:t>
        <a:bodyPr/>
        <a:lstStyle/>
        <a:p>
          <a:r>
            <a:rPr lang="en-US" i="1" dirty="0"/>
            <a:t>Grit</a:t>
          </a:r>
          <a:r>
            <a:rPr lang="en-US" dirty="0"/>
            <a:t> by Angela Duckworth</a:t>
          </a:r>
          <a:br>
            <a:rPr lang="en-US" dirty="0"/>
          </a:br>
          <a:endParaRPr lang="en-US" dirty="0"/>
        </a:p>
      </dgm:t>
    </dgm:pt>
    <dgm:pt modelId="{F035DD46-B7DC-4FA9-8D38-7D77DFD9DCF7}" type="parTrans" cxnId="{07A0024B-A106-4BAB-814C-24530213AF28}">
      <dgm:prSet/>
      <dgm:spPr/>
      <dgm:t>
        <a:bodyPr/>
        <a:lstStyle/>
        <a:p>
          <a:endParaRPr lang="en-US"/>
        </a:p>
      </dgm:t>
    </dgm:pt>
    <dgm:pt modelId="{CF1919B1-1EEF-49EA-A034-2548FDEBA321}" type="sibTrans" cxnId="{07A0024B-A106-4BAB-814C-24530213AF28}">
      <dgm:prSet/>
      <dgm:spPr/>
      <dgm:t>
        <a:bodyPr/>
        <a:lstStyle/>
        <a:p>
          <a:endParaRPr lang="en-US"/>
        </a:p>
      </dgm:t>
    </dgm:pt>
    <dgm:pt modelId="{6E7E12CB-E902-46B7-BAD9-1E2A3CEFAB16}">
      <dgm:prSet/>
      <dgm:spPr/>
      <dgm:t>
        <a:bodyPr/>
        <a:lstStyle/>
        <a:p>
          <a:r>
            <a:rPr lang="en-US" dirty="0"/>
            <a:t>Mindset and happiness</a:t>
          </a:r>
        </a:p>
      </dgm:t>
    </dgm:pt>
    <dgm:pt modelId="{A906F80E-AA63-4BED-BCF5-FE8089A6F4AC}" type="parTrans" cxnId="{2E03AF58-574E-47F4-8942-EAE3DED75028}">
      <dgm:prSet/>
      <dgm:spPr/>
      <dgm:t>
        <a:bodyPr/>
        <a:lstStyle/>
        <a:p>
          <a:endParaRPr lang="en-US"/>
        </a:p>
      </dgm:t>
    </dgm:pt>
    <dgm:pt modelId="{E63C82F8-656D-4C73-B802-93FAB5D59567}" type="sibTrans" cxnId="{2E03AF58-574E-47F4-8942-EAE3DED75028}">
      <dgm:prSet/>
      <dgm:spPr/>
      <dgm:t>
        <a:bodyPr/>
        <a:lstStyle/>
        <a:p>
          <a:endParaRPr lang="en-US"/>
        </a:p>
      </dgm:t>
    </dgm:pt>
    <dgm:pt modelId="{7FE893D5-43D7-43F8-AC86-490C477DD95E}">
      <dgm:prSet/>
      <dgm:spPr/>
      <dgm:t>
        <a:bodyPr/>
        <a:lstStyle/>
        <a:p>
          <a:r>
            <a:rPr lang="en-US" i="1" dirty="0"/>
            <a:t>Mindset</a:t>
          </a:r>
          <a:r>
            <a:rPr lang="en-US" dirty="0"/>
            <a:t> by Carol Dweck</a:t>
          </a:r>
        </a:p>
      </dgm:t>
    </dgm:pt>
    <dgm:pt modelId="{1C0A098F-3546-40FE-B767-E3A842D1725D}" type="parTrans" cxnId="{9C00CA48-D731-4019-A5A0-B0E917AB9A34}">
      <dgm:prSet/>
      <dgm:spPr/>
      <dgm:t>
        <a:bodyPr/>
        <a:lstStyle/>
        <a:p>
          <a:endParaRPr lang="en-US"/>
        </a:p>
      </dgm:t>
    </dgm:pt>
    <dgm:pt modelId="{C87061F9-81CA-493D-8791-8A4C11F5B32E}" type="sibTrans" cxnId="{9C00CA48-D731-4019-A5A0-B0E917AB9A34}">
      <dgm:prSet/>
      <dgm:spPr/>
      <dgm:t>
        <a:bodyPr/>
        <a:lstStyle/>
        <a:p>
          <a:endParaRPr lang="en-US"/>
        </a:p>
      </dgm:t>
    </dgm:pt>
    <dgm:pt modelId="{42629868-740A-4D26-A16A-432031EAFA66}">
      <dgm:prSet/>
      <dgm:spPr/>
      <dgm:t>
        <a:bodyPr/>
        <a:lstStyle/>
        <a:p>
          <a:r>
            <a:rPr lang="en-US" dirty="0"/>
            <a:t>Happiness: Income, Careers, Financial literacy</a:t>
          </a:r>
        </a:p>
      </dgm:t>
    </dgm:pt>
    <dgm:pt modelId="{81E51742-6F71-4B7D-8FF4-583099C93AA4}" type="parTrans" cxnId="{3A37F67B-1426-41A8-8C02-DF1E92D9E9BA}">
      <dgm:prSet/>
      <dgm:spPr/>
      <dgm:t>
        <a:bodyPr/>
        <a:lstStyle/>
        <a:p>
          <a:endParaRPr lang="en-US"/>
        </a:p>
      </dgm:t>
    </dgm:pt>
    <dgm:pt modelId="{077E1935-A446-44E9-9186-65D53A10826F}" type="sibTrans" cxnId="{3A37F67B-1426-41A8-8C02-DF1E92D9E9BA}">
      <dgm:prSet/>
      <dgm:spPr/>
      <dgm:t>
        <a:bodyPr/>
        <a:lstStyle/>
        <a:p>
          <a:endParaRPr lang="en-US"/>
        </a:p>
      </dgm:t>
    </dgm:pt>
    <dgm:pt modelId="{390DEA93-B289-4CA6-A81B-1810871645F6}">
      <dgm:prSet custT="1"/>
      <dgm:spPr/>
      <dgm:t>
        <a:bodyPr/>
        <a:lstStyle/>
        <a:p>
          <a:endParaRPr lang="en-US" sz="1600" dirty="0"/>
        </a:p>
      </dgm:t>
    </dgm:pt>
    <dgm:pt modelId="{D4998D45-4BEF-4426-BCE1-CC25C982FC43}" type="parTrans" cxnId="{64BDB8F5-6041-4E06-9A4C-D92E14733547}">
      <dgm:prSet/>
      <dgm:spPr/>
      <dgm:t>
        <a:bodyPr/>
        <a:lstStyle/>
        <a:p>
          <a:endParaRPr lang="en-US"/>
        </a:p>
      </dgm:t>
    </dgm:pt>
    <dgm:pt modelId="{EBAE8DF7-8A9D-4A54-A3E4-7C6BB60E54B4}" type="sibTrans" cxnId="{64BDB8F5-6041-4E06-9A4C-D92E14733547}">
      <dgm:prSet/>
      <dgm:spPr/>
      <dgm:t>
        <a:bodyPr/>
        <a:lstStyle/>
        <a:p>
          <a:endParaRPr lang="en-US"/>
        </a:p>
      </dgm:t>
    </dgm:pt>
    <dgm:pt modelId="{07FABC58-5855-435D-9C73-A97493097FAD}" type="pres">
      <dgm:prSet presAssocID="{9FE2E3F8-5730-40D6-BFFE-F716771FE727}" presName="Name0" presStyleCnt="0">
        <dgm:presLayoutVars>
          <dgm:dir/>
          <dgm:animLvl val="lvl"/>
          <dgm:resizeHandles val="exact"/>
        </dgm:presLayoutVars>
      </dgm:prSet>
      <dgm:spPr/>
    </dgm:pt>
    <dgm:pt modelId="{EDEF7119-C5D2-4C26-8C77-C4EE611F3057}" type="pres">
      <dgm:prSet presAssocID="{3E4C4601-9A48-4860-BE84-83379278FBCB}" presName="linNode" presStyleCnt="0"/>
      <dgm:spPr/>
    </dgm:pt>
    <dgm:pt modelId="{4961E2C5-206B-41E2-A2AB-9C966268AD7E}" type="pres">
      <dgm:prSet presAssocID="{3E4C4601-9A48-4860-BE84-83379278FBCB}" presName="parentText" presStyleLbl="node1" presStyleIdx="0" presStyleCnt="4" custLinFactY="3813" custLinFactNeighborX="-213" custLinFactNeighborY="100000">
        <dgm:presLayoutVars>
          <dgm:chMax val="1"/>
          <dgm:bulletEnabled val="1"/>
        </dgm:presLayoutVars>
      </dgm:prSet>
      <dgm:spPr/>
    </dgm:pt>
    <dgm:pt modelId="{4673841A-F9A9-4786-9E9E-6CCE3E735566}" type="pres">
      <dgm:prSet presAssocID="{3E4C4601-9A48-4860-BE84-83379278FBCB}" presName="descendantText" presStyleLbl="alignAccFollowNode1" presStyleIdx="0" presStyleCnt="3" custLinFactY="32572" custLinFactNeighborX="9627" custLinFactNeighborY="100000">
        <dgm:presLayoutVars>
          <dgm:bulletEnabled val="1"/>
        </dgm:presLayoutVars>
      </dgm:prSet>
      <dgm:spPr/>
    </dgm:pt>
    <dgm:pt modelId="{8DE32B86-B4E0-4E1A-8B14-BEEBB414C2D2}" type="pres">
      <dgm:prSet presAssocID="{B0C7E852-F273-426B-8A3D-F90B397A20B7}" presName="sp" presStyleCnt="0"/>
      <dgm:spPr/>
    </dgm:pt>
    <dgm:pt modelId="{F1F125CE-17B5-4EC6-8E0B-095D858160D3}" type="pres">
      <dgm:prSet presAssocID="{508F9DEC-D1EB-4F85-8348-A3D550F2A249}" presName="linNode" presStyleCnt="0"/>
      <dgm:spPr/>
    </dgm:pt>
    <dgm:pt modelId="{7173AE77-B67A-4CEC-AB60-2B5FED15567B}" type="pres">
      <dgm:prSet presAssocID="{508F9DEC-D1EB-4F85-8348-A3D550F2A249}" presName="parentText" presStyleLbl="node1" presStyleIdx="1" presStyleCnt="4" custLinFactY="4298" custLinFactNeighborX="-213" custLinFactNeighborY="100000">
        <dgm:presLayoutVars>
          <dgm:chMax val="1"/>
          <dgm:bulletEnabled val="1"/>
        </dgm:presLayoutVars>
      </dgm:prSet>
      <dgm:spPr/>
    </dgm:pt>
    <dgm:pt modelId="{6DB4C357-F6F7-4C2A-AA42-600B971CA674}" type="pres">
      <dgm:prSet presAssocID="{508F9DEC-D1EB-4F85-8348-A3D550F2A249}" presName="descendantText" presStyleLbl="alignAccFollowNode1" presStyleIdx="1" presStyleCnt="3" custLinFactY="31585" custLinFactNeighborX="1300" custLinFactNeighborY="100000">
        <dgm:presLayoutVars>
          <dgm:bulletEnabled val="1"/>
        </dgm:presLayoutVars>
      </dgm:prSet>
      <dgm:spPr/>
    </dgm:pt>
    <dgm:pt modelId="{BBE1E0B0-06A2-44B4-B133-F31AF2730D95}" type="pres">
      <dgm:prSet presAssocID="{7BEE99C5-F746-4129-99A3-5E9C94A554DE}" presName="sp" presStyleCnt="0"/>
      <dgm:spPr/>
    </dgm:pt>
    <dgm:pt modelId="{CAD24896-A245-4F11-8DF5-26E4AC38B75C}" type="pres">
      <dgm:prSet presAssocID="{6E7E12CB-E902-46B7-BAD9-1E2A3CEFAB16}" presName="linNode" presStyleCnt="0"/>
      <dgm:spPr/>
    </dgm:pt>
    <dgm:pt modelId="{A1F80A9A-DBE7-4E98-9333-B01DD4A2E29E}" type="pres">
      <dgm:prSet presAssocID="{6E7E12CB-E902-46B7-BAD9-1E2A3CEFAB16}" presName="parentText" presStyleLbl="node1" presStyleIdx="2" presStyleCnt="4" custLinFactY="2295" custLinFactNeighborX="-213" custLinFactNeighborY="100000">
        <dgm:presLayoutVars>
          <dgm:chMax val="1"/>
          <dgm:bulletEnabled val="1"/>
        </dgm:presLayoutVars>
      </dgm:prSet>
      <dgm:spPr/>
    </dgm:pt>
    <dgm:pt modelId="{EC0C3F40-99DA-4C71-ABDE-1F8FB58ABBB0}" type="pres">
      <dgm:prSet presAssocID="{6E7E12CB-E902-46B7-BAD9-1E2A3CEFAB16}" presName="descendantText" presStyleLbl="alignAccFollowNode1" presStyleIdx="2" presStyleCnt="3" custLinFactY="24281" custLinFactNeighborX="1300" custLinFactNeighborY="100000">
        <dgm:presLayoutVars>
          <dgm:bulletEnabled val="1"/>
        </dgm:presLayoutVars>
      </dgm:prSet>
      <dgm:spPr/>
    </dgm:pt>
    <dgm:pt modelId="{75C71545-1F6D-4E82-8A44-FB893D6883A0}" type="pres">
      <dgm:prSet presAssocID="{E63C82F8-656D-4C73-B802-93FAB5D59567}" presName="sp" presStyleCnt="0"/>
      <dgm:spPr/>
    </dgm:pt>
    <dgm:pt modelId="{4E5EE6EE-5C98-4EBC-A702-D83599CD01CC}" type="pres">
      <dgm:prSet presAssocID="{42629868-740A-4D26-A16A-432031EAFA66}" presName="linNode" presStyleCnt="0"/>
      <dgm:spPr/>
    </dgm:pt>
    <dgm:pt modelId="{DED154A9-42B5-4A89-BB75-008B87D2D389}" type="pres">
      <dgm:prSet presAssocID="{42629868-740A-4D26-A16A-432031EAFA66}" presName="parentText" presStyleLbl="node1" presStyleIdx="3" presStyleCnt="4" custLinFactY="-114121" custLinFactNeighborX="-378" custLinFactNeighborY="-200000">
        <dgm:presLayoutVars>
          <dgm:chMax val="1"/>
          <dgm:bulletEnabled val="1"/>
        </dgm:presLayoutVars>
      </dgm:prSet>
      <dgm:spPr/>
    </dgm:pt>
  </dgm:ptLst>
  <dgm:cxnLst>
    <dgm:cxn modelId="{87A0681F-978B-4369-BA75-3B9BACF6684E}" type="presOf" srcId="{6B8DFE9A-6215-4CA9-AEC2-0680A8319592}" destId="{4673841A-F9A9-4786-9E9E-6CCE3E735566}" srcOrd="0" destOrd="2" presId="urn:microsoft.com/office/officeart/2005/8/layout/vList5"/>
    <dgm:cxn modelId="{17DD1F26-B208-4E2E-85FB-3B2F11F1FAFA}" srcId="{3E4C4601-9A48-4860-BE84-83379278FBCB}" destId="{6B8DFE9A-6215-4CA9-AEC2-0680A8319592}" srcOrd="2" destOrd="0" parTransId="{CED25412-1D42-4F20-9871-23281E17A413}" sibTransId="{212212A9-DA3C-4D6A-80A4-72555FAEC849}"/>
    <dgm:cxn modelId="{4A90DD2E-203F-42E3-9D5F-15CBA6E1AE39}" type="presOf" srcId="{81D3D808-9D63-4D33-809B-B1DEBEBB3BB2}" destId="{6DB4C357-F6F7-4C2A-AA42-600B971CA674}" srcOrd="0" destOrd="0" presId="urn:microsoft.com/office/officeart/2005/8/layout/vList5"/>
    <dgm:cxn modelId="{EEA17832-F9DA-40AE-B4FC-F1F0A10B4B10}" type="presOf" srcId="{3E4C4601-9A48-4860-BE84-83379278FBCB}" destId="{4961E2C5-206B-41E2-A2AB-9C966268AD7E}" srcOrd="0" destOrd="0" presId="urn:microsoft.com/office/officeart/2005/8/layout/vList5"/>
    <dgm:cxn modelId="{D2407546-8A87-4598-87EC-46A689232D3F}" srcId="{3E4C4601-9A48-4860-BE84-83379278FBCB}" destId="{33ACA0F7-3A73-4C3E-B5A6-7D3859B3890A}" srcOrd="1" destOrd="0" parTransId="{95A870A8-D325-449A-9404-D1C8EE1D8E05}" sibTransId="{D0879D17-3A2D-4AD5-A758-578E43F7E133}"/>
    <dgm:cxn modelId="{9C00CA48-D731-4019-A5A0-B0E917AB9A34}" srcId="{6E7E12CB-E902-46B7-BAD9-1E2A3CEFAB16}" destId="{7FE893D5-43D7-43F8-AC86-490C477DD95E}" srcOrd="0" destOrd="0" parTransId="{1C0A098F-3546-40FE-B767-E3A842D1725D}" sibTransId="{C87061F9-81CA-493D-8791-8A4C11F5B32E}"/>
    <dgm:cxn modelId="{07A0024B-A106-4BAB-814C-24530213AF28}" srcId="{508F9DEC-D1EB-4F85-8348-A3D550F2A249}" destId="{81D3D808-9D63-4D33-809B-B1DEBEBB3BB2}" srcOrd="0" destOrd="0" parTransId="{F035DD46-B7DC-4FA9-8D38-7D77DFD9DCF7}" sibTransId="{CF1919B1-1EEF-49EA-A034-2548FDEBA321}"/>
    <dgm:cxn modelId="{11D95852-12F1-4EE6-A01A-BD4A43DA940E}" type="presOf" srcId="{508F9DEC-D1EB-4F85-8348-A3D550F2A249}" destId="{7173AE77-B67A-4CEC-AB60-2B5FED15567B}" srcOrd="0" destOrd="0" presId="urn:microsoft.com/office/officeart/2005/8/layout/vList5"/>
    <dgm:cxn modelId="{2E03AF58-574E-47F4-8942-EAE3DED75028}" srcId="{9FE2E3F8-5730-40D6-BFFE-F716771FE727}" destId="{6E7E12CB-E902-46B7-BAD9-1E2A3CEFAB16}" srcOrd="2" destOrd="0" parTransId="{A906F80E-AA63-4BED-BCF5-FE8089A6F4AC}" sibTransId="{E63C82F8-656D-4C73-B802-93FAB5D59567}"/>
    <dgm:cxn modelId="{AE8B2E59-4C52-48F1-8DDA-22FB00E3DD2D}" type="presOf" srcId="{390DEA93-B289-4CA6-A81B-1810871645F6}" destId="{4673841A-F9A9-4786-9E9E-6CCE3E735566}" srcOrd="0" destOrd="0" presId="urn:microsoft.com/office/officeart/2005/8/layout/vList5"/>
    <dgm:cxn modelId="{3A37F67B-1426-41A8-8C02-DF1E92D9E9BA}" srcId="{9FE2E3F8-5730-40D6-BFFE-F716771FE727}" destId="{42629868-740A-4D26-A16A-432031EAFA66}" srcOrd="3" destOrd="0" parTransId="{81E51742-6F71-4B7D-8FF4-583099C93AA4}" sibTransId="{077E1935-A446-44E9-9186-65D53A10826F}"/>
    <dgm:cxn modelId="{4E506AAC-F737-4104-B9D7-42C53A6E80FD}" type="presOf" srcId="{33ACA0F7-3A73-4C3E-B5A6-7D3859B3890A}" destId="{4673841A-F9A9-4786-9E9E-6CCE3E735566}" srcOrd="0" destOrd="1" presId="urn:microsoft.com/office/officeart/2005/8/layout/vList5"/>
    <dgm:cxn modelId="{C2B503B3-7B79-4363-B5F3-3F1148784FA5}" srcId="{9FE2E3F8-5730-40D6-BFFE-F716771FE727}" destId="{508F9DEC-D1EB-4F85-8348-A3D550F2A249}" srcOrd="1" destOrd="0" parTransId="{EDBD9324-5316-45FE-8D0A-9B9031E80566}" sibTransId="{7BEE99C5-F746-4129-99A3-5E9C94A554DE}"/>
    <dgm:cxn modelId="{1BDDFEB3-5C09-445A-AD1C-B0A8C7867C45}" type="presOf" srcId="{42629868-740A-4D26-A16A-432031EAFA66}" destId="{DED154A9-42B5-4A89-BB75-008B87D2D389}" srcOrd="0" destOrd="0" presId="urn:microsoft.com/office/officeart/2005/8/layout/vList5"/>
    <dgm:cxn modelId="{2E00A5C1-C2DB-49FB-AD5C-D3B6EE38D9F8}" type="presOf" srcId="{6E7E12CB-E902-46B7-BAD9-1E2A3CEFAB16}" destId="{A1F80A9A-DBE7-4E98-9333-B01DD4A2E29E}" srcOrd="0" destOrd="0" presId="urn:microsoft.com/office/officeart/2005/8/layout/vList5"/>
    <dgm:cxn modelId="{5073ADE8-1386-4617-BFDF-DB26A395CF9B}" srcId="{9FE2E3F8-5730-40D6-BFFE-F716771FE727}" destId="{3E4C4601-9A48-4860-BE84-83379278FBCB}" srcOrd="0" destOrd="0" parTransId="{C977BD4A-EE30-4713-AA50-A794D66AABD3}" sibTransId="{B0C7E852-F273-426B-8A3D-F90B397A20B7}"/>
    <dgm:cxn modelId="{64BDB8F5-6041-4E06-9A4C-D92E14733547}" srcId="{3E4C4601-9A48-4860-BE84-83379278FBCB}" destId="{390DEA93-B289-4CA6-A81B-1810871645F6}" srcOrd="0" destOrd="0" parTransId="{D4998D45-4BEF-4426-BCE1-CC25C982FC43}" sibTransId="{EBAE8DF7-8A9D-4A54-A3E4-7C6BB60E54B4}"/>
    <dgm:cxn modelId="{678B0DFB-69D3-4F41-8A20-FC607871070C}" type="presOf" srcId="{7FE893D5-43D7-43F8-AC86-490C477DD95E}" destId="{EC0C3F40-99DA-4C71-ABDE-1F8FB58ABBB0}" srcOrd="0" destOrd="0" presId="urn:microsoft.com/office/officeart/2005/8/layout/vList5"/>
    <dgm:cxn modelId="{9D4FEDFE-370C-42E8-A714-7320768A2319}" type="presOf" srcId="{9FE2E3F8-5730-40D6-BFFE-F716771FE727}" destId="{07FABC58-5855-435D-9C73-A97493097FAD}" srcOrd="0" destOrd="0" presId="urn:microsoft.com/office/officeart/2005/8/layout/vList5"/>
    <dgm:cxn modelId="{EA00204D-8DB7-4015-9C6A-4A8A6085F486}" type="presParOf" srcId="{07FABC58-5855-435D-9C73-A97493097FAD}" destId="{EDEF7119-C5D2-4C26-8C77-C4EE611F3057}" srcOrd="0" destOrd="0" presId="urn:microsoft.com/office/officeart/2005/8/layout/vList5"/>
    <dgm:cxn modelId="{6B31A121-0FEC-4ACB-8F3C-D204F78E75C0}" type="presParOf" srcId="{EDEF7119-C5D2-4C26-8C77-C4EE611F3057}" destId="{4961E2C5-206B-41E2-A2AB-9C966268AD7E}" srcOrd="0" destOrd="0" presId="urn:microsoft.com/office/officeart/2005/8/layout/vList5"/>
    <dgm:cxn modelId="{DCD3A35A-DCBC-4B32-A95D-3FA8F99A6576}" type="presParOf" srcId="{EDEF7119-C5D2-4C26-8C77-C4EE611F3057}" destId="{4673841A-F9A9-4786-9E9E-6CCE3E735566}" srcOrd="1" destOrd="0" presId="urn:microsoft.com/office/officeart/2005/8/layout/vList5"/>
    <dgm:cxn modelId="{73D17416-040F-4D9F-850B-50FE5097A942}" type="presParOf" srcId="{07FABC58-5855-435D-9C73-A97493097FAD}" destId="{8DE32B86-B4E0-4E1A-8B14-BEEBB414C2D2}" srcOrd="1" destOrd="0" presId="urn:microsoft.com/office/officeart/2005/8/layout/vList5"/>
    <dgm:cxn modelId="{B56AD0DA-CA5F-4EC4-BFC4-EBC76C8CD588}" type="presParOf" srcId="{07FABC58-5855-435D-9C73-A97493097FAD}" destId="{F1F125CE-17B5-4EC6-8E0B-095D858160D3}" srcOrd="2" destOrd="0" presId="urn:microsoft.com/office/officeart/2005/8/layout/vList5"/>
    <dgm:cxn modelId="{6B364639-44C5-43BF-940D-256BBD40053D}" type="presParOf" srcId="{F1F125CE-17B5-4EC6-8E0B-095D858160D3}" destId="{7173AE77-B67A-4CEC-AB60-2B5FED15567B}" srcOrd="0" destOrd="0" presId="urn:microsoft.com/office/officeart/2005/8/layout/vList5"/>
    <dgm:cxn modelId="{CAF56195-9243-4328-BC5B-E1F643AA0C8C}" type="presParOf" srcId="{F1F125CE-17B5-4EC6-8E0B-095D858160D3}" destId="{6DB4C357-F6F7-4C2A-AA42-600B971CA674}" srcOrd="1" destOrd="0" presId="urn:microsoft.com/office/officeart/2005/8/layout/vList5"/>
    <dgm:cxn modelId="{940CCB06-3E46-4FB6-8C46-DC7D31BCEC08}" type="presParOf" srcId="{07FABC58-5855-435D-9C73-A97493097FAD}" destId="{BBE1E0B0-06A2-44B4-B133-F31AF2730D95}" srcOrd="3" destOrd="0" presId="urn:microsoft.com/office/officeart/2005/8/layout/vList5"/>
    <dgm:cxn modelId="{058F4235-6F0C-4500-ACC0-ED43AA7A3B2D}" type="presParOf" srcId="{07FABC58-5855-435D-9C73-A97493097FAD}" destId="{CAD24896-A245-4F11-8DF5-26E4AC38B75C}" srcOrd="4" destOrd="0" presId="urn:microsoft.com/office/officeart/2005/8/layout/vList5"/>
    <dgm:cxn modelId="{BBDF016A-DAE0-432E-87EE-4B1B8F36599A}" type="presParOf" srcId="{CAD24896-A245-4F11-8DF5-26E4AC38B75C}" destId="{A1F80A9A-DBE7-4E98-9333-B01DD4A2E29E}" srcOrd="0" destOrd="0" presId="urn:microsoft.com/office/officeart/2005/8/layout/vList5"/>
    <dgm:cxn modelId="{98CE9172-3FE0-46F6-89E5-4FE5D9805E18}" type="presParOf" srcId="{CAD24896-A245-4F11-8DF5-26E4AC38B75C}" destId="{EC0C3F40-99DA-4C71-ABDE-1F8FB58ABBB0}" srcOrd="1" destOrd="0" presId="urn:microsoft.com/office/officeart/2005/8/layout/vList5"/>
    <dgm:cxn modelId="{8EA7C45A-91D3-48D0-A966-60BC5BF4ACEB}" type="presParOf" srcId="{07FABC58-5855-435D-9C73-A97493097FAD}" destId="{75C71545-1F6D-4E82-8A44-FB893D6883A0}" srcOrd="5" destOrd="0" presId="urn:microsoft.com/office/officeart/2005/8/layout/vList5"/>
    <dgm:cxn modelId="{07B45F9F-C4C9-4E43-9E5C-8C4A54DB95BB}" type="presParOf" srcId="{07FABC58-5855-435D-9C73-A97493097FAD}" destId="{4E5EE6EE-5C98-4EBC-A702-D83599CD01CC}" srcOrd="6" destOrd="0" presId="urn:microsoft.com/office/officeart/2005/8/layout/vList5"/>
    <dgm:cxn modelId="{4B023A30-B0EA-46F5-A2A2-93BCC58B1EBA}" type="presParOf" srcId="{4E5EE6EE-5C98-4EBC-A702-D83599CD01CC}" destId="{DED154A9-42B5-4A89-BB75-008B87D2D38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99D5A9-BA04-4A18-A4C9-BEF2C2F4284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5E9EC8-793B-4236-870B-88514FDA1190}">
      <dgm:prSet/>
      <dgm:spPr/>
      <dgm:t>
        <a:bodyPr/>
        <a:lstStyle/>
        <a:p>
          <a:r>
            <a:rPr lang="en-US"/>
            <a:t>Gratitude is one of the most powerful happiness techniques. </a:t>
          </a:r>
        </a:p>
      </dgm:t>
    </dgm:pt>
    <dgm:pt modelId="{ABB785C6-C9C3-4CDC-8FE8-7C15B751E4EC}" type="parTrans" cxnId="{57179986-2D3A-42F0-AAFD-748955AE496C}">
      <dgm:prSet/>
      <dgm:spPr/>
      <dgm:t>
        <a:bodyPr/>
        <a:lstStyle/>
        <a:p>
          <a:endParaRPr lang="en-US"/>
        </a:p>
      </dgm:t>
    </dgm:pt>
    <dgm:pt modelId="{31533345-C423-4638-A053-33064AB374EB}" type="sibTrans" cxnId="{57179986-2D3A-42F0-AAFD-748955AE496C}">
      <dgm:prSet/>
      <dgm:spPr/>
      <dgm:t>
        <a:bodyPr/>
        <a:lstStyle/>
        <a:p>
          <a:endParaRPr lang="en-US"/>
        </a:p>
      </dgm:t>
    </dgm:pt>
    <dgm:pt modelId="{114D0457-3BC1-48EC-962F-AD7A71C90F12}" type="pres">
      <dgm:prSet presAssocID="{A299D5A9-BA04-4A18-A4C9-BEF2C2F42848}" presName="linear" presStyleCnt="0">
        <dgm:presLayoutVars>
          <dgm:animLvl val="lvl"/>
          <dgm:resizeHandles val="exact"/>
        </dgm:presLayoutVars>
      </dgm:prSet>
      <dgm:spPr/>
    </dgm:pt>
    <dgm:pt modelId="{03027C53-28B9-4E0E-B2C3-6E085150A596}" type="pres">
      <dgm:prSet presAssocID="{FD5E9EC8-793B-4236-870B-88514FDA119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4D5297C-3D0F-445C-A763-BC6A371A624B}" type="presOf" srcId="{A299D5A9-BA04-4A18-A4C9-BEF2C2F42848}" destId="{114D0457-3BC1-48EC-962F-AD7A71C90F12}" srcOrd="0" destOrd="0" presId="urn:microsoft.com/office/officeart/2005/8/layout/vList2"/>
    <dgm:cxn modelId="{534E5282-4A23-4989-A48F-44359C3F57DD}" type="presOf" srcId="{FD5E9EC8-793B-4236-870B-88514FDA1190}" destId="{03027C53-28B9-4E0E-B2C3-6E085150A596}" srcOrd="0" destOrd="0" presId="urn:microsoft.com/office/officeart/2005/8/layout/vList2"/>
    <dgm:cxn modelId="{57179986-2D3A-42F0-AAFD-748955AE496C}" srcId="{A299D5A9-BA04-4A18-A4C9-BEF2C2F42848}" destId="{FD5E9EC8-793B-4236-870B-88514FDA1190}" srcOrd="0" destOrd="0" parTransId="{ABB785C6-C9C3-4CDC-8FE8-7C15B751E4EC}" sibTransId="{31533345-C423-4638-A053-33064AB374EB}"/>
    <dgm:cxn modelId="{E012D1A0-E69C-4FDA-B561-F7C4FE10E95B}" type="presParOf" srcId="{114D0457-3BC1-48EC-962F-AD7A71C90F12}" destId="{03027C53-28B9-4E0E-B2C3-6E085150A59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0B175D-71DA-425C-A467-BBA772C2B3A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FFCCB42-F809-45C7-9B84-2E9A8682ED7B}">
      <dgm:prSet/>
      <dgm:spPr/>
      <dgm:t>
        <a:bodyPr/>
        <a:lstStyle/>
        <a:p>
          <a:r>
            <a:rPr lang="en-US"/>
            <a:t>Savoring positive life experiences.</a:t>
          </a:r>
        </a:p>
      </dgm:t>
    </dgm:pt>
    <dgm:pt modelId="{12B1C00D-5187-4EA8-B5AA-B5326977049B}" type="parTrans" cxnId="{B7A70829-6C9D-4472-B2A9-69CA8CA2971C}">
      <dgm:prSet/>
      <dgm:spPr/>
      <dgm:t>
        <a:bodyPr/>
        <a:lstStyle/>
        <a:p>
          <a:endParaRPr lang="en-US"/>
        </a:p>
      </dgm:t>
    </dgm:pt>
    <dgm:pt modelId="{FE6D2418-123F-4B50-8C5A-9163988409A3}" type="sibTrans" cxnId="{B7A70829-6C9D-4472-B2A9-69CA8CA2971C}">
      <dgm:prSet/>
      <dgm:spPr/>
      <dgm:t>
        <a:bodyPr/>
        <a:lstStyle/>
        <a:p>
          <a:endParaRPr lang="en-US"/>
        </a:p>
      </dgm:t>
    </dgm:pt>
    <dgm:pt modelId="{B3A2F989-EC8D-425A-B4C7-71FFE623EB73}">
      <dgm:prSet/>
      <dgm:spPr/>
      <dgm:t>
        <a:bodyPr/>
        <a:lstStyle/>
        <a:p>
          <a:r>
            <a:rPr lang="en-US"/>
            <a:t>Increases self-esteem.</a:t>
          </a:r>
        </a:p>
      </dgm:t>
    </dgm:pt>
    <dgm:pt modelId="{7C6ADFA8-29B3-4185-9D73-96B77D901237}" type="parTrans" cxnId="{2F37BBDB-B6F0-41A6-B973-0D8705CEB153}">
      <dgm:prSet/>
      <dgm:spPr/>
      <dgm:t>
        <a:bodyPr/>
        <a:lstStyle/>
        <a:p>
          <a:endParaRPr lang="en-US"/>
        </a:p>
      </dgm:t>
    </dgm:pt>
    <dgm:pt modelId="{B12A9F5B-BABC-451A-9B5B-51E3663657F5}" type="sibTrans" cxnId="{2F37BBDB-B6F0-41A6-B973-0D8705CEB153}">
      <dgm:prSet/>
      <dgm:spPr/>
      <dgm:t>
        <a:bodyPr/>
        <a:lstStyle/>
        <a:p>
          <a:endParaRPr lang="en-US"/>
        </a:p>
      </dgm:t>
    </dgm:pt>
    <dgm:pt modelId="{CE901BCB-8BBF-4D55-B78A-35D1F6663353}">
      <dgm:prSet/>
      <dgm:spPr/>
      <dgm:t>
        <a:bodyPr/>
        <a:lstStyle/>
        <a:p>
          <a:r>
            <a:rPr lang="en-US"/>
            <a:t>Helps people cope with stress and trauma.</a:t>
          </a:r>
        </a:p>
      </dgm:t>
    </dgm:pt>
    <dgm:pt modelId="{99B29D1D-0CB6-457D-9433-C6970F30C0B9}" type="parTrans" cxnId="{A798EE83-CF4C-4865-B9BB-0FA8CA31D9CF}">
      <dgm:prSet/>
      <dgm:spPr/>
      <dgm:t>
        <a:bodyPr/>
        <a:lstStyle/>
        <a:p>
          <a:endParaRPr lang="en-US"/>
        </a:p>
      </dgm:t>
    </dgm:pt>
    <dgm:pt modelId="{E589E7B8-B5FC-4297-966E-EBA2649A61E1}" type="sibTrans" cxnId="{A798EE83-CF4C-4865-B9BB-0FA8CA31D9CF}">
      <dgm:prSet/>
      <dgm:spPr/>
      <dgm:t>
        <a:bodyPr/>
        <a:lstStyle/>
        <a:p>
          <a:endParaRPr lang="en-US"/>
        </a:p>
      </dgm:t>
    </dgm:pt>
    <dgm:pt modelId="{183F0068-D449-46F7-AFFD-286673F8C6D8}">
      <dgm:prSet/>
      <dgm:spPr/>
      <dgm:t>
        <a:bodyPr/>
        <a:lstStyle/>
        <a:p>
          <a:r>
            <a:rPr lang="en-US"/>
            <a:t>Encourages moral behavior. You are more likely to help others.</a:t>
          </a:r>
        </a:p>
      </dgm:t>
    </dgm:pt>
    <dgm:pt modelId="{40EF83B9-B4BA-4A1B-8CD2-9F49D554B046}" type="parTrans" cxnId="{1B844252-4CDD-4405-908B-473F5B40D914}">
      <dgm:prSet/>
      <dgm:spPr/>
      <dgm:t>
        <a:bodyPr/>
        <a:lstStyle/>
        <a:p>
          <a:endParaRPr lang="en-US"/>
        </a:p>
      </dgm:t>
    </dgm:pt>
    <dgm:pt modelId="{6C8BF838-EF6B-4B62-BD6F-0F26404D1F7A}" type="sibTrans" cxnId="{1B844252-4CDD-4405-908B-473F5B40D914}">
      <dgm:prSet/>
      <dgm:spPr/>
      <dgm:t>
        <a:bodyPr/>
        <a:lstStyle/>
        <a:p>
          <a:endParaRPr lang="en-US"/>
        </a:p>
      </dgm:t>
    </dgm:pt>
    <dgm:pt modelId="{312A1AC2-204C-4DA1-9F2D-96FE88CDE676}">
      <dgm:prSet/>
      <dgm:spPr/>
      <dgm:t>
        <a:bodyPr/>
        <a:lstStyle/>
        <a:p>
          <a:r>
            <a:rPr lang="en-US"/>
            <a:t>Builds social bonds.</a:t>
          </a:r>
        </a:p>
      </dgm:t>
    </dgm:pt>
    <dgm:pt modelId="{54E65277-70FB-44E3-BC07-E2DDDBD3C91C}" type="parTrans" cxnId="{44C5556E-52B0-4200-B737-CECB45BFC092}">
      <dgm:prSet/>
      <dgm:spPr/>
      <dgm:t>
        <a:bodyPr/>
        <a:lstStyle/>
        <a:p>
          <a:endParaRPr lang="en-US"/>
        </a:p>
      </dgm:t>
    </dgm:pt>
    <dgm:pt modelId="{CD35AD31-2AA4-4FF2-BF66-9D3065FC3170}" type="sibTrans" cxnId="{44C5556E-52B0-4200-B737-CECB45BFC092}">
      <dgm:prSet/>
      <dgm:spPr/>
      <dgm:t>
        <a:bodyPr/>
        <a:lstStyle/>
        <a:p>
          <a:endParaRPr lang="en-US"/>
        </a:p>
      </dgm:t>
    </dgm:pt>
    <dgm:pt modelId="{FDEF8EEC-A28D-4AAA-B7C7-25BE943D269A}">
      <dgm:prSet/>
      <dgm:spPr/>
      <dgm:t>
        <a:bodyPr/>
        <a:lstStyle/>
        <a:p>
          <a:r>
            <a:rPr lang="en-US"/>
            <a:t>Diminishes negative emotions such as anger, bitterness, and greed. </a:t>
          </a:r>
        </a:p>
      </dgm:t>
    </dgm:pt>
    <dgm:pt modelId="{441D757C-25A3-4E3E-A21A-E47D675A943D}" type="parTrans" cxnId="{BAE8BAE0-1F0A-4D29-8852-C88A398443BD}">
      <dgm:prSet/>
      <dgm:spPr/>
      <dgm:t>
        <a:bodyPr/>
        <a:lstStyle/>
        <a:p>
          <a:endParaRPr lang="en-US"/>
        </a:p>
      </dgm:t>
    </dgm:pt>
    <dgm:pt modelId="{83A3888E-B01A-4F21-BFC9-6D592C3D970D}" type="sibTrans" cxnId="{BAE8BAE0-1F0A-4D29-8852-C88A398443BD}">
      <dgm:prSet/>
      <dgm:spPr/>
      <dgm:t>
        <a:bodyPr/>
        <a:lstStyle/>
        <a:p>
          <a:endParaRPr lang="en-US"/>
        </a:p>
      </dgm:t>
    </dgm:pt>
    <dgm:pt modelId="{636CBD05-F28E-4656-84AB-CB4C9E670F3F}">
      <dgm:prSet/>
      <dgm:spPr/>
      <dgm:t>
        <a:bodyPr/>
        <a:lstStyle/>
        <a:p>
          <a:r>
            <a:rPr lang="en-US"/>
            <a:t>Inhibits invidious comparisons by be appreciative of what you have.</a:t>
          </a:r>
        </a:p>
      </dgm:t>
    </dgm:pt>
    <dgm:pt modelId="{37C73BD1-E6ED-4261-8A1F-1CB145DFD0B4}" type="parTrans" cxnId="{11295EB3-8DAB-4F20-8C2C-53AC72603FF2}">
      <dgm:prSet/>
      <dgm:spPr/>
      <dgm:t>
        <a:bodyPr/>
        <a:lstStyle/>
        <a:p>
          <a:endParaRPr lang="en-US"/>
        </a:p>
      </dgm:t>
    </dgm:pt>
    <dgm:pt modelId="{5431FB17-370A-4971-A406-D1519B35A4F7}" type="sibTrans" cxnId="{11295EB3-8DAB-4F20-8C2C-53AC72603FF2}">
      <dgm:prSet/>
      <dgm:spPr/>
      <dgm:t>
        <a:bodyPr/>
        <a:lstStyle/>
        <a:p>
          <a:endParaRPr lang="en-US"/>
        </a:p>
      </dgm:t>
    </dgm:pt>
    <dgm:pt modelId="{EB9C9FB7-D57E-4BE4-83AE-12E2F769E0CA}">
      <dgm:prSet/>
      <dgm:spPr/>
      <dgm:t>
        <a:bodyPr/>
        <a:lstStyle/>
        <a:p>
          <a:r>
            <a:rPr lang="en-US"/>
            <a:t>Helps avoid hedonistic adaptation.</a:t>
          </a:r>
        </a:p>
      </dgm:t>
    </dgm:pt>
    <dgm:pt modelId="{98DC5695-972D-422A-BC5A-F76040671409}" type="parTrans" cxnId="{C8B3DA66-CB84-4846-97E6-C9179A244C3F}">
      <dgm:prSet/>
      <dgm:spPr/>
      <dgm:t>
        <a:bodyPr/>
        <a:lstStyle/>
        <a:p>
          <a:endParaRPr lang="en-US"/>
        </a:p>
      </dgm:t>
    </dgm:pt>
    <dgm:pt modelId="{126B38D0-DECE-48F9-B149-89B2EC52D1BE}" type="sibTrans" cxnId="{C8B3DA66-CB84-4846-97E6-C9179A244C3F}">
      <dgm:prSet/>
      <dgm:spPr/>
      <dgm:t>
        <a:bodyPr/>
        <a:lstStyle/>
        <a:p>
          <a:endParaRPr lang="en-US"/>
        </a:p>
      </dgm:t>
    </dgm:pt>
    <dgm:pt modelId="{A8955C1D-604A-4241-BC7D-84F2A40496A4}" type="pres">
      <dgm:prSet presAssocID="{CF0B175D-71DA-425C-A467-BBA772C2B3AE}" presName="diagram" presStyleCnt="0">
        <dgm:presLayoutVars>
          <dgm:dir/>
          <dgm:resizeHandles val="exact"/>
        </dgm:presLayoutVars>
      </dgm:prSet>
      <dgm:spPr/>
    </dgm:pt>
    <dgm:pt modelId="{267A24F6-F9E1-4781-A044-9474780DA70E}" type="pres">
      <dgm:prSet presAssocID="{EFFCCB42-F809-45C7-9B84-2E9A8682ED7B}" presName="node" presStyleLbl="node1" presStyleIdx="0" presStyleCnt="8">
        <dgm:presLayoutVars>
          <dgm:bulletEnabled val="1"/>
        </dgm:presLayoutVars>
      </dgm:prSet>
      <dgm:spPr/>
    </dgm:pt>
    <dgm:pt modelId="{83BD6101-C0CC-430E-9F2C-97630E749EDE}" type="pres">
      <dgm:prSet presAssocID="{FE6D2418-123F-4B50-8C5A-9163988409A3}" presName="sibTrans" presStyleCnt="0"/>
      <dgm:spPr/>
    </dgm:pt>
    <dgm:pt modelId="{1DD8AFBC-F957-452C-A1BD-A2E1FCE07E51}" type="pres">
      <dgm:prSet presAssocID="{B3A2F989-EC8D-425A-B4C7-71FFE623EB73}" presName="node" presStyleLbl="node1" presStyleIdx="1" presStyleCnt="8">
        <dgm:presLayoutVars>
          <dgm:bulletEnabled val="1"/>
        </dgm:presLayoutVars>
      </dgm:prSet>
      <dgm:spPr/>
    </dgm:pt>
    <dgm:pt modelId="{485D04B1-D2EF-4D42-8839-D8F67B12F31C}" type="pres">
      <dgm:prSet presAssocID="{B12A9F5B-BABC-451A-9B5B-51E3663657F5}" presName="sibTrans" presStyleCnt="0"/>
      <dgm:spPr/>
    </dgm:pt>
    <dgm:pt modelId="{FDA60EF8-4B0F-46D3-91FB-2D46700CFED9}" type="pres">
      <dgm:prSet presAssocID="{CE901BCB-8BBF-4D55-B78A-35D1F6663353}" presName="node" presStyleLbl="node1" presStyleIdx="2" presStyleCnt="8">
        <dgm:presLayoutVars>
          <dgm:bulletEnabled val="1"/>
        </dgm:presLayoutVars>
      </dgm:prSet>
      <dgm:spPr/>
    </dgm:pt>
    <dgm:pt modelId="{79705523-1E8A-472F-BC18-80C234918E1D}" type="pres">
      <dgm:prSet presAssocID="{E589E7B8-B5FC-4297-966E-EBA2649A61E1}" presName="sibTrans" presStyleCnt="0"/>
      <dgm:spPr/>
    </dgm:pt>
    <dgm:pt modelId="{4EF7E440-2D23-4155-9BE4-ACE8459DBF0E}" type="pres">
      <dgm:prSet presAssocID="{183F0068-D449-46F7-AFFD-286673F8C6D8}" presName="node" presStyleLbl="node1" presStyleIdx="3" presStyleCnt="8">
        <dgm:presLayoutVars>
          <dgm:bulletEnabled val="1"/>
        </dgm:presLayoutVars>
      </dgm:prSet>
      <dgm:spPr/>
    </dgm:pt>
    <dgm:pt modelId="{ED048193-7CE9-4C88-95FF-BF2EC04FFC61}" type="pres">
      <dgm:prSet presAssocID="{6C8BF838-EF6B-4B62-BD6F-0F26404D1F7A}" presName="sibTrans" presStyleCnt="0"/>
      <dgm:spPr/>
    </dgm:pt>
    <dgm:pt modelId="{6113AACF-196E-4074-8476-E01F80D88A05}" type="pres">
      <dgm:prSet presAssocID="{312A1AC2-204C-4DA1-9F2D-96FE88CDE676}" presName="node" presStyleLbl="node1" presStyleIdx="4" presStyleCnt="8">
        <dgm:presLayoutVars>
          <dgm:bulletEnabled val="1"/>
        </dgm:presLayoutVars>
      </dgm:prSet>
      <dgm:spPr/>
    </dgm:pt>
    <dgm:pt modelId="{C5A2AD6C-8AA7-498D-99AA-9092D491E4EB}" type="pres">
      <dgm:prSet presAssocID="{CD35AD31-2AA4-4FF2-BF66-9D3065FC3170}" presName="sibTrans" presStyleCnt="0"/>
      <dgm:spPr/>
    </dgm:pt>
    <dgm:pt modelId="{EBB853B1-B5B6-4873-A83D-9DFAA84ABA5B}" type="pres">
      <dgm:prSet presAssocID="{FDEF8EEC-A28D-4AAA-B7C7-25BE943D269A}" presName="node" presStyleLbl="node1" presStyleIdx="5" presStyleCnt="8">
        <dgm:presLayoutVars>
          <dgm:bulletEnabled val="1"/>
        </dgm:presLayoutVars>
      </dgm:prSet>
      <dgm:spPr/>
    </dgm:pt>
    <dgm:pt modelId="{EDAB9B51-4A1F-4F19-9BDA-53BAD16F1C93}" type="pres">
      <dgm:prSet presAssocID="{83A3888E-B01A-4F21-BFC9-6D592C3D970D}" presName="sibTrans" presStyleCnt="0"/>
      <dgm:spPr/>
    </dgm:pt>
    <dgm:pt modelId="{92ADF4FA-FC5E-452F-B0DF-343B3810A6AD}" type="pres">
      <dgm:prSet presAssocID="{636CBD05-F28E-4656-84AB-CB4C9E670F3F}" presName="node" presStyleLbl="node1" presStyleIdx="6" presStyleCnt="8">
        <dgm:presLayoutVars>
          <dgm:bulletEnabled val="1"/>
        </dgm:presLayoutVars>
      </dgm:prSet>
      <dgm:spPr/>
    </dgm:pt>
    <dgm:pt modelId="{18C34215-74DD-4E19-82EB-D620D19CE0F6}" type="pres">
      <dgm:prSet presAssocID="{5431FB17-370A-4971-A406-D1519B35A4F7}" presName="sibTrans" presStyleCnt="0"/>
      <dgm:spPr/>
    </dgm:pt>
    <dgm:pt modelId="{BCBD980A-D542-4632-AD21-CE3A617A03B7}" type="pres">
      <dgm:prSet presAssocID="{EB9C9FB7-D57E-4BE4-83AE-12E2F769E0CA}" presName="node" presStyleLbl="node1" presStyleIdx="7" presStyleCnt="8">
        <dgm:presLayoutVars>
          <dgm:bulletEnabled val="1"/>
        </dgm:presLayoutVars>
      </dgm:prSet>
      <dgm:spPr/>
    </dgm:pt>
  </dgm:ptLst>
  <dgm:cxnLst>
    <dgm:cxn modelId="{E9FA6E1B-A033-463E-8E28-6F6905A19DD4}" type="presOf" srcId="{EFFCCB42-F809-45C7-9B84-2E9A8682ED7B}" destId="{267A24F6-F9E1-4781-A044-9474780DA70E}" srcOrd="0" destOrd="0" presId="urn:microsoft.com/office/officeart/2005/8/layout/default"/>
    <dgm:cxn modelId="{B7A70829-6C9D-4472-B2A9-69CA8CA2971C}" srcId="{CF0B175D-71DA-425C-A467-BBA772C2B3AE}" destId="{EFFCCB42-F809-45C7-9B84-2E9A8682ED7B}" srcOrd="0" destOrd="0" parTransId="{12B1C00D-5187-4EA8-B5AA-B5326977049B}" sibTransId="{FE6D2418-123F-4B50-8C5A-9163988409A3}"/>
    <dgm:cxn modelId="{92E16B2C-D18E-4CF8-9D0F-57E2582BBA8A}" type="presOf" srcId="{FDEF8EEC-A28D-4AAA-B7C7-25BE943D269A}" destId="{EBB853B1-B5B6-4873-A83D-9DFAA84ABA5B}" srcOrd="0" destOrd="0" presId="urn:microsoft.com/office/officeart/2005/8/layout/default"/>
    <dgm:cxn modelId="{9B3CC762-FB84-4893-95F7-F090C00C8155}" type="presOf" srcId="{636CBD05-F28E-4656-84AB-CB4C9E670F3F}" destId="{92ADF4FA-FC5E-452F-B0DF-343B3810A6AD}" srcOrd="0" destOrd="0" presId="urn:microsoft.com/office/officeart/2005/8/layout/default"/>
    <dgm:cxn modelId="{F5657E64-23BC-41EF-822A-4C83DE553F32}" type="presOf" srcId="{EB9C9FB7-D57E-4BE4-83AE-12E2F769E0CA}" destId="{BCBD980A-D542-4632-AD21-CE3A617A03B7}" srcOrd="0" destOrd="0" presId="urn:microsoft.com/office/officeart/2005/8/layout/default"/>
    <dgm:cxn modelId="{C8B3DA66-CB84-4846-97E6-C9179A244C3F}" srcId="{CF0B175D-71DA-425C-A467-BBA772C2B3AE}" destId="{EB9C9FB7-D57E-4BE4-83AE-12E2F769E0CA}" srcOrd="7" destOrd="0" parTransId="{98DC5695-972D-422A-BC5A-F76040671409}" sibTransId="{126B38D0-DECE-48F9-B149-89B2EC52D1BE}"/>
    <dgm:cxn modelId="{44C5556E-52B0-4200-B737-CECB45BFC092}" srcId="{CF0B175D-71DA-425C-A467-BBA772C2B3AE}" destId="{312A1AC2-204C-4DA1-9F2D-96FE88CDE676}" srcOrd="4" destOrd="0" parTransId="{54E65277-70FB-44E3-BC07-E2DDDBD3C91C}" sibTransId="{CD35AD31-2AA4-4FF2-BF66-9D3065FC3170}"/>
    <dgm:cxn modelId="{1B844252-4CDD-4405-908B-473F5B40D914}" srcId="{CF0B175D-71DA-425C-A467-BBA772C2B3AE}" destId="{183F0068-D449-46F7-AFFD-286673F8C6D8}" srcOrd="3" destOrd="0" parTransId="{40EF83B9-B4BA-4A1B-8CD2-9F49D554B046}" sibTransId="{6C8BF838-EF6B-4B62-BD6F-0F26404D1F7A}"/>
    <dgm:cxn modelId="{A798EE83-CF4C-4865-B9BB-0FA8CA31D9CF}" srcId="{CF0B175D-71DA-425C-A467-BBA772C2B3AE}" destId="{CE901BCB-8BBF-4D55-B78A-35D1F6663353}" srcOrd="2" destOrd="0" parTransId="{99B29D1D-0CB6-457D-9433-C6970F30C0B9}" sibTransId="{E589E7B8-B5FC-4297-966E-EBA2649A61E1}"/>
    <dgm:cxn modelId="{E9C3958D-254F-4EB0-A463-11BC2E0BF44E}" type="presOf" srcId="{183F0068-D449-46F7-AFFD-286673F8C6D8}" destId="{4EF7E440-2D23-4155-9BE4-ACE8459DBF0E}" srcOrd="0" destOrd="0" presId="urn:microsoft.com/office/officeart/2005/8/layout/default"/>
    <dgm:cxn modelId="{E833879F-B00A-40D0-B390-7786722CBB6A}" type="presOf" srcId="{CE901BCB-8BBF-4D55-B78A-35D1F6663353}" destId="{FDA60EF8-4B0F-46D3-91FB-2D46700CFED9}" srcOrd="0" destOrd="0" presId="urn:microsoft.com/office/officeart/2005/8/layout/default"/>
    <dgm:cxn modelId="{E0A4E5A7-47C6-4BFB-A3C4-EB031CB3B550}" type="presOf" srcId="{B3A2F989-EC8D-425A-B4C7-71FFE623EB73}" destId="{1DD8AFBC-F957-452C-A1BD-A2E1FCE07E51}" srcOrd="0" destOrd="0" presId="urn:microsoft.com/office/officeart/2005/8/layout/default"/>
    <dgm:cxn modelId="{11295EB3-8DAB-4F20-8C2C-53AC72603FF2}" srcId="{CF0B175D-71DA-425C-A467-BBA772C2B3AE}" destId="{636CBD05-F28E-4656-84AB-CB4C9E670F3F}" srcOrd="6" destOrd="0" parTransId="{37C73BD1-E6ED-4261-8A1F-1CB145DFD0B4}" sibTransId="{5431FB17-370A-4971-A406-D1519B35A4F7}"/>
    <dgm:cxn modelId="{74825DD9-B5C8-4B01-BEE1-6CB6A68DA53E}" type="presOf" srcId="{CF0B175D-71DA-425C-A467-BBA772C2B3AE}" destId="{A8955C1D-604A-4241-BC7D-84F2A40496A4}" srcOrd="0" destOrd="0" presId="urn:microsoft.com/office/officeart/2005/8/layout/default"/>
    <dgm:cxn modelId="{2F37BBDB-B6F0-41A6-B973-0D8705CEB153}" srcId="{CF0B175D-71DA-425C-A467-BBA772C2B3AE}" destId="{B3A2F989-EC8D-425A-B4C7-71FFE623EB73}" srcOrd="1" destOrd="0" parTransId="{7C6ADFA8-29B3-4185-9D73-96B77D901237}" sibTransId="{B12A9F5B-BABC-451A-9B5B-51E3663657F5}"/>
    <dgm:cxn modelId="{BAE8BAE0-1F0A-4D29-8852-C88A398443BD}" srcId="{CF0B175D-71DA-425C-A467-BBA772C2B3AE}" destId="{FDEF8EEC-A28D-4AAA-B7C7-25BE943D269A}" srcOrd="5" destOrd="0" parTransId="{441D757C-25A3-4E3E-A21A-E47D675A943D}" sibTransId="{83A3888E-B01A-4F21-BFC9-6D592C3D970D}"/>
    <dgm:cxn modelId="{D1BEA3F9-157D-4478-9500-44063ABA899F}" type="presOf" srcId="{312A1AC2-204C-4DA1-9F2D-96FE88CDE676}" destId="{6113AACF-196E-4074-8476-E01F80D88A05}" srcOrd="0" destOrd="0" presId="urn:microsoft.com/office/officeart/2005/8/layout/default"/>
    <dgm:cxn modelId="{B6E01FB2-9A94-4F91-9CA0-2DFB4E7CD632}" type="presParOf" srcId="{A8955C1D-604A-4241-BC7D-84F2A40496A4}" destId="{267A24F6-F9E1-4781-A044-9474780DA70E}" srcOrd="0" destOrd="0" presId="urn:microsoft.com/office/officeart/2005/8/layout/default"/>
    <dgm:cxn modelId="{DA92926F-1874-4145-A14E-4BDB3FF81D74}" type="presParOf" srcId="{A8955C1D-604A-4241-BC7D-84F2A40496A4}" destId="{83BD6101-C0CC-430E-9F2C-97630E749EDE}" srcOrd="1" destOrd="0" presId="urn:microsoft.com/office/officeart/2005/8/layout/default"/>
    <dgm:cxn modelId="{9E17CBD8-E979-4F9F-9287-187E832F1B76}" type="presParOf" srcId="{A8955C1D-604A-4241-BC7D-84F2A40496A4}" destId="{1DD8AFBC-F957-452C-A1BD-A2E1FCE07E51}" srcOrd="2" destOrd="0" presId="urn:microsoft.com/office/officeart/2005/8/layout/default"/>
    <dgm:cxn modelId="{E4F83FB1-CB32-47A9-9315-D6AF126281A1}" type="presParOf" srcId="{A8955C1D-604A-4241-BC7D-84F2A40496A4}" destId="{485D04B1-D2EF-4D42-8839-D8F67B12F31C}" srcOrd="3" destOrd="0" presId="urn:microsoft.com/office/officeart/2005/8/layout/default"/>
    <dgm:cxn modelId="{79F920F3-0321-432E-B214-1916236997CB}" type="presParOf" srcId="{A8955C1D-604A-4241-BC7D-84F2A40496A4}" destId="{FDA60EF8-4B0F-46D3-91FB-2D46700CFED9}" srcOrd="4" destOrd="0" presId="urn:microsoft.com/office/officeart/2005/8/layout/default"/>
    <dgm:cxn modelId="{8E29BCD9-BF3C-4122-ADCA-B4BC3F2BB43E}" type="presParOf" srcId="{A8955C1D-604A-4241-BC7D-84F2A40496A4}" destId="{79705523-1E8A-472F-BC18-80C234918E1D}" srcOrd="5" destOrd="0" presId="urn:microsoft.com/office/officeart/2005/8/layout/default"/>
    <dgm:cxn modelId="{9D84C54A-EC0A-483A-98BA-1E309445B4FC}" type="presParOf" srcId="{A8955C1D-604A-4241-BC7D-84F2A40496A4}" destId="{4EF7E440-2D23-4155-9BE4-ACE8459DBF0E}" srcOrd="6" destOrd="0" presId="urn:microsoft.com/office/officeart/2005/8/layout/default"/>
    <dgm:cxn modelId="{F46277AE-497A-4803-84CA-A31E4B5E3A2A}" type="presParOf" srcId="{A8955C1D-604A-4241-BC7D-84F2A40496A4}" destId="{ED048193-7CE9-4C88-95FF-BF2EC04FFC61}" srcOrd="7" destOrd="0" presId="urn:microsoft.com/office/officeart/2005/8/layout/default"/>
    <dgm:cxn modelId="{E0B2B0C2-A783-4597-A558-3E57538E5636}" type="presParOf" srcId="{A8955C1D-604A-4241-BC7D-84F2A40496A4}" destId="{6113AACF-196E-4074-8476-E01F80D88A05}" srcOrd="8" destOrd="0" presId="urn:microsoft.com/office/officeart/2005/8/layout/default"/>
    <dgm:cxn modelId="{D3C74FCA-80D2-4272-B5E2-2CD8B1920B5F}" type="presParOf" srcId="{A8955C1D-604A-4241-BC7D-84F2A40496A4}" destId="{C5A2AD6C-8AA7-498D-99AA-9092D491E4EB}" srcOrd="9" destOrd="0" presId="urn:microsoft.com/office/officeart/2005/8/layout/default"/>
    <dgm:cxn modelId="{EB2128C7-2CC0-4758-968A-C5493F7A3359}" type="presParOf" srcId="{A8955C1D-604A-4241-BC7D-84F2A40496A4}" destId="{EBB853B1-B5B6-4873-A83D-9DFAA84ABA5B}" srcOrd="10" destOrd="0" presId="urn:microsoft.com/office/officeart/2005/8/layout/default"/>
    <dgm:cxn modelId="{675441C1-B194-4184-BDE1-A87B00115759}" type="presParOf" srcId="{A8955C1D-604A-4241-BC7D-84F2A40496A4}" destId="{EDAB9B51-4A1F-4F19-9BDA-53BAD16F1C93}" srcOrd="11" destOrd="0" presId="urn:microsoft.com/office/officeart/2005/8/layout/default"/>
    <dgm:cxn modelId="{0BAC820F-EDA7-44BA-835C-D93404557F71}" type="presParOf" srcId="{A8955C1D-604A-4241-BC7D-84F2A40496A4}" destId="{92ADF4FA-FC5E-452F-B0DF-343B3810A6AD}" srcOrd="12" destOrd="0" presId="urn:microsoft.com/office/officeart/2005/8/layout/default"/>
    <dgm:cxn modelId="{66AF497B-C8CE-4931-9D0C-57319A48828F}" type="presParOf" srcId="{A8955C1D-604A-4241-BC7D-84F2A40496A4}" destId="{18C34215-74DD-4E19-82EB-D620D19CE0F6}" srcOrd="13" destOrd="0" presId="urn:microsoft.com/office/officeart/2005/8/layout/default"/>
    <dgm:cxn modelId="{7AFD2640-367F-44AF-8C6A-E89E9D6097F2}" type="presParOf" srcId="{A8955C1D-604A-4241-BC7D-84F2A40496A4}" destId="{BCBD980A-D542-4632-AD21-CE3A617A03B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4DF1E-4779-4EDC-93F5-080441363BD6}">
      <dsp:nvSpPr>
        <dsp:cNvPr id="0" name=""/>
        <dsp:cNvSpPr/>
      </dsp:nvSpPr>
      <dsp:spPr>
        <a:xfrm>
          <a:off x="0" y="0"/>
          <a:ext cx="47187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A28B7-2071-40D6-8ED3-7FED009ED9E6}">
      <dsp:nvSpPr>
        <dsp:cNvPr id="0" name=""/>
        <dsp:cNvSpPr/>
      </dsp:nvSpPr>
      <dsp:spPr>
        <a:xfrm>
          <a:off x="0" y="0"/>
          <a:ext cx="4718786" cy="2074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baseline="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www.collegesuccess1.com</a:t>
          </a:r>
          <a:r>
            <a:rPr lang="en-US" sz="2700" b="0" kern="1200" baseline="0"/>
            <a:t> </a:t>
          </a:r>
          <a:endParaRPr lang="en-US" sz="2700" kern="1200"/>
        </a:p>
      </dsp:txBody>
      <dsp:txXfrm>
        <a:off x="0" y="0"/>
        <a:ext cx="4718786" cy="2074025"/>
      </dsp:txXfrm>
    </dsp:sp>
    <dsp:sp modelId="{6BE28609-5B73-4E85-AF1A-D6D705850F6D}">
      <dsp:nvSpPr>
        <dsp:cNvPr id="0" name=""/>
        <dsp:cNvSpPr/>
      </dsp:nvSpPr>
      <dsp:spPr>
        <a:xfrm>
          <a:off x="0" y="2074025"/>
          <a:ext cx="47187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95D44-8DCD-457E-906B-DBD31681471C}">
      <dsp:nvSpPr>
        <dsp:cNvPr id="0" name=""/>
        <dsp:cNvSpPr/>
      </dsp:nvSpPr>
      <dsp:spPr>
        <a:xfrm>
          <a:off x="0" y="2074025"/>
          <a:ext cx="4718786" cy="2074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baseline="0" dirty="0"/>
            <a:t>Conferences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b="0" kern="1200" baseline="0" dirty="0"/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baseline="0" dirty="0"/>
            <a:t>Or use the QR code on the handout</a:t>
          </a:r>
          <a:endParaRPr lang="en-US" sz="2700" kern="1200" dirty="0"/>
        </a:p>
      </dsp:txBody>
      <dsp:txXfrm>
        <a:off x="0" y="2074025"/>
        <a:ext cx="4718786" cy="20740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3841A-F9A9-4786-9E9E-6CCE3E735566}">
      <dsp:nvSpPr>
        <dsp:cNvPr id="0" name=""/>
        <dsp:cNvSpPr/>
      </dsp:nvSpPr>
      <dsp:spPr>
        <a:xfrm rot="5400000">
          <a:off x="3020157" y="383200"/>
          <a:ext cx="1050305" cy="333676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kern="1200" dirty="0"/>
            <a:t>Authentic Happiness</a:t>
          </a:r>
          <a:r>
            <a:rPr lang="en-US" sz="1600" kern="1200" dirty="0"/>
            <a:t> by Martin Seligman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 How of Happiness by Sonja Lyubomirsky</a:t>
          </a:r>
          <a:br>
            <a:rPr lang="en-US" sz="1600" kern="1200" dirty="0"/>
          </a:br>
          <a:endParaRPr lang="en-US" sz="1600" kern="1200" dirty="0"/>
        </a:p>
      </dsp:txBody>
      <dsp:txXfrm rot="-5400000">
        <a:off x="1876929" y="1577700"/>
        <a:ext cx="3285490" cy="947761"/>
      </dsp:txXfrm>
    </dsp:sp>
    <dsp:sp modelId="{4961E2C5-206B-41E2-A2AB-9C966268AD7E}">
      <dsp:nvSpPr>
        <dsp:cNvPr id="0" name=""/>
        <dsp:cNvSpPr/>
      </dsp:nvSpPr>
      <dsp:spPr>
        <a:xfrm>
          <a:off x="0" y="1365671"/>
          <a:ext cx="1876928" cy="131288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Keys to happiness based on research by positive psychologists:</a:t>
          </a:r>
        </a:p>
      </dsp:txBody>
      <dsp:txXfrm>
        <a:off x="64090" y="1429761"/>
        <a:ext cx="1748748" cy="1184702"/>
      </dsp:txXfrm>
    </dsp:sp>
    <dsp:sp modelId="{6DB4C357-F6F7-4C2A-AA42-600B971CA674}">
      <dsp:nvSpPr>
        <dsp:cNvPr id="0" name=""/>
        <dsp:cNvSpPr/>
      </dsp:nvSpPr>
      <dsp:spPr>
        <a:xfrm rot="5400000">
          <a:off x="3020157" y="1751360"/>
          <a:ext cx="1050305" cy="3336762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 dirty="0"/>
            <a:t>Grit</a:t>
          </a:r>
          <a:r>
            <a:rPr lang="en-US" sz="2100" kern="1200" dirty="0"/>
            <a:t> by Angela Duckworth</a:t>
          </a:r>
          <a:br>
            <a:rPr lang="en-US" sz="2100" kern="1200" dirty="0"/>
          </a:br>
          <a:endParaRPr lang="en-US" sz="2100" kern="1200" dirty="0"/>
        </a:p>
      </dsp:txBody>
      <dsp:txXfrm rot="-5400000">
        <a:off x="1876929" y="2945860"/>
        <a:ext cx="3285490" cy="947761"/>
      </dsp:txXfrm>
    </dsp:sp>
    <dsp:sp modelId="{7173AE77-B67A-4CEC-AB60-2B5FED15567B}">
      <dsp:nvSpPr>
        <dsp:cNvPr id="0" name=""/>
        <dsp:cNvSpPr/>
      </dsp:nvSpPr>
      <dsp:spPr>
        <a:xfrm>
          <a:off x="0" y="2750565"/>
          <a:ext cx="1876928" cy="1312882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Grit and happiness</a:t>
          </a:r>
        </a:p>
      </dsp:txBody>
      <dsp:txXfrm>
        <a:off x="64090" y="2814655"/>
        <a:ext cx="1748748" cy="1184702"/>
      </dsp:txXfrm>
    </dsp:sp>
    <dsp:sp modelId="{EC0C3F40-99DA-4C71-ABDE-1F8FB58ABBB0}">
      <dsp:nvSpPr>
        <dsp:cNvPr id="0" name=""/>
        <dsp:cNvSpPr/>
      </dsp:nvSpPr>
      <dsp:spPr>
        <a:xfrm rot="5400000">
          <a:off x="3020157" y="3053172"/>
          <a:ext cx="1050305" cy="3336762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 dirty="0"/>
            <a:t>Mindset</a:t>
          </a:r>
          <a:r>
            <a:rPr lang="en-US" sz="2100" kern="1200" dirty="0"/>
            <a:t> by Carol Dweck</a:t>
          </a:r>
        </a:p>
      </dsp:txBody>
      <dsp:txXfrm rot="-5400000">
        <a:off x="1876929" y="4247672"/>
        <a:ext cx="3285490" cy="947761"/>
      </dsp:txXfrm>
    </dsp:sp>
    <dsp:sp modelId="{A1F80A9A-DBE7-4E98-9333-B01DD4A2E29E}">
      <dsp:nvSpPr>
        <dsp:cNvPr id="0" name=""/>
        <dsp:cNvSpPr/>
      </dsp:nvSpPr>
      <dsp:spPr>
        <a:xfrm>
          <a:off x="0" y="4102794"/>
          <a:ext cx="1876928" cy="1312882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Mindset and happiness</a:t>
          </a:r>
        </a:p>
      </dsp:txBody>
      <dsp:txXfrm>
        <a:off x="64090" y="4166884"/>
        <a:ext cx="1748748" cy="1184702"/>
      </dsp:txXfrm>
    </dsp:sp>
    <dsp:sp modelId="{DED154A9-42B5-4A89-BB75-008B87D2D389}">
      <dsp:nvSpPr>
        <dsp:cNvPr id="0" name=""/>
        <dsp:cNvSpPr/>
      </dsp:nvSpPr>
      <dsp:spPr>
        <a:xfrm>
          <a:off x="0" y="14269"/>
          <a:ext cx="1876928" cy="1312882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Happiness: Income, Careers, Financial literacy</a:t>
          </a:r>
        </a:p>
      </dsp:txBody>
      <dsp:txXfrm>
        <a:off x="64090" y="78359"/>
        <a:ext cx="1748748" cy="11847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027C53-28B9-4E0E-B2C3-6E085150A596}">
      <dsp:nvSpPr>
        <dsp:cNvPr id="0" name=""/>
        <dsp:cNvSpPr/>
      </dsp:nvSpPr>
      <dsp:spPr>
        <a:xfrm>
          <a:off x="0" y="58319"/>
          <a:ext cx="3968748" cy="24979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Gratitude is one of the most powerful happiness techniques. </a:t>
          </a:r>
        </a:p>
      </dsp:txBody>
      <dsp:txXfrm>
        <a:off x="121940" y="180259"/>
        <a:ext cx="3724868" cy="22540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A24F6-F9E1-4781-A044-9474780DA70E}">
      <dsp:nvSpPr>
        <dsp:cNvPr id="0" name=""/>
        <dsp:cNvSpPr/>
      </dsp:nvSpPr>
      <dsp:spPr>
        <a:xfrm>
          <a:off x="2401" y="606517"/>
          <a:ext cx="1904899" cy="11429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Savoring positive life experiences.</a:t>
          </a:r>
        </a:p>
      </dsp:txBody>
      <dsp:txXfrm>
        <a:off x="2401" y="606517"/>
        <a:ext cx="1904899" cy="1142939"/>
      </dsp:txXfrm>
    </dsp:sp>
    <dsp:sp modelId="{1DD8AFBC-F957-452C-A1BD-A2E1FCE07E51}">
      <dsp:nvSpPr>
        <dsp:cNvPr id="0" name=""/>
        <dsp:cNvSpPr/>
      </dsp:nvSpPr>
      <dsp:spPr>
        <a:xfrm>
          <a:off x="2097790" y="606517"/>
          <a:ext cx="1904899" cy="11429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Increases self-esteem.</a:t>
          </a:r>
        </a:p>
      </dsp:txBody>
      <dsp:txXfrm>
        <a:off x="2097790" y="606517"/>
        <a:ext cx="1904899" cy="1142939"/>
      </dsp:txXfrm>
    </dsp:sp>
    <dsp:sp modelId="{FDA60EF8-4B0F-46D3-91FB-2D46700CFED9}">
      <dsp:nvSpPr>
        <dsp:cNvPr id="0" name=""/>
        <dsp:cNvSpPr/>
      </dsp:nvSpPr>
      <dsp:spPr>
        <a:xfrm>
          <a:off x="4193180" y="606517"/>
          <a:ext cx="1904899" cy="114293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Helps people cope with stress and trauma.</a:t>
          </a:r>
        </a:p>
      </dsp:txBody>
      <dsp:txXfrm>
        <a:off x="4193180" y="606517"/>
        <a:ext cx="1904899" cy="1142939"/>
      </dsp:txXfrm>
    </dsp:sp>
    <dsp:sp modelId="{4EF7E440-2D23-4155-9BE4-ACE8459DBF0E}">
      <dsp:nvSpPr>
        <dsp:cNvPr id="0" name=""/>
        <dsp:cNvSpPr/>
      </dsp:nvSpPr>
      <dsp:spPr>
        <a:xfrm>
          <a:off x="6288570" y="606517"/>
          <a:ext cx="1904899" cy="11429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Encourages moral behavior. You are more likely to help others.</a:t>
          </a:r>
        </a:p>
      </dsp:txBody>
      <dsp:txXfrm>
        <a:off x="6288570" y="606517"/>
        <a:ext cx="1904899" cy="1142939"/>
      </dsp:txXfrm>
    </dsp:sp>
    <dsp:sp modelId="{6113AACF-196E-4074-8476-E01F80D88A05}">
      <dsp:nvSpPr>
        <dsp:cNvPr id="0" name=""/>
        <dsp:cNvSpPr/>
      </dsp:nvSpPr>
      <dsp:spPr>
        <a:xfrm>
          <a:off x="2401" y="1939947"/>
          <a:ext cx="1904899" cy="114293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Builds social bonds.</a:t>
          </a:r>
        </a:p>
      </dsp:txBody>
      <dsp:txXfrm>
        <a:off x="2401" y="1939947"/>
        <a:ext cx="1904899" cy="1142939"/>
      </dsp:txXfrm>
    </dsp:sp>
    <dsp:sp modelId="{EBB853B1-B5B6-4873-A83D-9DFAA84ABA5B}">
      <dsp:nvSpPr>
        <dsp:cNvPr id="0" name=""/>
        <dsp:cNvSpPr/>
      </dsp:nvSpPr>
      <dsp:spPr>
        <a:xfrm>
          <a:off x="2097790" y="1939947"/>
          <a:ext cx="1904899" cy="11429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Diminishes negative emotions such as anger, bitterness, and greed. </a:t>
          </a:r>
        </a:p>
      </dsp:txBody>
      <dsp:txXfrm>
        <a:off x="2097790" y="1939947"/>
        <a:ext cx="1904899" cy="1142939"/>
      </dsp:txXfrm>
    </dsp:sp>
    <dsp:sp modelId="{92ADF4FA-FC5E-452F-B0DF-343B3810A6AD}">
      <dsp:nvSpPr>
        <dsp:cNvPr id="0" name=""/>
        <dsp:cNvSpPr/>
      </dsp:nvSpPr>
      <dsp:spPr>
        <a:xfrm>
          <a:off x="4193180" y="1939947"/>
          <a:ext cx="1904899" cy="11429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Inhibits invidious comparisons by be appreciative of what you have.</a:t>
          </a:r>
        </a:p>
      </dsp:txBody>
      <dsp:txXfrm>
        <a:off x="4193180" y="1939947"/>
        <a:ext cx="1904899" cy="1142939"/>
      </dsp:txXfrm>
    </dsp:sp>
    <dsp:sp modelId="{BCBD980A-D542-4632-AD21-CE3A617A03B7}">
      <dsp:nvSpPr>
        <dsp:cNvPr id="0" name=""/>
        <dsp:cNvSpPr/>
      </dsp:nvSpPr>
      <dsp:spPr>
        <a:xfrm>
          <a:off x="6288570" y="1939947"/>
          <a:ext cx="1904899" cy="114293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Helps avoid hedonistic adaptation.</a:t>
          </a:r>
        </a:p>
      </dsp:txBody>
      <dsp:txXfrm>
        <a:off x="6288570" y="1939947"/>
        <a:ext cx="1904899" cy="1142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404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2737BD07-D643-4CCB-B12E-061C2143AC1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588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legesuccess1.co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Seth</a:t>
            </a:r>
          </a:p>
          <a:p>
            <a:endParaRPr lang="en-US" dirty="0"/>
          </a:p>
          <a:p>
            <a:r>
              <a:rPr lang="en-US" dirty="0"/>
              <a:t>Introduce Marsha</a:t>
            </a:r>
          </a:p>
          <a:p>
            <a:endParaRPr lang="en-US" dirty="0"/>
          </a:p>
          <a:p>
            <a:r>
              <a:rPr lang="en-US" dirty="0"/>
              <a:t>Marsha</a:t>
            </a:r>
          </a:p>
          <a:p>
            <a:endParaRPr lang="en-US" dirty="0"/>
          </a:p>
          <a:p>
            <a:r>
              <a:rPr lang="en-US" dirty="0"/>
              <a:t>Introduce Seth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7BD07-D643-4CCB-B12E-061C2143AC1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376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7163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Marsha</a:t>
            </a:r>
          </a:p>
          <a:p>
            <a:endParaRPr lang="en-US" dirty="0"/>
          </a:p>
          <a:p>
            <a:r>
              <a:rPr lang="en-US" dirty="0"/>
              <a:t>Resources including the Ppt. presentation, research articles, and student exercises are located at </a:t>
            </a:r>
            <a:r>
              <a:rPr lang="en-US" dirty="0">
                <a:hlinkClick r:id="rId3"/>
              </a:rPr>
              <a:t>www.collegesuccess1.com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D01D-74BE-4A5D-BA1D-6AAE025F13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7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7163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Marsha</a:t>
            </a:r>
          </a:p>
          <a:p>
            <a:endParaRPr lang="en-US" dirty="0"/>
          </a:p>
          <a:p>
            <a:r>
              <a:rPr lang="en-US" dirty="0"/>
              <a:t>Here is my website. Click on Training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D01D-74BE-4A5D-BA1D-6AAE025F13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45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Seth</a:t>
            </a:r>
          </a:p>
          <a:p>
            <a:endParaRPr lang="en-US" dirty="0"/>
          </a:p>
          <a:p>
            <a:r>
              <a:rPr lang="en-US" dirty="0"/>
              <a:t>The new 9</a:t>
            </a:r>
            <a:r>
              <a:rPr lang="en-US" baseline="30000" dirty="0"/>
              <a:t>th</a:t>
            </a:r>
            <a:r>
              <a:rPr lang="en-US" dirty="0"/>
              <a:t> Edition of College and Career Success contains 2 newly updated chapters: </a:t>
            </a:r>
          </a:p>
          <a:p>
            <a:r>
              <a:rPr lang="en-US" dirty="0"/>
              <a:t>	Critical Thinking</a:t>
            </a:r>
          </a:p>
          <a:p>
            <a:r>
              <a:rPr lang="en-US" dirty="0"/>
              <a:t>	Diversity and Social Issues</a:t>
            </a:r>
          </a:p>
          <a:p>
            <a:endParaRPr lang="en-US" dirty="0"/>
          </a:p>
          <a:p>
            <a:r>
              <a:rPr lang="en-US" dirty="0"/>
              <a:t>Marsha</a:t>
            </a:r>
          </a:p>
          <a:p>
            <a:endParaRPr lang="en-US" dirty="0"/>
          </a:p>
          <a:p>
            <a:r>
              <a:rPr lang="en-US" dirty="0"/>
              <a:t>The textbook has a career emphasis to help students match their personal strengths with a major and career as well as the traditional college success topics such as motivation, time management, study skills, and lifelong success topics. </a:t>
            </a:r>
          </a:p>
          <a:p>
            <a:endParaRPr lang="en-US" dirty="0"/>
          </a:p>
          <a:p>
            <a:r>
              <a:rPr lang="en-US" dirty="0"/>
              <a:t>It is available in print and interactive digital media options.</a:t>
            </a:r>
          </a:p>
          <a:p>
            <a:endParaRPr lang="en-US" dirty="0"/>
          </a:p>
          <a:p>
            <a:r>
              <a:rPr lang="en-US" dirty="0"/>
              <a:t>Directions for ordering a complimentary review copy are located on my resource page at collegesuccess1.com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D01D-74BE-4A5D-BA1D-6AAE025F135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8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7163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D01D-74BE-4A5D-BA1D-6AAE025F135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2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4076700"/>
            <a:ext cx="6911975" cy="6477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000">
                <a:ea typeface="굴림" charset="-127"/>
              </a:defRPr>
            </a:lvl1pPr>
          </a:lstStyle>
          <a:p>
            <a:pPr lvl="0"/>
            <a:r>
              <a:rPr lang="ru-RU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5229225"/>
            <a:ext cx="7632700" cy="1295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3600">
                <a:latin typeface="Futura LT Book" pitchFamily="2" charset="0"/>
                <a:ea typeface="굴림" charset="-127"/>
              </a:defRPr>
            </a:lvl1pPr>
          </a:lstStyle>
          <a:p>
            <a:pPr lvl="0"/>
            <a:r>
              <a:rPr lang="ru-RU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54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3075" y="1196975"/>
            <a:ext cx="1997075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088" y="1196975"/>
            <a:ext cx="5843587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6648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69385-998A-4A11-9E30-ADC608B107B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52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8B924-4321-4E60-B215-CCE481A9FB9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73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77E72-64BF-4A1B-A610-8DCBADA58B5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050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8175" y="1600200"/>
            <a:ext cx="33131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3688" y="1600200"/>
            <a:ext cx="33131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D8BDF-D4D4-4411-8D11-F82351C0BA5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898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677CC-5F5F-4B5B-B56B-42905A8F659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518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7541-0501-493A-A66A-ED616F2D461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480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5D53D-9420-489B-9872-636BA9B79E2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024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3B654-25A3-43BF-941B-40E96D0A0A9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27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5059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79C44-0001-45D6-B67C-2F66B9C507A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399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6550B-4E4B-4B57-93EA-0CF8218AF89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236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274638"/>
            <a:ext cx="1693862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8175" y="274638"/>
            <a:ext cx="49323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2BD7A-AE46-45F1-8C7E-DB1A5F116D0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2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EF57-CFB7-42EB-B252-538E8D521CAF}" type="datetime1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6AB72-6727-441C-85A4-F13CC953D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9575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CFF5-0813-4075-9120-8D01EF65D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E792B-0606-4F25-A8D9-B432B1C23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16319-04C8-4D90-B1A5-54163FAD3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4E4DF-BCB9-4BAD-882F-D5D498FA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0A148-2BCC-41AA-A62D-186DA523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9385-998A-4A11-9E30-ADC608B107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749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D09EA-E388-4D48-B1A5-CC1A42EF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05434-C4CE-4FA0-8773-376D851BB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1CC10-22E0-426C-9272-82038E18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1861-6A87-4E34-BC3E-F8A4E3120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F1257-4C20-4DC2-8EDF-F94178A8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B924-4321-4E60-B215-CCE481A9F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687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06F5-CA80-4BF3-B66B-A8E3E6A0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74E34-DF71-44B7-80E3-4E8CF27A6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FD2BA-5884-4679-9518-F093315B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62A6B-F3FF-4EC3-9172-F1FAC4E88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26815-D653-45E1-A779-1759BD64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7E72-64BF-4A1B-A610-8DCBADA58B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81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0F668-BC55-4075-96F4-51846375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E2ABA-C9C5-41AE-8466-7C1706BD2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B9A7-9045-429F-A091-5CE81F1E6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8993D-A5E7-4070-897C-B865DA98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8D455-ACCE-4ADE-B1CA-203FCA95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2C72D-4071-482F-B807-1986AED8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DF-D4D4-4411-8D11-F82351C0B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420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20DA6-4E84-4162-A8E8-F2C91E1ED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050C9-8BBF-443F-869C-7DF0A1D8A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F34FD-74D5-4833-A9F0-2CFF23FB9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85C3F-1F5E-4791-A3FB-EEAB888FD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9691E-0DB0-47B1-92D5-F21E94F51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F4408D-FB82-4EED-999D-8954090A9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AC876-B5B0-47F1-8814-AB69F46F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573CAC-93F0-486E-8A51-BFB8AE9DF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77CC-5F5F-4B5B-B56B-42905A8F65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299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AB35E-DE8F-4FE7-93AB-AF0C0F85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C371BC-B9FB-41D8-8EA6-45724C58C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16BC4-4E4E-42CD-AAA8-F0E3F5A4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007FA-8015-41E2-9CB6-8550DCE5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541-0501-493A-A66A-ED616F2D4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1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9542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F04D1-8CA4-44DA-9F1C-C41EC9ED5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568DB6-8BDF-44A3-8CD3-6176DE5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C4F0D-79C2-4E71-9F23-11C0BD65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5D53D-9420-489B-9872-636BA9B79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268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5702A-5701-465F-9E31-01EC5254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530CF-E206-487A-9F2D-0C1734FAA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0EAB8-E9A7-43F1-9EC8-EFE684C51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A0FB8-5B46-4EA3-8FDC-7EAFA15FE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F3CB-36DB-4202-96C1-EEB901887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B36FD-7A97-4465-90ED-14A85BFD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B654-25A3-43BF-941B-40E96D0A0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020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04409-720F-4D1C-BF3A-685C5441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8695D-F260-4416-9DF8-DD58DD3212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19058-ED9C-4357-BF1C-3F6AE93AB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EAAA7-F4ED-40A1-A38B-699ED052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00867-2133-4C8C-92D9-E8C90F91E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1E961-22ED-454C-8FA5-F9A552875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9C44-0001-45D6-B67C-2F66B9C507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227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B0E5E-2D07-4CB0-A911-4F455D9D8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E2DB39-136D-4F97-8C75-60DA17ED2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11558-4B3C-49BF-B5EB-DE653AAC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2D23A-597E-4226-B771-32D234E4B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2ABCF-A36D-4925-97AE-56A14DCCA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550B-4E4B-4B57-93EA-0CF8218AF8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855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FC1277-2770-42B0-A1F3-4CA54C661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834E6-5799-4328-BB8E-E56D93CD8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EC156-AD95-4079-B1F3-200297E04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85977-D9F0-46B6-899C-E7D8046A2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F35C-8252-418C-81D0-5E74BEA0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BD7A-AE46-45F1-8C7E-DB1A5F116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977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EF57-CFB7-42EB-B252-538E8D521CAF}" type="datetime1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6AB72-6727-441C-85A4-F13CC953D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69560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1" y="2456408"/>
            <a:ext cx="312039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350" b="1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1" y="3316640"/>
            <a:ext cx="312039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7718" y="2456408"/>
            <a:ext cx="312039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350" b="1" kern="1200" cap="all" spc="113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130000"/>
              </a:lnSpc>
              <a:spcBef>
                <a:spcPts val="698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7718" y="3316640"/>
            <a:ext cx="312039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2/6/2024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447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17072-2424-486C-9A44-A39B823D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2/6/2024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614F2E-D9A6-401B-AA93-541DE7ECC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288BF-8CF8-4047-8300-4B80F140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683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4526A-7C3F-49F1-81BD-DEC2E8B4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78E01-8AED-47EE-9D57-D2BDEA4B3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58D16-5B4B-4E37-9582-63D2FB30E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63F59-D2FB-40EF-8714-83C330F8F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C095-D2CB-40AF-9090-727D61E3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47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2349500"/>
            <a:ext cx="3919537" cy="4175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2349500"/>
            <a:ext cx="3921125" cy="4175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6237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5124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440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20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4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52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196975"/>
            <a:ext cx="791845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349500"/>
            <a:ext cx="7993062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Futura LT Book" pitchFamily="2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Futura LT Book" pitchFamily="2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Futura LT Book" pitchFamily="2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Futura LT Book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Futura LT Book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Futura LT Book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Futura LT Book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Futura LT Book" pitchFamily="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8175" y="274638"/>
            <a:ext cx="67675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175" y="1600200"/>
            <a:ext cx="67786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5DAC15DE-E3AC-4B1A-B97B-35A85B97E49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Futura LT Book" pitchFamily="2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Futura LT Book" pitchFamily="2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Futura LT Book" pitchFamily="2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Futura LT Book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Futura LT Book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Futura LT Book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Futura LT Book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Futura LT Book" pitchFamily="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6666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6666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666666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66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66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66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66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66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270B40-C3C2-4E45-B23C-A493A3BC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B0334-3614-4504-B60F-2E70C808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A6829-7EAB-4909-91E5-C657879C4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82EBB-AE11-495C-974B-67C0565B9AC4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76227-C19F-4D67-AD7D-FA89BA39E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61628-8505-4609-B84D-B2BB3D6F0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39666-4B3D-452F-9D42-44D8447B4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2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82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1" y="442221"/>
            <a:ext cx="6577928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1" y="2312276"/>
            <a:ext cx="6577928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88046" y="6170491"/>
            <a:ext cx="2130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825" spc="113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0181" y="6170490"/>
            <a:ext cx="4250531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825" spc="113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0308" y="6170490"/>
            <a:ext cx="89154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2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440181" y="2176009"/>
            <a:ext cx="6577928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9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EC3AE0-FD67-4D92-92B8-4816A004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A9DD5-4A06-4BC5-89C9-2DC467BCC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93AD8-3B3C-4309-A204-B20DC4190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8324-A84C-4A45-93B6-78D079CCE772}" type="datetime1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46E67-E128-4437-BCB6-500DC6939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636D1-F265-4658-8FC4-1DADDCE09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22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6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tisteconsulting.u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www.collegesuccess1.com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5373688"/>
            <a:ext cx="8568952" cy="1150937"/>
          </a:xfrm>
        </p:spPr>
        <p:txBody>
          <a:bodyPr/>
          <a:lstStyle/>
          <a:p>
            <a:r>
              <a:rPr lang="en-US" sz="3200" dirty="0"/>
              <a:t>Finding Happiness and Satisfaction in Life Dr. Marsha Fralick and Dr. Seth Batiste</a:t>
            </a:r>
            <a:endParaRPr lang="uk-UA" sz="3200" dirty="0"/>
          </a:p>
        </p:txBody>
      </p:sp>
      <p:pic>
        <p:nvPicPr>
          <p:cNvPr id="3" name="Graphic 2" descr="Sunglasses face outline outline">
            <a:extLst>
              <a:ext uri="{FF2B5EF4-FFF2-40B4-BE49-F238E27FC236}">
                <a16:creationId xmlns:a16="http://schemas.microsoft.com/office/drawing/2014/main" id="{069C9CD3-8424-4205-9942-6FFEA93B9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5936" y="29249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27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27CE31-6580-4397-B602-C7B0815BF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Happiness is not a goal!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CA217-FC3D-440A-8813-C8762F9FB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678" y="2494450"/>
            <a:ext cx="3040158" cy="3563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Achieving our goals is one of the ways to achieve happiness.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Image result for graphic achieving goals and happiness">
            <a:extLst>
              <a:ext uri="{FF2B5EF4-FFF2-40B4-BE49-F238E27FC236}">
                <a16:creationId xmlns:a16="http://schemas.microsoft.com/office/drawing/2014/main" id="{66EE2C66-6739-4A6D-82E6-1EE41C473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169" y="3148499"/>
            <a:ext cx="3601803" cy="225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96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family sitting on a couch holding a piggy bank&#10;&#10;Description automatically generated">
            <a:extLst>
              <a:ext uri="{FF2B5EF4-FFF2-40B4-BE49-F238E27FC236}">
                <a16:creationId xmlns:a16="http://schemas.microsoft.com/office/drawing/2014/main" id="{2BAB5EEE-5E34-53C5-D99E-E0FC04630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r="20150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F9572-B710-1996-EBFB-EEF1520E2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 dirty="0"/>
              <a:t>Does Money Buy Happiness?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F7F5E-40A7-DC12-4D1D-3BFAE2A9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endParaRPr lang="en-US" sz="1700" dirty="0"/>
          </a:p>
          <a:p>
            <a:r>
              <a:rPr lang="en-US" sz="2400" dirty="0"/>
              <a:t>Many are wealthy, but not happy</a:t>
            </a:r>
          </a:p>
          <a:p>
            <a:endParaRPr lang="en-US" sz="2400" dirty="0"/>
          </a:p>
          <a:p>
            <a:r>
              <a:rPr lang="en-US" sz="2400" dirty="0"/>
              <a:t>After reaching a comfortable income of around $75,000, money alone does not increase happiness. 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158160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F5D49-1996-F2DD-017C-F83165D43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703975"/>
            <a:ext cx="3734433" cy="2605345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One of the Metrics of True Happiness:</a:t>
            </a:r>
            <a:br>
              <a:rPr lang="en-US" sz="3500" dirty="0"/>
            </a:br>
            <a:br>
              <a:rPr lang="en-US" sz="3500" dirty="0"/>
            </a:br>
            <a:r>
              <a:rPr lang="en-US" sz="3500" dirty="0"/>
              <a:t> Financial Literacy</a:t>
            </a:r>
          </a:p>
        </p:txBody>
      </p:sp>
      <p:pic>
        <p:nvPicPr>
          <p:cNvPr id="5" name="Picture 4" descr="A close up of a chart&#10;&#10;Description automatically generated">
            <a:extLst>
              <a:ext uri="{FF2B5EF4-FFF2-40B4-BE49-F238E27FC236}">
                <a16:creationId xmlns:a16="http://schemas.microsoft.com/office/drawing/2014/main" id="{A74DC6D4-8156-D495-FA46-7F6E8BB72D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" b="4945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3D627-A5C6-1239-4C95-75754CDFE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683" y="3732062"/>
            <a:ext cx="4735438" cy="2749361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“You manage your finances well and live within your means. You have enough money to do what you want to do.”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		Dan </a:t>
            </a:r>
            <a:r>
              <a:rPr lang="en-US" sz="1700" dirty="0" err="1"/>
              <a:t>Witters</a:t>
            </a:r>
            <a:r>
              <a:rPr lang="en-US" sz="1700" dirty="0"/>
              <a:t>, Research Director of the Gallup National Health and Well-Being Index</a:t>
            </a:r>
          </a:p>
        </p:txBody>
      </p:sp>
    </p:spTree>
    <p:extLst>
      <p:ext uri="{BB962C8B-B14F-4D97-AF65-F5344CB8AC3E}">
        <p14:creationId xmlns:p14="http://schemas.microsoft.com/office/powerpoint/2010/main" val="296817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07363-F1C9-7E4E-A9E7-9FAC269C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13" y="758852"/>
            <a:ext cx="3992786" cy="1232228"/>
          </a:xfrm>
        </p:spPr>
        <p:txBody>
          <a:bodyPr anchor="b">
            <a:normAutofit/>
          </a:bodyPr>
          <a:lstStyle/>
          <a:p>
            <a:r>
              <a:rPr lang="en-US" sz="3000" dirty="0"/>
              <a:t>Financial Literacy Increases Happiness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1584A-D379-4835-3D9C-EE36096AF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413" y="2661670"/>
            <a:ext cx="3986392" cy="3503633"/>
          </a:xfrm>
        </p:spPr>
        <p:txBody>
          <a:bodyPr anchor="t">
            <a:noAutofit/>
          </a:bodyPr>
          <a:lstStyle/>
          <a:p>
            <a:r>
              <a:rPr lang="en-US" sz="2400" dirty="0"/>
              <a:t>Peace of mind</a:t>
            </a:r>
          </a:p>
          <a:p>
            <a:r>
              <a:rPr lang="en-US" sz="2400" dirty="0"/>
              <a:t>Reduced stress</a:t>
            </a:r>
          </a:p>
          <a:p>
            <a:r>
              <a:rPr lang="en-US" sz="2400" dirty="0"/>
              <a:t>Increased life satisfaction</a:t>
            </a:r>
          </a:p>
          <a:p>
            <a:r>
              <a:rPr lang="en-US" sz="2400" dirty="0"/>
              <a:t>Freedom to pursue goals</a:t>
            </a:r>
          </a:p>
          <a:p>
            <a:r>
              <a:rPr lang="en-US" sz="2400" dirty="0"/>
              <a:t>Enhanced relationships</a:t>
            </a:r>
          </a:p>
          <a:p>
            <a:r>
              <a:rPr lang="en-US" sz="2400" dirty="0"/>
              <a:t>Improved self-esteem</a:t>
            </a:r>
          </a:p>
          <a:p>
            <a:r>
              <a:rPr lang="en-US" sz="2400" dirty="0"/>
              <a:t>Increased student retention</a:t>
            </a:r>
          </a:p>
          <a:p>
            <a:r>
              <a:rPr lang="en-US" sz="2400" dirty="0"/>
              <a:t>An example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500" y="857246"/>
            <a:ext cx="3069391" cy="51435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500" y="857249"/>
            <a:ext cx="3069391" cy="4800277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500" y="857234"/>
            <a:ext cx="3051500" cy="480029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500" y="857243"/>
            <a:ext cx="2708600" cy="5143498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E4FA40D-FD20-4C46-6592-E8FD3D8AD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29" y="2244201"/>
            <a:ext cx="4667351" cy="306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0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2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63155" y="1920404"/>
            <a:ext cx="5156864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9674" y="2851803"/>
            <a:ext cx="3266696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7B71FD9-E065-08DD-CC29-B0599AA811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r="8016"/>
          <a:stretch/>
        </p:blipFill>
        <p:spPr>
          <a:xfrm>
            <a:off x="3028949" y="857258"/>
            <a:ext cx="6120020" cy="5156857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560517" y="175823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A27F2C-1B06-077F-2CBA-B3A5AF2D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29" y="1215964"/>
            <a:ext cx="2724096" cy="4425752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r>
              <a:rPr lang="en-US" sz="2550" dirty="0">
                <a:solidFill>
                  <a:srgbClr val="FFFFFF"/>
                </a:solidFill>
              </a:rPr>
              <a:t>Financial Literacy</a:t>
            </a:r>
            <a:br>
              <a:rPr lang="en-US" sz="2550" dirty="0">
                <a:solidFill>
                  <a:srgbClr val="FFFFFF"/>
                </a:solidFill>
              </a:rPr>
            </a:br>
            <a:br>
              <a:rPr lang="en-US" sz="2550" dirty="0">
                <a:solidFill>
                  <a:srgbClr val="FFFFFF"/>
                </a:solidFill>
              </a:rPr>
            </a:br>
            <a:r>
              <a:rPr lang="en-US" sz="2550" dirty="0">
                <a:solidFill>
                  <a:srgbClr val="FFFFFF"/>
                </a:solidFill>
              </a:rPr>
              <a:t>Financial Goals</a:t>
            </a:r>
            <a:br>
              <a:rPr lang="en-US" sz="2550" dirty="0">
                <a:solidFill>
                  <a:srgbClr val="FFFFFF"/>
                </a:solidFill>
              </a:rPr>
            </a:br>
            <a:r>
              <a:rPr lang="en-US" sz="2550" dirty="0">
                <a:solidFill>
                  <a:srgbClr val="FFFFFF"/>
                </a:solidFill>
              </a:rPr>
              <a:t>Careers and Income</a:t>
            </a:r>
            <a:br>
              <a:rPr lang="en-US" sz="2550" dirty="0">
                <a:solidFill>
                  <a:srgbClr val="FFFFFF"/>
                </a:solidFill>
              </a:rPr>
            </a:br>
            <a:r>
              <a:rPr lang="en-US" sz="2550" dirty="0">
                <a:solidFill>
                  <a:srgbClr val="FFFFFF"/>
                </a:solidFill>
              </a:rPr>
              <a:t>Paying for College</a:t>
            </a:r>
            <a:br>
              <a:rPr lang="en-US" sz="2550" dirty="0">
                <a:solidFill>
                  <a:srgbClr val="FFFFFF"/>
                </a:solidFill>
              </a:rPr>
            </a:br>
            <a:r>
              <a:rPr lang="en-US" sz="2550" dirty="0">
                <a:solidFill>
                  <a:srgbClr val="FFFFFF"/>
                </a:solidFill>
              </a:rPr>
              <a:t>Budgeting</a:t>
            </a:r>
            <a:br>
              <a:rPr lang="en-US" sz="2550" dirty="0">
                <a:solidFill>
                  <a:srgbClr val="FFFFFF"/>
                </a:solidFill>
              </a:rPr>
            </a:br>
            <a:r>
              <a:rPr lang="en-US" sz="2550" dirty="0">
                <a:solidFill>
                  <a:srgbClr val="FFFFFF"/>
                </a:solidFill>
              </a:rPr>
              <a:t>Saving</a:t>
            </a:r>
            <a:br>
              <a:rPr lang="en-US" sz="2550" dirty="0">
                <a:solidFill>
                  <a:srgbClr val="FFFFFF"/>
                </a:solidFill>
              </a:rPr>
            </a:br>
            <a:r>
              <a:rPr lang="en-US" sz="2550" dirty="0">
                <a:solidFill>
                  <a:srgbClr val="FFFFFF"/>
                </a:solidFill>
              </a:rPr>
              <a:t>Investments</a:t>
            </a:r>
            <a:br>
              <a:rPr lang="en-US" sz="2550" dirty="0">
                <a:solidFill>
                  <a:srgbClr val="FFFFFF"/>
                </a:solidFill>
              </a:rPr>
            </a:br>
            <a:r>
              <a:rPr lang="en-US" sz="2550" dirty="0">
                <a:solidFill>
                  <a:srgbClr val="FFFFFF"/>
                </a:solidFill>
              </a:rPr>
              <a:t>Managing Debt</a:t>
            </a:r>
            <a:br>
              <a:rPr lang="en-US" sz="2550" dirty="0">
                <a:solidFill>
                  <a:srgbClr val="FFFFFF"/>
                </a:solidFill>
              </a:rPr>
            </a:br>
            <a:r>
              <a:rPr lang="en-US" sz="2550" dirty="0">
                <a:solidFill>
                  <a:srgbClr val="FFFFFF"/>
                </a:solidFill>
              </a:rPr>
              <a:t>Buying a Home</a:t>
            </a:r>
            <a:br>
              <a:rPr lang="en-US" sz="2550" dirty="0">
                <a:solidFill>
                  <a:srgbClr val="FFFFFF"/>
                </a:solidFill>
              </a:rPr>
            </a:br>
            <a:r>
              <a:rPr lang="en-US" sz="2550" dirty="0">
                <a:solidFill>
                  <a:srgbClr val="FFFFFF"/>
                </a:solidFill>
              </a:rPr>
              <a:t>Banking</a:t>
            </a:r>
            <a:br>
              <a:rPr lang="en-US" sz="2550" dirty="0">
                <a:solidFill>
                  <a:srgbClr val="FFFFFF"/>
                </a:solidFill>
              </a:rPr>
            </a:br>
            <a:r>
              <a:rPr lang="en-US" sz="2550" dirty="0">
                <a:solidFill>
                  <a:srgbClr val="FFFFFF"/>
                </a:solidFill>
              </a:rPr>
              <a:t>Insurance</a:t>
            </a:r>
            <a:br>
              <a:rPr lang="en-US" sz="2550" dirty="0">
                <a:solidFill>
                  <a:srgbClr val="FFFFFF"/>
                </a:solidFill>
              </a:rPr>
            </a:br>
            <a:r>
              <a:rPr lang="en-US" sz="2550" dirty="0">
                <a:solidFill>
                  <a:srgbClr val="FFFFFF"/>
                </a:solidFill>
              </a:rPr>
              <a:t>Taxes</a:t>
            </a:r>
          </a:p>
        </p:txBody>
      </p:sp>
    </p:spTree>
    <p:extLst>
      <p:ext uri="{BB962C8B-B14F-4D97-AF65-F5344CB8AC3E}">
        <p14:creationId xmlns:p14="http://schemas.microsoft.com/office/powerpoint/2010/main" val="3820510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tack of coins with a graduation cap on top&#10;&#10;Description automatically generated">
            <a:extLst>
              <a:ext uri="{FF2B5EF4-FFF2-40B4-BE49-F238E27FC236}">
                <a16:creationId xmlns:a16="http://schemas.microsoft.com/office/drawing/2014/main" id="{95442FBE-9D2F-09B2-7F4A-8C071DD24F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r="25095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7E1C7B-F3A3-AAFC-CF85-52E6D216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Happiness and 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47C9-D767-9E8B-CA42-0D1FA8C01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Match personal strengths to careers.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Create a vision for the future.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Career planning increases motivation to complete educational goals.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353182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1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209FC-714E-0A81-F785-77BF13360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Add careers and financial literacy to your FYE course?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in graduation caps and gowns&#10;&#10;Description automatically generated">
            <a:extLst>
              <a:ext uri="{FF2B5EF4-FFF2-40B4-BE49-F238E27FC236}">
                <a16:creationId xmlns:a16="http://schemas.microsoft.com/office/drawing/2014/main" id="{A5C689B6-787A-1B34-9E62-81C253324D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 r="6539" b="1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8964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D5D3CE8-6534-4899-B698-BB3C6848E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313485-7BF2-43EA-9239-5BAA30343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DECC8AEA-4B25-44FA-B040-C34B0FEBB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88C5D63D-E29B-48C0-9453-20000B702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48D22C82-28FA-4F3A-8B17-C11CC2EBA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F037018E-FAF9-46CE-A969-6BC7426A6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6A11D-8AB8-4EEA-B839-065E3408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B7AD7-CF7E-481A-8DAA-45619CEC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>
            <a:normAutofit/>
          </a:bodyPr>
          <a:lstStyle/>
          <a:p>
            <a:r>
              <a:rPr lang="en-US" sz="2700">
                <a:solidFill>
                  <a:srgbClr val="FFFFFF"/>
                </a:solidFill>
              </a:rPr>
              <a:t>Martin Seligman</a:t>
            </a:r>
            <a:br>
              <a:rPr lang="en-US" sz="2700">
                <a:solidFill>
                  <a:srgbClr val="FFFFFF"/>
                </a:solidFill>
              </a:rPr>
            </a:br>
            <a:r>
              <a:rPr lang="en-US" sz="2700">
                <a:solidFill>
                  <a:srgbClr val="FFFFFF"/>
                </a:solidFill>
              </a:rPr>
              <a:t>Sonja Lyubomirsky</a:t>
            </a:r>
            <a:br>
              <a:rPr lang="en-US" sz="2700">
                <a:solidFill>
                  <a:srgbClr val="FFFFFF"/>
                </a:solidFill>
              </a:rPr>
            </a:b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F216C-0070-41C3-B9BF-32A1023D6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678" y="2494450"/>
            <a:ext cx="2608800" cy="3563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Positive psychologists who have done research on how to achieve happiness in your life. See the references on the handout.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DDC5D-6FA4-49C4-9CC3-465BF6AB1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" r="-5" b="13086"/>
          <a:stretch/>
        </p:blipFill>
        <p:spPr>
          <a:xfrm rot="5400000">
            <a:off x="3211326" y="3163619"/>
            <a:ext cx="3412571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49127-A3B4-458C-B802-6CFD301B6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9" r="-5" b="7736"/>
          <a:stretch/>
        </p:blipFill>
        <p:spPr>
          <a:xfrm rot="5400000">
            <a:off x="5427902" y="3154584"/>
            <a:ext cx="3412571" cy="207547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F95C68-AB6E-4C79-8764-E43667ACD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453" y="2486034"/>
            <a:ext cx="0" cy="3410712"/>
          </a:xfrm>
          <a:prstGeom prst="line">
            <a:avLst/>
          </a:prstGeom>
          <a:ln w="12700">
            <a:solidFill>
              <a:srgbClr val="FE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004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AFE2B-3622-467A-82F8-37985A026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98" y="1463040"/>
            <a:ext cx="2847230" cy="2690949"/>
          </a:xfrm>
        </p:spPr>
        <p:txBody>
          <a:bodyPr anchor="t">
            <a:normAutofit/>
          </a:bodyPr>
          <a:lstStyle/>
          <a:p>
            <a:r>
              <a:rPr lang="en-US" sz="4200"/>
              <a:t>Happiness or Hedonism?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7250" y="4415246"/>
            <a:ext cx="8986749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0279" y="587829"/>
            <a:ext cx="4878975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DE17B-322B-4A8E-9CDE-19B1FAE8F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163" y="1463039"/>
            <a:ext cx="4156790" cy="430044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900" dirty="0"/>
              <a:t>Hedonist</a:t>
            </a:r>
          </a:p>
          <a:p>
            <a:pPr marL="0" indent="0">
              <a:buNone/>
            </a:pPr>
            <a:r>
              <a:rPr lang="en-US" sz="1900" dirty="0"/>
              <a:t>The hedonist wants as many good moments and as few bad moments as possible.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Why doesn’t it work?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Hedonistic Adaptation</a:t>
            </a:r>
          </a:p>
          <a:p>
            <a:pPr marL="0" indent="0">
              <a:buNone/>
            </a:pPr>
            <a:r>
              <a:rPr lang="en-US" sz="1900" dirty="0"/>
              <a:t>The more material possessions we have, the greater our expectations, and we no longer appreciate what we have. </a:t>
            </a:r>
          </a:p>
          <a:p>
            <a:pPr marL="0" indent="0">
              <a:buNone/>
            </a:pPr>
            <a:r>
              <a:rPr lang="en-US" sz="1900" dirty="0"/>
              <a:t>			-Martin Seligman</a:t>
            </a:r>
          </a:p>
        </p:txBody>
      </p:sp>
    </p:spTree>
    <p:extLst>
      <p:ext uri="{BB962C8B-B14F-4D97-AF65-F5344CB8AC3E}">
        <p14:creationId xmlns:p14="http://schemas.microsoft.com/office/powerpoint/2010/main" val="3751962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269" name="Picture 139268">
            <a:extLst>
              <a:ext uri="{FF2B5EF4-FFF2-40B4-BE49-F238E27FC236}">
                <a16:creationId xmlns:a16="http://schemas.microsoft.com/office/drawing/2014/main" id="{6999BE1A-817D-4904-924C-74406534E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517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Martin Seligman</a:t>
            </a:r>
            <a:br>
              <a:rPr lang="en-US" sz="3200"/>
            </a:br>
            <a:r>
              <a:rPr lang="en-US" sz="3200"/>
              <a:t>Happiness = S + C + V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/>
              <a:t>S is your set range </a:t>
            </a:r>
            <a:br>
              <a:rPr lang="en-US" sz="2000" dirty="0"/>
            </a:br>
            <a:r>
              <a:rPr lang="en-US" sz="2000" dirty="0"/>
              <a:t>(50% of happiness is determined by heredity)</a:t>
            </a:r>
          </a:p>
          <a:p>
            <a:pPr>
              <a:defRPr/>
            </a:pPr>
            <a:r>
              <a:rPr lang="en-US" sz="2000" dirty="0"/>
              <a:t>C is your circumstance </a:t>
            </a:r>
            <a:br>
              <a:rPr lang="en-US" sz="2000" dirty="0"/>
            </a:br>
            <a:r>
              <a:rPr lang="en-US" sz="2000" dirty="0"/>
              <a:t>(8-15% of happiness)</a:t>
            </a:r>
          </a:p>
          <a:p>
            <a:pPr>
              <a:defRPr/>
            </a:pPr>
            <a:r>
              <a:rPr lang="en-US" sz="2000" dirty="0">
                <a:solidFill>
                  <a:srgbClr val="FF0000"/>
                </a:solidFill>
              </a:rPr>
              <a:t>V is what is under your voluntary control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(40%)  </a:t>
            </a:r>
          </a:p>
        </p:txBody>
      </p:sp>
    </p:spTree>
    <p:extLst>
      <p:ext uri="{BB962C8B-B14F-4D97-AF65-F5344CB8AC3E}">
        <p14:creationId xmlns:p14="http://schemas.microsoft.com/office/powerpoint/2010/main" val="2760017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A4563-DD51-436A-B0CA-69DA405D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175" y="274638"/>
            <a:ext cx="6767513" cy="706090"/>
          </a:xfrm>
        </p:spPr>
        <p:txBody>
          <a:bodyPr/>
          <a:lstStyle/>
          <a:p>
            <a:r>
              <a:rPr lang="en-US" sz="3200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5BC0B-0937-4770-9355-B7B6AD4FFD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3688" y="1124744"/>
            <a:ext cx="3313113" cy="54586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Dr. Marsha Fralick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Author of textbooks on college and career success</a:t>
            </a:r>
          </a:p>
          <a:p>
            <a:r>
              <a:rPr lang="en-US" sz="2400" dirty="0"/>
              <a:t>Attaining happiness in life is a key theme in all her materials </a:t>
            </a:r>
          </a:p>
          <a:p>
            <a:r>
              <a:rPr lang="en-US" sz="2400" dirty="0"/>
              <a:t>Community college counselor and FYE instructor for 43  years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4AD859-0BF2-4031-83D1-B1AF128AC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1931" y="1122024"/>
            <a:ext cx="3313112" cy="541734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Dr. Seth Batiste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Co-author of college and career success textbook</a:t>
            </a:r>
          </a:p>
          <a:p>
            <a:r>
              <a:rPr lang="en-US" sz="2400" dirty="0"/>
              <a:t>Presented workshops on employee mental health and wellness</a:t>
            </a:r>
          </a:p>
        </p:txBody>
      </p:sp>
    </p:spTree>
    <p:extLst>
      <p:ext uri="{BB962C8B-B14F-4D97-AF65-F5344CB8AC3E}">
        <p14:creationId xmlns:p14="http://schemas.microsoft.com/office/powerpoint/2010/main" val="757888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05" name="Rectangle 140298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9143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87836" y="4559523"/>
            <a:ext cx="8176104" cy="123644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defRPr/>
            </a:pPr>
            <a:r>
              <a:rPr lang="en-US" sz="3800">
                <a:solidFill>
                  <a:schemeClr val="bg1"/>
                </a:solidFill>
              </a:rPr>
              <a:t>What are some examples of factors under your voluntary control?  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3B64E88-36FE-9DCB-FCE0-9B806CC95B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6" b="9895"/>
          <a:stretch/>
        </p:blipFill>
        <p:spPr>
          <a:xfrm>
            <a:off x="20" y="1"/>
            <a:ext cx="9143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31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6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946" y="148929"/>
            <a:ext cx="4920107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F868D-7442-4EF9-8A4C-273A85CC7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273" y="1380754"/>
            <a:ext cx="4171453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Sonya Lyubomirsky</a:t>
            </a: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How of Happiness</a:t>
            </a: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12 Happiness Activities</a:t>
            </a: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Which ones can you use for yourself or your students?</a:t>
            </a:r>
          </a:p>
        </p:txBody>
      </p:sp>
      <p:sp>
        <p:nvSpPr>
          <p:cNvPr id="22" name="Arc 14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1870589" y="6170"/>
            <a:ext cx="5112196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0746" y="5310973"/>
            <a:ext cx="529461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96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D1A6C-4BCA-4DAA-A246-0686C949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299" y="490537"/>
            <a:ext cx="3968748" cy="1628775"/>
          </a:xfrm>
        </p:spPr>
        <p:txBody>
          <a:bodyPr anchor="b">
            <a:normAutofit/>
          </a:bodyPr>
          <a:lstStyle/>
          <a:p>
            <a:r>
              <a:rPr lang="en-US" sz="3500"/>
              <a:t>1. Express Gratitude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4B69A-0B5B-42BA-901A-62429153A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53" r="27003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74243C-EDA2-465C-B5B1-A6CF5A74E5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889636"/>
              </p:ext>
            </p:extLst>
          </p:nvPr>
        </p:nvGraphicFramePr>
        <p:xfrm>
          <a:off x="4813300" y="2614613"/>
          <a:ext cx="3968748" cy="261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0650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A098B-8D8B-431D-A122-C043068F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341" y="365125"/>
            <a:ext cx="3630007" cy="1807305"/>
          </a:xfrm>
        </p:spPr>
        <p:txBody>
          <a:bodyPr>
            <a:normAutofit/>
          </a:bodyPr>
          <a:lstStyle/>
          <a:p>
            <a:r>
              <a:rPr lang="en-US" dirty="0"/>
              <a:t>Gratitude Exercise</a:t>
            </a:r>
          </a:p>
        </p:txBody>
      </p:sp>
      <p:pic>
        <p:nvPicPr>
          <p:cNvPr id="5" name="Picture 4" descr="Objects at a table">
            <a:extLst>
              <a:ext uri="{FF2B5EF4-FFF2-40B4-BE49-F238E27FC236}">
                <a16:creationId xmlns:a16="http://schemas.microsoft.com/office/drawing/2014/main" id="{1DD8C9B7-F688-4AB1-9C1F-D01F42363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90" r="21359" b="-1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B419-EFF3-4431-A27C-DB5F89E0B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661" y="1700808"/>
            <a:ext cx="4256688" cy="44761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800" b="1" dirty="0"/>
              <a:t>What are 5 things in life for which you are grateful or thankful?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Keep a gratitude journal. Each week list at least five things for which you’re grateful or simply take some time to contemplate why you are grateful.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Do this exercise with your students.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Make it a Thanksgiving tradition. </a:t>
            </a:r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754945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8B416-AD38-4D8D-B35F-58D1D6E61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Why Gratitude is Important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73B9326D-6971-4635-9B92-5302CD8F52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250230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464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E7BDD3-3129-49AA-8CD6-451B4877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>
            <a:normAutofit/>
          </a:bodyPr>
          <a:lstStyle/>
          <a:p>
            <a:pPr algn="ctr"/>
            <a:r>
              <a:rPr lang="en-US" sz="4200">
                <a:solidFill>
                  <a:srgbClr val="FFFFFF"/>
                </a:solidFill>
              </a:rPr>
              <a:t>2. Cultivate Optimism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C1649-D63E-46B2-BC76-77818FC95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6" y="1792537"/>
            <a:ext cx="4915159" cy="328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23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3543216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F2F5A-E78A-4C80-9B3C-3464E7D08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122363"/>
            <a:ext cx="248109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Cultivate optimism with mindset.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F1729B-6A84-4905-BDEA-73737F9BC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8075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06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DEE1-099B-496A-908F-EAA01A50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/>
              <a:t>Positive Thinking and Mindset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9521B-49D6-4344-8224-94AA649B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652" y="1053712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Growth Mindset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312F90-4D09-4651-B97D-48AFF90E4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298" y="1724390"/>
            <a:ext cx="4040188" cy="3951288"/>
          </a:xfrm>
        </p:spPr>
        <p:txBody>
          <a:bodyPr/>
          <a:lstStyle/>
          <a:p>
            <a:r>
              <a:rPr lang="en-US" sz="2000" dirty="0"/>
              <a:t>Intelligence is increased as you acquire new knowledge.</a:t>
            </a:r>
          </a:p>
          <a:p>
            <a:r>
              <a:rPr lang="en-US" sz="2000" dirty="0"/>
              <a:t>Through practice and effort, skills can be improved.</a:t>
            </a:r>
          </a:p>
          <a:p>
            <a:r>
              <a:rPr lang="en-US" sz="2000" dirty="0"/>
              <a:t>Failure is an opportunity to learn.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EFA2A-CC11-4251-9DCE-CB61F11BB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02771" y="1075904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Fixed Mindset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457048-5DA6-433A-A37F-3396C85F4D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724390"/>
            <a:ext cx="4041775" cy="3951288"/>
          </a:xfrm>
        </p:spPr>
        <p:txBody>
          <a:bodyPr/>
          <a:lstStyle/>
          <a:p>
            <a:r>
              <a:rPr lang="en-US" sz="2000" dirty="0"/>
              <a:t>Intelligence is fixed at birth.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Increased effort does not lead to success.</a:t>
            </a:r>
          </a:p>
          <a:p>
            <a:r>
              <a:rPr lang="en-US" sz="2000" dirty="0"/>
              <a:t>Roadblocks are an excuse to be absent. </a:t>
            </a:r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9C5095-90F7-4B4A-BF14-92FC068A0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813" y="3933056"/>
            <a:ext cx="4300053" cy="287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43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790FF-41F9-4A35-B7A9-B146B7301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Went Well Exercise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7276-8404-4DC3-9413-8AE14849A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b="1" dirty="0"/>
              <a:t>What are three things that went well last week?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tend to focus on what does not go well and not enough on what goes right in our lives.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Challenge: For two weeks, at the end of each day, set aside 10 minutes to think or write about what went well during the day.</a:t>
            </a:r>
          </a:p>
        </p:txBody>
      </p:sp>
    </p:spTree>
    <p:extLst>
      <p:ext uri="{BB962C8B-B14F-4D97-AF65-F5344CB8AC3E}">
        <p14:creationId xmlns:p14="http://schemas.microsoft.com/office/powerpoint/2010/main" val="203586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91" y="1119031"/>
            <a:ext cx="3464954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4F7C6-877C-4E87-AE5E-0B169E2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05" y="1396686"/>
            <a:ext cx="2430380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Went Well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Exercise for Students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6512790" y="941148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536" y="4780992"/>
            <a:ext cx="409575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A7498-0E11-4686-9D3D-AA7F26FB1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614" y="1526033"/>
            <a:ext cx="4152298" cy="39352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Have students write down daily 3 good things that happened to them.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dirty="0"/>
              <a:t>Write about one of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Why did this good thing happen?</a:t>
            </a:r>
          </a:p>
          <a:p>
            <a:pPr marL="0" indent="0">
              <a:buNone/>
            </a:pPr>
            <a:r>
              <a:rPr lang="en-US" dirty="0"/>
              <a:t>What does this mean to you?</a:t>
            </a:r>
          </a:p>
          <a:p>
            <a:pPr marL="0" indent="0">
              <a:buNone/>
            </a:pPr>
            <a:r>
              <a:rPr lang="en-US" dirty="0"/>
              <a:t>How can you have more of this good thing in the future?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57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1"/>
            <a:ext cx="3384350" cy="51435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F4875-21A2-402B-9776-B8D9F922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339850"/>
            <a:ext cx="2662542" cy="4178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Resources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70953CE-8E17-4467-8EC4-644C501480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184332"/>
              </p:ext>
            </p:extLst>
          </p:nvPr>
        </p:nvGraphicFramePr>
        <p:xfrm>
          <a:off x="3905730" y="1339850"/>
          <a:ext cx="4718786" cy="4148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4409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3187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63248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04F81E-330B-4765-88AA-2BD96DE14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640080"/>
            <a:ext cx="2462022" cy="5257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3. Avoid Overthinking and Social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C720C-74C0-49B6-B294-FBD89E010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788" y="640081"/>
            <a:ext cx="4518490" cy="52578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“Overthinking is thinking too much, needlessly, passively, endlessly, and excessively pondering the meaning, causes, and consequences of your character, your feelings, and your problems.” – Sonja Lyubomirsky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Negative Consequences: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Increases sadness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Fosters negative thinking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Impairs the ability to solve problems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Decreases 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Interferes with concentration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03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409" y="1011045"/>
            <a:ext cx="3277394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65510-92DB-482C-BB31-DE2AF7A52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19" y="1112969"/>
            <a:ext cx="2952974" cy="41660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Social Comparison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7896" y="0"/>
            <a:ext cx="866357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71133" y="-1"/>
            <a:ext cx="130305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19805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08A92-7051-498C-B6BE-FECF970C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820880"/>
            <a:ext cx="3943349" cy="4889350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/>
              <a:t>Noticing our friends, coworkers, family members, and even fictional characters</a:t>
            </a:r>
          </a:p>
          <a:p>
            <a:r>
              <a:rPr lang="en-US" dirty="0"/>
              <a:t>Imagining they are smarter, richer, healthier, wittier, or more attractive than we are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 result of excessive use of social media.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Dealing with overthinking and social comparison:</a:t>
            </a:r>
          </a:p>
          <a:p>
            <a:r>
              <a:rPr lang="en-US" dirty="0"/>
              <a:t>Yell stop!</a:t>
            </a:r>
          </a:p>
          <a:p>
            <a:r>
              <a:rPr lang="en-US" dirty="0"/>
              <a:t>Don’t sweat the small stuff.</a:t>
            </a:r>
          </a:p>
          <a:p>
            <a:r>
              <a:rPr lang="en-US" dirty="0"/>
              <a:t>Will it matter in a year? If so, begin taking small steps to resolve the issue.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161135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563731" y="5717905"/>
            <a:ext cx="1328706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99729" y="6258755"/>
            <a:ext cx="1174455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20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288" y="303591"/>
            <a:ext cx="3250692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D7AAB-C036-4CE6-9520-53B716EDD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40263"/>
            <a:ext cx="2866644" cy="1344975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chemeClr val="bg1"/>
                </a:solidFill>
              </a:rPr>
              <a:t>4. Practice Acts of Kindness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066" y="2050687"/>
            <a:ext cx="2763774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D8987-4724-40D0-A9F4-6C3431E6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07" y="2121763"/>
            <a:ext cx="2866644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>
                <a:solidFill>
                  <a:schemeClr val="bg1"/>
                </a:solidFill>
              </a:rPr>
              <a:t>Why does it work?</a:t>
            </a:r>
          </a:p>
          <a:p>
            <a:r>
              <a:rPr lang="en-US" sz="1700">
                <a:solidFill>
                  <a:schemeClr val="bg1"/>
                </a:solidFill>
              </a:rPr>
              <a:t>View others more positively</a:t>
            </a:r>
          </a:p>
          <a:p>
            <a:r>
              <a:rPr lang="en-US" sz="1700">
                <a:solidFill>
                  <a:schemeClr val="bg1"/>
                </a:solidFill>
              </a:rPr>
              <a:t>Connect with others</a:t>
            </a:r>
          </a:p>
          <a:p>
            <a:r>
              <a:rPr lang="en-US" sz="1700">
                <a:solidFill>
                  <a:schemeClr val="bg1"/>
                </a:solidFill>
              </a:rPr>
              <a:t>Appreciate your own good fortune</a:t>
            </a:r>
          </a:p>
          <a:p>
            <a:r>
              <a:rPr lang="en-US" sz="1700">
                <a:solidFill>
                  <a:schemeClr val="bg1"/>
                </a:solidFill>
              </a:rPr>
              <a:t>Leads to positive social consequences</a:t>
            </a:r>
          </a:p>
          <a:p>
            <a:r>
              <a:rPr lang="en-US" sz="1700">
                <a:solidFill>
                  <a:schemeClr val="bg1"/>
                </a:solidFill>
              </a:rPr>
              <a:t>Feel good about yourself</a:t>
            </a:r>
          </a:p>
          <a:p>
            <a:r>
              <a:rPr lang="en-US" sz="1700">
                <a:solidFill>
                  <a:schemeClr val="bg1"/>
                </a:solidFill>
              </a:rPr>
              <a:t>Chain of kindness</a:t>
            </a:r>
          </a:p>
          <a:p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BBA79A-019D-4C05-AA5C-A8B8FED46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37" y="1860844"/>
            <a:ext cx="4947489" cy="298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26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0"/>
            <a:ext cx="6598466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1F22254-2C0E-998C-D64D-6120D7502C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21" y="1112293"/>
            <a:ext cx="3532978" cy="46334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0420" y="1075188"/>
            <a:ext cx="1171701" cy="1172973"/>
            <a:chOff x="9160561" y="1000124"/>
            <a:chExt cx="1562267" cy="117297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0656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025EFD5-738C-41B9-87FE-0C00E211B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1237A-A30A-4CB0-9A12-19A03553B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7" r="24520" b="3"/>
          <a:stretch/>
        </p:blipFill>
        <p:spPr>
          <a:xfrm>
            <a:off x="643713" y="1165109"/>
            <a:ext cx="3196002" cy="435133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148" y="407987"/>
            <a:ext cx="2240924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4DBB1-1805-4D01-A68C-FC395876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286" y="444272"/>
            <a:ext cx="4291113" cy="1325563"/>
          </a:xfrm>
        </p:spPr>
        <p:txBody>
          <a:bodyPr>
            <a:normAutofit/>
          </a:bodyPr>
          <a:lstStyle/>
          <a:p>
            <a:r>
              <a:rPr lang="en-US" dirty="0"/>
              <a:t>Kindness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98A65-D4D0-47C5-A8B4-05CA5AFDE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286" y="1904772"/>
            <a:ext cx="42911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Practice an act of kindness.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Seligman states that this exercise is the “single most reliable momentary increase in well-being of any exercise he has tested.”</a:t>
            </a:r>
          </a:p>
        </p:txBody>
      </p:sp>
    </p:spTree>
    <p:extLst>
      <p:ext uri="{BB962C8B-B14F-4D97-AF65-F5344CB8AC3E}">
        <p14:creationId xmlns:p14="http://schemas.microsoft.com/office/powerpoint/2010/main" val="341387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654922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19738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365125"/>
            <a:ext cx="41474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defRPr/>
            </a:pPr>
            <a:r>
              <a:rPr lang="en-US" sz="4400"/>
              <a:t>5. Nurture Social Relationships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E783F-533D-4993-B175-B64F1EC750FD}"/>
              </a:ext>
            </a:extLst>
          </p:cNvPr>
          <p:cNvSpPr txBox="1"/>
          <p:nvPr/>
        </p:nvSpPr>
        <p:spPr>
          <a:xfrm>
            <a:off x="628649" y="1825625"/>
            <a:ext cx="3106568" cy="3399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</a:rPr>
              <a:t>Make time for others.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</a:rPr>
              <a:t>Express admiration and appreciation.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</a:rPr>
              <a:t>Be supportive and loyal.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accent4"/>
                </a:solidFill>
                <a:latin typeface="+mn-lt"/>
                <a:ea typeface="+mn-ea"/>
              </a:rPr>
              <a:t>An essential component of FYE courses.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355" y="589389"/>
            <a:ext cx="2952366" cy="1963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352" y="2994128"/>
            <a:ext cx="2116368" cy="317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06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56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4DCB6-2B69-4EE1-B199-8663497A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200">
                <a:solidFill>
                  <a:srgbClr val="FFFFFF"/>
                </a:solidFill>
              </a:rPr>
              <a:t>6. Develop Strategies for Coping</a:t>
            </a:r>
            <a:br>
              <a:rPr lang="en-US" sz="2200">
                <a:solidFill>
                  <a:srgbClr val="FFFFFF"/>
                </a:solidFill>
              </a:rPr>
            </a:br>
            <a:br>
              <a:rPr lang="en-US" sz="2200">
                <a:solidFill>
                  <a:srgbClr val="FFFFFF"/>
                </a:solidFill>
              </a:rPr>
            </a:br>
            <a:r>
              <a:rPr lang="en-US" sz="2200">
                <a:solidFill>
                  <a:srgbClr val="FFFFFF"/>
                </a:solidFill>
              </a:rPr>
              <a:t>Meditation</a:t>
            </a:r>
            <a:br>
              <a:rPr lang="en-US" sz="2200">
                <a:solidFill>
                  <a:srgbClr val="FFFFFF"/>
                </a:solidFill>
              </a:rPr>
            </a:br>
            <a:r>
              <a:rPr lang="en-US" sz="2200">
                <a:solidFill>
                  <a:srgbClr val="FFFFFF"/>
                </a:solidFill>
              </a:rPr>
              <a:t>Mindfulness</a:t>
            </a:r>
            <a:br>
              <a:rPr lang="en-US" sz="2200">
                <a:solidFill>
                  <a:srgbClr val="FFFFFF"/>
                </a:solidFill>
              </a:rPr>
            </a:br>
            <a:r>
              <a:rPr lang="en-US" sz="2200">
                <a:solidFill>
                  <a:srgbClr val="FFFFFF"/>
                </a:solidFill>
              </a:rPr>
              <a:t>Breathing</a:t>
            </a:r>
            <a:br>
              <a:rPr lang="en-US" sz="2200">
                <a:solidFill>
                  <a:srgbClr val="FFFFFF"/>
                </a:solidFill>
              </a:rPr>
            </a:br>
            <a:r>
              <a:rPr lang="en-US" sz="2200">
                <a:solidFill>
                  <a:srgbClr val="FFFFFF"/>
                </a:solidFill>
              </a:rPr>
              <a:t>Exercise</a:t>
            </a:r>
            <a:br>
              <a:rPr lang="en-US" sz="2200">
                <a:solidFill>
                  <a:srgbClr val="FFFFFF"/>
                </a:solidFill>
              </a:rPr>
            </a:br>
            <a:r>
              <a:rPr lang="en-US" sz="2200">
                <a:solidFill>
                  <a:srgbClr val="FFFFFF"/>
                </a:solidFill>
              </a:rPr>
              <a:t>Sleep</a:t>
            </a:r>
            <a:br>
              <a:rPr lang="en-US" sz="2200">
                <a:solidFill>
                  <a:srgbClr val="FFFFFF"/>
                </a:solidFill>
              </a:rPr>
            </a:br>
            <a:br>
              <a:rPr lang="en-US" sz="2200">
                <a:solidFill>
                  <a:srgbClr val="FFFFFF"/>
                </a:solidFill>
              </a:rPr>
            </a:br>
            <a:r>
              <a:rPr lang="en-US" sz="2200">
                <a:solidFill>
                  <a:srgbClr val="FFFFFF"/>
                </a:solidFill>
              </a:rPr>
              <a:t>How can we integrate these ideas into our FYE courses?</a:t>
            </a:r>
            <a:br>
              <a:rPr lang="en-US" sz="2200">
                <a:solidFill>
                  <a:srgbClr val="FFFFFF"/>
                </a:solidFill>
              </a:rPr>
            </a:b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erson walking through a field&#10;&#10;Description automatically generated with low confidence">
            <a:extLst>
              <a:ext uri="{FF2B5EF4-FFF2-40B4-BE49-F238E27FC236}">
                <a16:creationId xmlns:a16="http://schemas.microsoft.com/office/drawing/2014/main" id="{3A6361B5-A026-2DE0-F706-E2DEB1835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r="22142" b="1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90269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DC5FA3-1AD6-4A30-9CE6-242D5AF7A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23392"/>
            <a:ext cx="2522980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Grit is a powerful strategy for coping.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DC248-7FD6-45E8-A4EA-724E6D0F8EC1}"/>
              </a:ext>
            </a:extLst>
          </p:cNvPr>
          <p:cNvSpPr txBox="1"/>
          <p:nvPr/>
        </p:nvSpPr>
        <p:spPr>
          <a:xfrm>
            <a:off x="482601" y="2638043"/>
            <a:ext cx="2522980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</a:rPr>
              <a:t>Grit = Passion and Perseverance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46DEB1-6387-4869-8811-CAD41371C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2261" y="1319742"/>
            <a:ext cx="5410199" cy="40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28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D374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DB6AA-D373-4225-8E0C-60B4F68E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Grit: Key Ideas</a:t>
            </a:r>
          </a:p>
        </p:txBody>
      </p:sp>
      <p:pic>
        <p:nvPicPr>
          <p:cNvPr id="6" name="Picture 5" descr="A picture containing text, wheel, tool, key&#10;&#10;Description automatically generated">
            <a:extLst>
              <a:ext uri="{FF2B5EF4-FFF2-40B4-BE49-F238E27FC236}">
                <a16:creationId xmlns:a16="http://schemas.microsoft.com/office/drawing/2014/main" id="{A6150F68-5D34-8412-D235-1DBEB7B812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r="11873" b="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4DB07-0159-42A5-BA96-614C690AF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476672"/>
            <a:ext cx="2568554" cy="5915610"/>
          </a:xfrm>
        </p:spPr>
        <p:txBody>
          <a:bodyPr anchor="ctr">
            <a:normAutofit fontScale="92500"/>
          </a:bodyPr>
          <a:lstStyle/>
          <a:p>
            <a:endParaRPr lang="en-US" sz="13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Those who are gritty keep going after challenges or failure.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Grit is simply a “never give up” attitude.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What we accomplish may depend more on our passion and perseverance than our innate talent.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Talent is how quickly your skills improve when you invest effort. </a:t>
            </a:r>
          </a:p>
        </p:txBody>
      </p:sp>
    </p:spTree>
    <p:extLst>
      <p:ext uri="{BB962C8B-B14F-4D97-AF65-F5344CB8AC3E}">
        <p14:creationId xmlns:p14="http://schemas.microsoft.com/office/powerpoint/2010/main" val="7551730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D374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DB6AA-D373-4225-8E0C-60B4F68E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Grit: Key Ideas</a:t>
            </a:r>
          </a:p>
        </p:txBody>
      </p:sp>
      <p:pic>
        <p:nvPicPr>
          <p:cNvPr id="6" name="Picture 5" descr="A picture containing text, wheel, tool, key&#10;&#10;Description automatically generated">
            <a:extLst>
              <a:ext uri="{FF2B5EF4-FFF2-40B4-BE49-F238E27FC236}">
                <a16:creationId xmlns:a16="http://schemas.microsoft.com/office/drawing/2014/main" id="{A6150F68-5D34-8412-D235-1DBEB7B812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r="11873" b="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4DB07-0159-42A5-BA96-614C690AF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476672"/>
            <a:ext cx="2568554" cy="5915610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Without effort, your talent is nothing more than your unmet potential.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Effortful training is more important than natural talent. It takes 10,000 hours to become an expert.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Those with a growth mindset are grittier. </a:t>
            </a:r>
          </a:p>
          <a:p>
            <a:endParaRPr lang="en-US"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6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1798F-012A-461F-9180-67315561C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552" y="857250"/>
            <a:ext cx="6418896" cy="51435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545F6CF-1034-4670-8D8D-899530E379CC}"/>
              </a:ext>
            </a:extLst>
          </p:cNvPr>
          <p:cNvSpPr/>
          <p:nvPr/>
        </p:nvSpPr>
        <p:spPr>
          <a:xfrm>
            <a:off x="699117" y="4606662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347860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3543216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A5D297-F7D4-4D24-BFF5-4BCCBCA6C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122363"/>
            <a:ext cx="248109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7. Learn to Forgive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C46BE5-7282-423E-BDA2-7BE049798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47" y="1758469"/>
            <a:ext cx="4705722" cy="334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81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8BAF4-15EC-4CCD-9A50-0F12ECB2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23392"/>
            <a:ext cx="2522980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400"/>
              <a:t>8. Increase Flow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44CCC-3295-4617-84E5-1C1D2F355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636912"/>
            <a:ext cx="2937271" cy="3743285"/>
          </a:xfrm>
        </p:spPr>
        <p:txBody>
          <a:bodyPr>
            <a:noAutofit/>
          </a:bodyPr>
          <a:lstStyle/>
          <a:p>
            <a:r>
              <a:rPr lang="en-US" sz="1800" dirty="0"/>
              <a:t>Flow is the state of intense absorption and involvement with the present moment.</a:t>
            </a:r>
          </a:p>
          <a:p>
            <a:r>
              <a:rPr lang="en-US" sz="1800" dirty="0"/>
              <a:t>Flow is one of the characteristics of the happy life.</a:t>
            </a:r>
          </a:p>
          <a:p>
            <a:r>
              <a:rPr lang="en-US" sz="1800" dirty="0"/>
              <a:t>The key to creating flow is to establish a balance between skills and challenges. </a:t>
            </a:r>
          </a:p>
          <a:p>
            <a:r>
              <a:rPr lang="en-US" sz="1800" dirty="0"/>
              <a:t>To maintain flow, we must test ourselves in challenging situations.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1BB96-5F83-4FE9-895D-150DD063D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22" y="1783921"/>
            <a:ext cx="4688077" cy="312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09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3EB84-FD91-4501-B7A5-31A2A3FE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703977"/>
            <a:ext cx="3253394" cy="2398713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/>
              <a:t>Flow and grit are related.</a:t>
            </a:r>
          </a:p>
        </p:txBody>
      </p:sp>
      <p:pic>
        <p:nvPicPr>
          <p:cNvPr id="4" name="Picture 3" descr="A picture containing chain&#10;&#10;Description automatically generated">
            <a:extLst>
              <a:ext uri="{FF2B5EF4-FFF2-40B4-BE49-F238E27FC236}">
                <a16:creationId xmlns:a16="http://schemas.microsoft.com/office/drawing/2014/main" id="{57B022F8-83EE-AB7F-3797-6370F1BE4E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EA5CDF-04BE-4921-9001-EED83622A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3350837"/>
            <a:ext cx="3943350" cy="3312368"/>
          </a:xfrm>
        </p:spPr>
        <p:txBody>
          <a:bodyPr anchor="ctr">
            <a:no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Begin with interest</a:t>
            </a:r>
          </a:p>
          <a:p>
            <a:pPr marL="457200" indent="-457200">
              <a:buAutoNum type="arabicPeriod"/>
            </a:pPr>
            <a:r>
              <a:rPr lang="en-US" sz="2400" dirty="0"/>
              <a:t>Next comes practice. Practice increases interest. </a:t>
            </a:r>
          </a:p>
          <a:p>
            <a:pPr marL="457200" indent="-457200">
              <a:buAutoNum type="arabicPeriod"/>
            </a:pPr>
            <a:r>
              <a:rPr lang="en-US" sz="2400" dirty="0"/>
              <a:t>Then comes purpose. We become passionate when we are convinced that our work matters and has meaning.</a:t>
            </a:r>
          </a:p>
          <a:p>
            <a:pPr marL="457200" indent="-457200">
              <a:buAutoNum type="arabicPeriod"/>
            </a:pPr>
            <a:r>
              <a:rPr lang="en-US" sz="2400" dirty="0"/>
              <a:t>Finally comes hope for a better future. </a:t>
            </a:r>
          </a:p>
        </p:txBody>
      </p:sp>
    </p:spTree>
    <p:extLst>
      <p:ext uri="{BB962C8B-B14F-4D97-AF65-F5344CB8AC3E}">
        <p14:creationId xmlns:p14="http://schemas.microsoft.com/office/powerpoint/2010/main" val="590198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285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767261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4693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42B73-2409-4CBA-9E47-80E8CD45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4088"/>
            <a:ext cx="2647464" cy="298094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9. Savor Life’s Joys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5B9E3-B2AD-4452-891B-42C497F7F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9307" y="704088"/>
            <a:ext cx="3851470" cy="59652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The ability to savor positive experiences in life is one of the most important ingredients of happiness.</a:t>
            </a:r>
          </a:p>
          <a:p>
            <a:endParaRPr lang="en-US" sz="1900" dirty="0"/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Brainstorm: Life’s Joys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Relish ordinary experiences</a:t>
            </a:r>
          </a:p>
          <a:p>
            <a:pPr marL="0" indent="0">
              <a:buNone/>
            </a:pPr>
            <a:r>
              <a:rPr lang="en-US" sz="1900" dirty="0"/>
              <a:t>Savor and reminisce with family and friends.</a:t>
            </a:r>
          </a:p>
          <a:p>
            <a:pPr marL="0" indent="0">
              <a:buNone/>
            </a:pPr>
            <a:r>
              <a:rPr lang="en-US" sz="1900" dirty="0"/>
              <a:t>Replay happy days. </a:t>
            </a:r>
          </a:p>
          <a:p>
            <a:pPr marL="0" indent="0">
              <a:buNone/>
            </a:pPr>
            <a:r>
              <a:rPr lang="en-US" sz="1900" dirty="0"/>
              <a:t>Celebrate good news.</a:t>
            </a:r>
          </a:p>
          <a:p>
            <a:pPr marL="0" indent="0">
              <a:buNone/>
            </a:pPr>
            <a:r>
              <a:rPr lang="en-US" sz="1900" dirty="0"/>
              <a:t>Be open to beauty and excellence.</a:t>
            </a:r>
          </a:p>
          <a:p>
            <a:pPr marL="0" indent="0">
              <a:buNone/>
            </a:pPr>
            <a:r>
              <a:rPr lang="en-US" sz="1900" dirty="0"/>
              <a:t>Be mindful.</a:t>
            </a:r>
          </a:p>
        </p:txBody>
      </p:sp>
    </p:spTree>
    <p:extLst>
      <p:ext uri="{BB962C8B-B14F-4D97-AF65-F5344CB8AC3E}">
        <p14:creationId xmlns:p14="http://schemas.microsoft.com/office/powerpoint/2010/main" val="1089343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4844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975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CED35C-2184-4398-AE98-42623FA6C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640263"/>
            <a:ext cx="3867912" cy="1344975"/>
          </a:xfrm>
        </p:spPr>
        <p:txBody>
          <a:bodyPr>
            <a:normAutofit/>
          </a:bodyPr>
          <a:lstStyle/>
          <a:p>
            <a:r>
              <a:rPr lang="en-US" sz="3500"/>
              <a:t>10. Commit to Your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F3565-E82F-47DD-9A95-7305A0088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2121763"/>
            <a:ext cx="3867912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/>
              <a:t>“An aim in life is the only fortune worth finding.” </a:t>
            </a:r>
            <a:br>
              <a:rPr lang="en-US" sz="1700"/>
            </a:br>
            <a:r>
              <a:rPr lang="en-US" sz="1700"/>
              <a:t>-Robert Louis Stevenson</a:t>
            </a:r>
          </a:p>
          <a:p>
            <a:pPr marL="0" indent="0">
              <a:buNone/>
            </a:pPr>
            <a:r>
              <a:rPr lang="en-US" sz="1700"/>
              <a:t>“Find a happy person and you will find a project.” </a:t>
            </a:r>
            <a:br>
              <a:rPr lang="en-US" sz="1700"/>
            </a:br>
            <a:r>
              <a:rPr lang="en-US" sz="1700"/>
              <a:t>-Sonja Lyubomirsky</a:t>
            </a:r>
          </a:p>
          <a:p>
            <a:pPr marL="0" indent="0">
              <a:buNone/>
            </a:pPr>
            <a:endParaRPr lang="en-US" sz="1700"/>
          </a:p>
          <a:p>
            <a:pPr marL="0" indent="0">
              <a:buNone/>
            </a:pPr>
            <a:r>
              <a:rPr lang="en-US" sz="1700"/>
              <a:t>Working toward a goal is as important to well-being as it’s attainment. </a:t>
            </a:r>
          </a:p>
          <a:p>
            <a:pPr marL="0" indent="0">
              <a:buNone/>
            </a:pPr>
            <a:r>
              <a:rPr lang="en-US" sz="1700"/>
              <a:t>Goals provide structure and meaning to our lives.</a:t>
            </a:r>
          </a:p>
          <a:p>
            <a:pPr marL="0" indent="0">
              <a:buNone/>
            </a:pPr>
            <a:r>
              <a:rPr lang="en-US" sz="1700"/>
              <a:t>Goals help us to master our time. </a:t>
            </a:r>
          </a:p>
          <a:p>
            <a:pPr marL="0" indent="0">
              <a:buNone/>
            </a:pPr>
            <a:r>
              <a:rPr lang="en-US" sz="1700"/>
              <a:t>Accomplish goals with grit.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E1A0B-62B6-4817-B7D0-C6FB8C126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231" y="2165555"/>
            <a:ext cx="3552722" cy="237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64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B73A9E-9890-4101-A887-B30390B50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2" r="16925" b="-1"/>
          <a:stretch/>
        </p:blipFill>
        <p:spPr>
          <a:xfrm>
            <a:off x="3088140" y="10"/>
            <a:ext cx="605586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89485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573380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040C-A06E-4CD8-A2AA-EF0548A76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365125"/>
            <a:ext cx="3949616" cy="1325563"/>
          </a:xfrm>
        </p:spPr>
        <p:txBody>
          <a:bodyPr>
            <a:normAutofit/>
          </a:bodyPr>
          <a:lstStyle/>
          <a:p>
            <a:r>
              <a:rPr lang="en-US" dirty="0"/>
              <a:t>11. Practice Religion and/or Spirituality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5B81E-9415-470C-BC07-2E9C47D47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1690688"/>
            <a:ext cx="2956124" cy="4542963"/>
          </a:xfrm>
        </p:spPr>
        <p:txBody>
          <a:bodyPr>
            <a:noAutofit/>
          </a:bodyPr>
          <a:lstStyle/>
          <a:p>
            <a:r>
              <a:rPr lang="en-US" sz="2400" dirty="0"/>
              <a:t>Provides social support and a sense of identity</a:t>
            </a:r>
          </a:p>
          <a:p>
            <a:r>
              <a:rPr lang="en-US" sz="2400" dirty="0"/>
              <a:t>Helps people deal with trauma</a:t>
            </a:r>
          </a:p>
          <a:p>
            <a:r>
              <a:rPr lang="en-US" sz="2400" dirty="0"/>
              <a:t>Provides hope</a:t>
            </a:r>
          </a:p>
          <a:p>
            <a:r>
              <a:rPr lang="en-US" sz="2400" dirty="0"/>
              <a:t>Promotes forgiveness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FYE Courses</a:t>
            </a:r>
          </a:p>
          <a:p>
            <a:pPr marL="0" indent="0">
              <a:buNone/>
            </a:pPr>
            <a:r>
              <a:rPr lang="en-US" sz="2400" dirty="0"/>
              <a:t>Help students find meaning and purpose. </a:t>
            </a:r>
          </a:p>
        </p:txBody>
      </p:sp>
    </p:spTree>
    <p:extLst>
      <p:ext uri="{BB962C8B-B14F-4D97-AF65-F5344CB8AC3E}">
        <p14:creationId xmlns:p14="http://schemas.microsoft.com/office/powerpoint/2010/main" val="3834399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A761D-E3E6-4A2E-BF5A-2FA73F5A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88" y="662400"/>
            <a:ext cx="2538000" cy="1492132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12. Take Care of Your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7A523-DEFF-4CFD-8C4A-CD9B0C97A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88" y="2286000"/>
            <a:ext cx="2538000" cy="38448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>
                    <a:alpha val="60000"/>
                  </a:schemeClr>
                </a:solidFill>
              </a:rPr>
              <a:t>Exercise increases self-esteem.</a:t>
            </a:r>
          </a:p>
          <a:p>
            <a:r>
              <a:rPr lang="en-US" sz="2400" dirty="0">
                <a:solidFill>
                  <a:schemeClr val="bg1">
                    <a:alpha val="60000"/>
                  </a:schemeClr>
                </a:solidFill>
              </a:rPr>
              <a:t>It provides opportunities for flow.</a:t>
            </a:r>
          </a:p>
          <a:p>
            <a:r>
              <a:rPr lang="en-US" sz="2400" dirty="0">
                <a:solidFill>
                  <a:schemeClr val="bg1">
                    <a:alpha val="60000"/>
                  </a:schemeClr>
                </a:solidFill>
              </a:rPr>
              <a:t>Spend more time outside</a:t>
            </a:r>
          </a:p>
          <a:p>
            <a:r>
              <a:rPr lang="en-US" sz="2400" dirty="0">
                <a:solidFill>
                  <a:schemeClr val="bg1">
                    <a:alpha val="60000"/>
                  </a:schemeClr>
                </a:solidFill>
              </a:rPr>
              <a:t>Learn the basics of good nutrition</a:t>
            </a:r>
          </a:p>
          <a:p>
            <a:r>
              <a:rPr lang="en-US" sz="2400" dirty="0">
                <a:solidFill>
                  <a:schemeClr val="bg1">
                    <a:alpha val="60000"/>
                  </a:schemeClr>
                </a:solidFill>
              </a:rPr>
              <a:t>Get enough sleep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61315-707C-4EB7-91D3-E219EC774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89" y="962457"/>
            <a:ext cx="4510639" cy="493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165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1C0EA-07FE-259A-8656-EDDB3003C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2" y="329184"/>
            <a:ext cx="5170932" cy="1783080"/>
          </a:xfrm>
        </p:spPr>
        <p:txBody>
          <a:bodyPr anchor="b">
            <a:normAutofit fontScale="90000"/>
          </a:bodyPr>
          <a:lstStyle/>
          <a:p>
            <a:br>
              <a:rPr lang="en-US" sz="1900" dirty="0"/>
            </a:br>
            <a:r>
              <a:rPr lang="en-US" sz="2400" b="1" dirty="0"/>
              <a:t>The worlds happiest people share these 15 things.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Add some of these to your intention statements?</a:t>
            </a:r>
          </a:p>
        </p:txBody>
      </p:sp>
      <p:pic>
        <p:nvPicPr>
          <p:cNvPr id="7" name="Picture 6" descr="Two yellow balloons with smiley faces on them&#10;&#10;Description automatically generated">
            <a:extLst>
              <a:ext uri="{FF2B5EF4-FFF2-40B4-BE49-F238E27FC236}">
                <a16:creationId xmlns:a16="http://schemas.microsoft.com/office/drawing/2014/main" id="{79EC3AD3-5A11-C3CF-D06E-54922C9D78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r="61413" b="-2"/>
          <a:stretch/>
        </p:blipFill>
        <p:spPr>
          <a:xfrm>
            <a:off x="20" y="1"/>
            <a:ext cx="3039386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  <a:gd name="connsiteX0" fmla="*/ 0 w 3182691"/>
              <a:gd name="connsiteY0" fmla="*/ 0 h 18288"/>
              <a:gd name="connsiteX1" fmla="*/ 572884 w 3182691"/>
              <a:gd name="connsiteY1" fmla="*/ 0 h 18288"/>
              <a:gd name="connsiteX2" fmla="*/ 1113942 w 3182691"/>
              <a:gd name="connsiteY2" fmla="*/ 0 h 18288"/>
              <a:gd name="connsiteX3" fmla="*/ 1686826 w 3182691"/>
              <a:gd name="connsiteY3" fmla="*/ 0 h 18288"/>
              <a:gd name="connsiteX4" fmla="*/ 2323364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546153 w 3182691"/>
              <a:gd name="connsiteY7" fmla="*/ 18288 h 18288"/>
              <a:gd name="connsiteX8" fmla="*/ 1845961 w 3182691"/>
              <a:gd name="connsiteY8" fmla="*/ 18288 h 18288"/>
              <a:gd name="connsiteX9" fmla="*/ 1304903 w 3182691"/>
              <a:gd name="connsiteY9" fmla="*/ 18288 h 18288"/>
              <a:gd name="connsiteX10" fmla="*/ 604711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6402" y="-9774"/>
                  <a:pt x="1016900" y="-17532"/>
                  <a:pt x="1273076" y="0"/>
                </a:cubicBezTo>
                <a:cubicBezTo>
                  <a:pt x="1519343" y="-34410"/>
                  <a:pt x="1705438" y="-53754"/>
                  <a:pt x="1909615" y="0"/>
                </a:cubicBezTo>
                <a:cubicBezTo>
                  <a:pt x="2120433" y="2855"/>
                  <a:pt x="2209200" y="-17463"/>
                  <a:pt x="2482499" y="0"/>
                </a:cubicBezTo>
                <a:cubicBezTo>
                  <a:pt x="2733571" y="54170"/>
                  <a:pt x="2997997" y="-48885"/>
                  <a:pt x="3182691" y="0"/>
                </a:cubicBezTo>
                <a:cubicBezTo>
                  <a:pt x="3182657" y="4844"/>
                  <a:pt x="3182281" y="11009"/>
                  <a:pt x="3182691" y="18288"/>
                </a:cubicBezTo>
                <a:cubicBezTo>
                  <a:pt x="2941063" y="3169"/>
                  <a:pt x="2872422" y="16194"/>
                  <a:pt x="2609807" y="18288"/>
                </a:cubicBezTo>
                <a:cubicBezTo>
                  <a:pt x="2341801" y="10032"/>
                  <a:pt x="2328606" y="28832"/>
                  <a:pt x="2068749" y="18288"/>
                </a:cubicBezTo>
                <a:cubicBezTo>
                  <a:pt x="1813820" y="1121"/>
                  <a:pt x="1714804" y="37605"/>
                  <a:pt x="1432211" y="18288"/>
                </a:cubicBezTo>
                <a:cubicBezTo>
                  <a:pt x="1164810" y="-27006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3084" y="-23531"/>
                  <a:pt x="399010" y="-30989"/>
                  <a:pt x="572884" y="0"/>
                </a:cubicBezTo>
                <a:cubicBezTo>
                  <a:pt x="745196" y="46048"/>
                  <a:pt x="956262" y="22379"/>
                  <a:pt x="1113942" y="0"/>
                </a:cubicBezTo>
                <a:cubicBezTo>
                  <a:pt x="1345494" y="6575"/>
                  <a:pt x="1537971" y="57434"/>
                  <a:pt x="1686826" y="0"/>
                </a:cubicBezTo>
                <a:cubicBezTo>
                  <a:pt x="1847487" y="-5870"/>
                  <a:pt x="2194651" y="-1232"/>
                  <a:pt x="2323364" y="0"/>
                </a:cubicBezTo>
                <a:cubicBezTo>
                  <a:pt x="2488731" y="36406"/>
                  <a:pt x="2902092" y="-40336"/>
                  <a:pt x="3182691" y="0"/>
                </a:cubicBezTo>
                <a:cubicBezTo>
                  <a:pt x="3182166" y="5049"/>
                  <a:pt x="3182884" y="12044"/>
                  <a:pt x="3182691" y="18288"/>
                </a:cubicBezTo>
                <a:cubicBezTo>
                  <a:pt x="3012562" y="-37820"/>
                  <a:pt x="2765408" y="35618"/>
                  <a:pt x="2546153" y="18288"/>
                </a:cubicBezTo>
                <a:cubicBezTo>
                  <a:pt x="2331952" y="13878"/>
                  <a:pt x="2142129" y="19805"/>
                  <a:pt x="1845961" y="18288"/>
                </a:cubicBezTo>
                <a:cubicBezTo>
                  <a:pt x="1537526" y="31994"/>
                  <a:pt x="1468653" y="-6175"/>
                  <a:pt x="1304903" y="18288"/>
                </a:cubicBezTo>
                <a:cubicBezTo>
                  <a:pt x="1191987" y="26138"/>
                  <a:pt x="927061" y="14626"/>
                  <a:pt x="604711" y="18288"/>
                </a:cubicBezTo>
                <a:cubicBezTo>
                  <a:pt x="273947" y="45577"/>
                  <a:pt x="111622" y="-2455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1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38014" y="3247"/>
                  <a:pt x="1005059" y="8075"/>
                  <a:pt x="1273076" y="0"/>
                </a:cubicBezTo>
                <a:cubicBezTo>
                  <a:pt x="1555121" y="-15110"/>
                  <a:pt x="1674116" y="-4878"/>
                  <a:pt x="1909615" y="0"/>
                </a:cubicBezTo>
                <a:cubicBezTo>
                  <a:pt x="2127874" y="21642"/>
                  <a:pt x="2229467" y="-10228"/>
                  <a:pt x="2482499" y="0"/>
                </a:cubicBezTo>
                <a:cubicBezTo>
                  <a:pt x="2772379" y="28915"/>
                  <a:pt x="3003217" y="-43687"/>
                  <a:pt x="3182691" y="0"/>
                </a:cubicBezTo>
                <a:cubicBezTo>
                  <a:pt x="3183005" y="4158"/>
                  <a:pt x="3181712" y="12539"/>
                  <a:pt x="3182691" y="18288"/>
                </a:cubicBezTo>
                <a:cubicBezTo>
                  <a:pt x="2948637" y="17089"/>
                  <a:pt x="2873728" y="22327"/>
                  <a:pt x="2609807" y="18288"/>
                </a:cubicBezTo>
                <a:cubicBezTo>
                  <a:pt x="2342839" y="11870"/>
                  <a:pt x="2331621" y="30535"/>
                  <a:pt x="2068749" y="18288"/>
                </a:cubicBezTo>
                <a:cubicBezTo>
                  <a:pt x="1813814" y="-7352"/>
                  <a:pt x="1700576" y="36739"/>
                  <a:pt x="1432211" y="18288"/>
                </a:cubicBezTo>
                <a:cubicBezTo>
                  <a:pt x="1148444" y="-27053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1"/>
                      <a:gd name="connsiteY0" fmla="*/ 0 h 18288"/>
                      <a:gd name="connsiteX1" fmla="*/ 636538 w 3182691"/>
                      <a:gd name="connsiteY1" fmla="*/ 0 h 18288"/>
                      <a:gd name="connsiteX2" fmla="*/ 1273076 w 3182691"/>
                      <a:gd name="connsiteY2" fmla="*/ 0 h 18288"/>
                      <a:gd name="connsiteX3" fmla="*/ 1909615 w 3182691"/>
                      <a:gd name="connsiteY3" fmla="*/ 0 h 18288"/>
                      <a:gd name="connsiteX4" fmla="*/ 2482499 w 3182691"/>
                      <a:gd name="connsiteY4" fmla="*/ 0 h 18288"/>
                      <a:gd name="connsiteX5" fmla="*/ 3182691 w 3182691"/>
                      <a:gd name="connsiteY5" fmla="*/ 0 h 18288"/>
                      <a:gd name="connsiteX6" fmla="*/ 3182691 w 3182691"/>
                      <a:gd name="connsiteY6" fmla="*/ 18288 h 18288"/>
                      <a:gd name="connsiteX7" fmla="*/ 2609807 w 3182691"/>
                      <a:gd name="connsiteY7" fmla="*/ 18288 h 18288"/>
                      <a:gd name="connsiteX8" fmla="*/ 2068749 w 3182691"/>
                      <a:gd name="connsiteY8" fmla="*/ 18288 h 18288"/>
                      <a:gd name="connsiteX9" fmla="*/ 1432211 w 3182691"/>
                      <a:gd name="connsiteY9" fmla="*/ 18288 h 18288"/>
                      <a:gd name="connsiteX10" fmla="*/ 859327 w 3182691"/>
                      <a:gd name="connsiteY10" fmla="*/ 18288 h 18288"/>
                      <a:gd name="connsiteX11" fmla="*/ 0 w 3182691"/>
                      <a:gd name="connsiteY11" fmla="*/ 18288 h 18288"/>
                      <a:gd name="connsiteX12" fmla="*/ 0 w 3182691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1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13406" y="3458"/>
                          <a:pt x="1273076" y="0"/>
                        </a:cubicBezTo>
                        <a:cubicBezTo>
                          <a:pt x="1532746" y="-3458"/>
                          <a:pt x="1697408" y="-16840"/>
                          <a:pt x="1909615" y="0"/>
                        </a:cubicBezTo>
                        <a:cubicBezTo>
                          <a:pt x="2121822" y="16840"/>
                          <a:pt x="2213494" y="-18555"/>
                          <a:pt x="2482499" y="0"/>
                        </a:cubicBezTo>
                        <a:cubicBezTo>
                          <a:pt x="2751504" y="18555"/>
                          <a:pt x="3004132" y="-28750"/>
                          <a:pt x="3182691" y="0"/>
                        </a:cubicBezTo>
                        <a:cubicBezTo>
                          <a:pt x="3183133" y="4516"/>
                          <a:pt x="3181864" y="12266"/>
                          <a:pt x="3182691" y="18288"/>
                        </a:cubicBezTo>
                        <a:cubicBezTo>
                          <a:pt x="2947041" y="16687"/>
                          <a:pt x="2875741" y="22937"/>
                          <a:pt x="2609807" y="18288"/>
                        </a:cubicBezTo>
                        <a:cubicBezTo>
                          <a:pt x="2343873" y="13639"/>
                          <a:pt x="2331203" y="31729"/>
                          <a:pt x="2068749" y="18288"/>
                        </a:cubicBezTo>
                        <a:cubicBezTo>
                          <a:pt x="1806295" y="4847"/>
                          <a:pt x="1713773" y="47088"/>
                          <a:pt x="1432211" y="18288"/>
                        </a:cubicBezTo>
                        <a:cubicBezTo>
                          <a:pt x="1150649" y="-10512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1" h="18288" stroke="0" extrusionOk="0">
                        <a:moveTo>
                          <a:pt x="0" y="0"/>
                        </a:moveTo>
                        <a:cubicBezTo>
                          <a:pt x="247695" y="-19360"/>
                          <a:pt x="392581" y="-28596"/>
                          <a:pt x="572884" y="0"/>
                        </a:cubicBezTo>
                        <a:cubicBezTo>
                          <a:pt x="753187" y="28596"/>
                          <a:pt x="922042" y="4121"/>
                          <a:pt x="1113942" y="0"/>
                        </a:cubicBezTo>
                        <a:cubicBezTo>
                          <a:pt x="1305842" y="-4121"/>
                          <a:pt x="1501806" y="28092"/>
                          <a:pt x="1686826" y="0"/>
                        </a:cubicBezTo>
                        <a:cubicBezTo>
                          <a:pt x="1871846" y="-28092"/>
                          <a:pt x="2170181" y="-20672"/>
                          <a:pt x="2323364" y="0"/>
                        </a:cubicBezTo>
                        <a:cubicBezTo>
                          <a:pt x="2476547" y="20672"/>
                          <a:pt x="2919163" y="6097"/>
                          <a:pt x="3182691" y="0"/>
                        </a:cubicBezTo>
                        <a:cubicBezTo>
                          <a:pt x="3183268" y="4624"/>
                          <a:pt x="3183510" y="11191"/>
                          <a:pt x="3182691" y="18288"/>
                        </a:cubicBezTo>
                        <a:cubicBezTo>
                          <a:pt x="3026064" y="-10849"/>
                          <a:pt x="2775005" y="23067"/>
                          <a:pt x="2546153" y="18288"/>
                        </a:cubicBezTo>
                        <a:cubicBezTo>
                          <a:pt x="2317301" y="13509"/>
                          <a:pt x="2164351" y="-9884"/>
                          <a:pt x="1845961" y="18288"/>
                        </a:cubicBezTo>
                        <a:cubicBezTo>
                          <a:pt x="1527571" y="46460"/>
                          <a:pt x="1455006" y="5824"/>
                          <a:pt x="1304903" y="18288"/>
                        </a:cubicBezTo>
                        <a:cubicBezTo>
                          <a:pt x="1154800" y="30752"/>
                          <a:pt x="942107" y="-12056"/>
                          <a:pt x="604711" y="18288"/>
                        </a:cubicBezTo>
                        <a:cubicBezTo>
                          <a:pt x="267315" y="48632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D7D93-1316-0B39-8335-0AE2809AC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2706624"/>
            <a:ext cx="5170932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1. Learning financial literacy</a:t>
            </a:r>
          </a:p>
          <a:p>
            <a:pPr marL="0" indent="0">
              <a:buNone/>
            </a:pPr>
            <a:r>
              <a:rPr lang="en-US" sz="2400" dirty="0"/>
              <a:t>2. Setting and reaching goals</a:t>
            </a:r>
          </a:p>
          <a:p>
            <a:pPr marL="0" indent="0">
              <a:buNone/>
            </a:pPr>
            <a:r>
              <a:rPr lang="en-US" sz="2400" dirty="0"/>
              <a:t>3. Spending time with friends and family</a:t>
            </a:r>
          </a:p>
          <a:p>
            <a:pPr marL="0" indent="0">
              <a:buNone/>
            </a:pPr>
            <a:r>
              <a:rPr lang="en-US" sz="2400" dirty="0"/>
              <a:t>4. Using your strengths to do what you do best each day</a:t>
            </a:r>
          </a:p>
          <a:p>
            <a:pPr marL="0" indent="0">
              <a:buNone/>
            </a:pPr>
            <a:r>
              <a:rPr lang="en-US" sz="2400" dirty="0"/>
              <a:t>5. Having safe and secure communities</a:t>
            </a:r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E55C7-3601-4CDD-0970-2BDF4316AD12}"/>
              </a:ext>
            </a:extLst>
          </p:cNvPr>
          <p:cNvSpPr txBox="1"/>
          <p:nvPr/>
        </p:nvSpPr>
        <p:spPr>
          <a:xfrm>
            <a:off x="3483850" y="5805264"/>
            <a:ext cx="4734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Dan </a:t>
            </a:r>
            <a:r>
              <a:rPr lang="en-US" sz="1600" dirty="0" err="1"/>
              <a:t>Witters</a:t>
            </a:r>
            <a:r>
              <a:rPr lang="en-US" sz="1600" dirty="0"/>
              <a:t>, Research Director of the Gallup National Health and Well-Being Index</a:t>
            </a:r>
          </a:p>
        </p:txBody>
      </p:sp>
    </p:spTree>
    <p:extLst>
      <p:ext uri="{BB962C8B-B14F-4D97-AF65-F5344CB8AC3E}">
        <p14:creationId xmlns:p14="http://schemas.microsoft.com/office/powerpoint/2010/main" val="971767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yellow balloons with smiley faces on them&#10;&#10;Description automatically generated">
            <a:extLst>
              <a:ext uri="{FF2B5EF4-FFF2-40B4-BE49-F238E27FC236}">
                <a16:creationId xmlns:a16="http://schemas.microsoft.com/office/drawing/2014/main" id="{4DCF264D-379B-6A57-9C1B-AB4E853B8F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r="57403" b="-1"/>
          <a:stretch/>
        </p:blipFill>
        <p:spPr>
          <a:xfrm>
            <a:off x="20" y="10"/>
            <a:ext cx="3863363" cy="68579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78772" y="871146"/>
            <a:ext cx="55270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D7D93-1316-0B39-8335-0AE2809AC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1493" y="1196752"/>
            <a:ext cx="4083287" cy="35912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800" dirty="0"/>
              <a:t>6. Learning something new or interesting each day</a:t>
            </a:r>
          </a:p>
          <a:p>
            <a:pPr marL="0" indent="0">
              <a:buNone/>
            </a:pPr>
            <a:r>
              <a:rPr lang="en-US" sz="2800" dirty="0"/>
              <a:t>7. Having good health</a:t>
            </a:r>
          </a:p>
          <a:p>
            <a:pPr marL="0" indent="0">
              <a:buNone/>
            </a:pPr>
            <a:r>
              <a:rPr lang="en-US" sz="2800" dirty="0"/>
              <a:t>8. Eating healthy</a:t>
            </a:r>
          </a:p>
          <a:p>
            <a:pPr marL="0" indent="0">
              <a:buNone/>
            </a:pPr>
            <a:r>
              <a:rPr lang="en-US" sz="2800" dirty="0"/>
              <a:t>9. Eating vegetables and fruits </a:t>
            </a:r>
          </a:p>
          <a:p>
            <a:pPr marL="0" indent="0">
              <a:buNone/>
            </a:pPr>
            <a:r>
              <a:rPr lang="en-US" sz="2800" dirty="0"/>
              <a:t>10. Going to dentist at least once a year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575500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yellow balloons with smiley faces on them&#10;&#10;Description automatically generated">
            <a:extLst>
              <a:ext uri="{FF2B5EF4-FFF2-40B4-BE49-F238E27FC236}">
                <a16:creationId xmlns:a16="http://schemas.microsoft.com/office/drawing/2014/main" id="{96D59B7E-AC8D-E13A-6688-6DC09F673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r="57403" b="-1"/>
          <a:stretch/>
        </p:blipFill>
        <p:spPr>
          <a:xfrm>
            <a:off x="20" y="10"/>
            <a:ext cx="3863363" cy="68579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78772" y="871146"/>
            <a:ext cx="55270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D7D93-1316-0B39-8335-0AE2809AC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1412776"/>
            <a:ext cx="4083287" cy="35912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11. Helping to improve your city or area where you live</a:t>
            </a:r>
          </a:p>
          <a:p>
            <a:pPr marL="0" indent="0">
              <a:buNone/>
            </a:pPr>
            <a:r>
              <a:rPr lang="en-US" sz="2800" dirty="0"/>
              <a:t>12. Being smoke free</a:t>
            </a:r>
          </a:p>
          <a:p>
            <a:pPr marL="0" indent="0">
              <a:buNone/>
            </a:pPr>
            <a:r>
              <a:rPr lang="en-US" sz="2800" dirty="0"/>
              <a:t>13. Maintaining a healthy weight</a:t>
            </a:r>
          </a:p>
          <a:p>
            <a:pPr marL="0" indent="0">
              <a:buNone/>
            </a:pPr>
            <a:r>
              <a:rPr lang="en-US" sz="2800" dirty="0"/>
              <a:t>14. Exercising at least 30 minutes at least 3 days a week</a:t>
            </a:r>
          </a:p>
          <a:p>
            <a:pPr marL="0" indent="0">
              <a:buNone/>
            </a:pPr>
            <a:r>
              <a:rPr lang="en-US" sz="2800" dirty="0"/>
              <a:t>15. Being active and productive each day</a:t>
            </a:r>
          </a:p>
        </p:txBody>
      </p:sp>
    </p:spTree>
    <p:extLst>
      <p:ext uri="{BB962C8B-B14F-4D97-AF65-F5344CB8AC3E}">
        <p14:creationId xmlns:p14="http://schemas.microsoft.com/office/powerpoint/2010/main" val="3257961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01AA7DC-5DCF-0782-0E44-BCE04E1D4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473041"/>
            <a:ext cx="8458200" cy="391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51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390858" y="911116"/>
            <a:ext cx="515815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395419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00123" y="643467"/>
            <a:ext cx="307028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6646" y="644382"/>
            <a:ext cx="289201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961CE-3C12-4C8C-A318-AFA43440B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27" y="753883"/>
            <a:ext cx="2387205" cy="1144052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Intention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552F6-6A1B-4502-BFDD-C384BB4EE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656" y="1765669"/>
            <a:ext cx="2400338" cy="33272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EFFFF"/>
                </a:solidFill>
              </a:rPr>
              <a:t>Make a list of at least five things you can do to improve your happiness.  Review your notes and the handout. </a:t>
            </a:r>
          </a:p>
          <a:p>
            <a:pPr marL="0" indent="0">
              <a:buNone/>
            </a:pPr>
            <a:endParaRPr lang="en-US" sz="1800" dirty="0">
              <a:solidFill>
                <a:srgbClr val="FEFFFF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EFFFF"/>
                </a:solidFill>
              </a:rPr>
              <a:t>Make a list of at least five ways you can help your students to improve their happiness. Review the above lists.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EFFFF"/>
                </a:solidFill>
              </a:rPr>
              <a:t>Share some of your ideas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C50DC-3C0B-46C6-86C0-04B0ECD5E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01" y="1699912"/>
            <a:ext cx="4904306" cy="313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450B202-ADDA-46BB-A5AD-3BDE0E2E1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0" y="1240720"/>
            <a:ext cx="3293170" cy="424925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F961F-BFA1-4C79-90AD-2E83115EF7EA}"/>
              </a:ext>
            </a:extLst>
          </p:cNvPr>
          <p:cNvSpPr txBox="1"/>
          <p:nvPr/>
        </p:nvSpPr>
        <p:spPr>
          <a:xfrm>
            <a:off x="4154997" y="476672"/>
            <a:ext cx="4316684" cy="6264696"/>
          </a:xfrm>
          <a:prstGeom prst="rect">
            <a:avLst/>
          </a:prstGeom>
        </p:spPr>
        <p:txBody>
          <a:bodyPr vert="horz" lIns="68580" tIns="34290" rIns="68580" bIns="34290" rtlCol="0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ts val="698"/>
              </a:spcBef>
            </a:pPr>
            <a:endParaRPr lang="en-US" sz="2700" spc="113" dirty="0"/>
          </a:p>
          <a:p>
            <a:pPr>
              <a:lnSpc>
                <a:spcPct val="90000"/>
              </a:lnSpc>
              <a:spcBef>
                <a:spcPts val="698"/>
              </a:spcBef>
            </a:pPr>
            <a:r>
              <a:rPr lang="en-US" sz="2900" spc="113" dirty="0">
                <a:solidFill>
                  <a:srgbClr val="C00000"/>
                </a:solidFill>
              </a:rPr>
              <a:t>Custom Online and Print Versions Available</a:t>
            </a:r>
          </a:p>
          <a:p>
            <a:pPr>
              <a:lnSpc>
                <a:spcPct val="90000"/>
              </a:lnSpc>
              <a:spcBef>
                <a:spcPts val="698"/>
              </a:spcBef>
            </a:pPr>
            <a:br>
              <a:rPr lang="en-US" sz="2900" spc="113" dirty="0">
                <a:solidFill>
                  <a:srgbClr val="C00000"/>
                </a:solidFill>
              </a:rPr>
            </a:br>
            <a:r>
              <a:rPr lang="en-US" sz="2900" spc="113" dirty="0">
                <a:solidFill>
                  <a:srgbClr val="C00000"/>
                </a:solidFill>
              </a:rPr>
              <a:t>Chapter 1: Motivation</a:t>
            </a:r>
          </a:p>
          <a:p>
            <a:pPr>
              <a:lnSpc>
                <a:spcPct val="90000"/>
              </a:lnSpc>
              <a:spcBef>
                <a:spcPts val="698"/>
              </a:spcBef>
            </a:pPr>
            <a:r>
              <a:rPr lang="en-US" sz="2900" spc="113" dirty="0"/>
              <a:t>Chapter 2: Exploring Personality and Major</a:t>
            </a:r>
          </a:p>
          <a:p>
            <a:pPr>
              <a:lnSpc>
                <a:spcPct val="90000"/>
              </a:lnSpc>
              <a:spcBef>
                <a:spcPts val="698"/>
              </a:spcBef>
            </a:pPr>
            <a:r>
              <a:rPr lang="en-US" sz="2900" spc="113" dirty="0"/>
              <a:t>Chapter 3: Exploring Multiple Intelligences, Interests and Values</a:t>
            </a:r>
          </a:p>
          <a:p>
            <a:pPr>
              <a:lnSpc>
                <a:spcPct val="90000"/>
              </a:lnSpc>
              <a:spcBef>
                <a:spcPts val="698"/>
              </a:spcBef>
            </a:pPr>
            <a:r>
              <a:rPr lang="en-US" sz="2900" spc="113" dirty="0"/>
              <a:t>Chapter 4: Planning Your Career and Education</a:t>
            </a:r>
          </a:p>
          <a:p>
            <a:pPr>
              <a:lnSpc>
                <a:spcPct val="90000"/>
              </a:lnSpc>
              <a:spcBef>
                <a:spcPts val="698"/>
              </a:spcBef>
            </a:pPr>
            <a:br>
              <a:rPr lang="en-US" sz="2900" spc="113" dirty="0"/>
            </a:br>
            <a:r>
              <a:rPr lang="en-US" sz="2900" spc="113" dirty="0"/>
              <a:t>Chapter 5: Managing Time and Money</a:t>
            </a:r>
          </a:p>
          <a:p>
            <a:pPr>
              <a:lnSpc>
                <a:spcPct val="90000"/>
              </a:lnSpc>
              <a:spcBef>
                <a:spcPts val="698"/>
              </a:spcBef>
            </a:pPr>
            <a:r>
              <a:rPr lang="en-US" sz="2900" spc="113" dirty="0"/>
              <a:t>Chapter 6: Using Brain Science to Improve Memory</a:t>
            </a:r>
          </a:p>
          <a:p>
            <a:pPr>
              <a:lnSpc>
                <a:spcPct val="90000"/>
              </a:lnSpc>
              <a:spcBef>
                <a:spcPts val="698"/>
              </a:spcBef>
            </a:pPr>
            <a:r>
              <a:rPr lang="en-US" sz="2900" spc="113" dirty="0"/>
              <a:t>Chapter 7: Using Brain Science to Improve Study Skills</a:t>
            </a:r>
          </a:p>
          <a:p>
            <a:pPr>
              <a:lnSpc>
                <a:spcPct val="90000"/>
              </a:lnSpc>
              <a:spcBef>
                <a:spcPts val="698"/>
              </a:spcBef>
            </a:pPr>
            <a:r>
              <a:rPr lang="en-US" sz="2900" spc="113" dirty="0"/>
              <a:t>Chapter 8: Taking Notes, Writing, and Speaking</a:t>
            </a:r>
          </a:p>
          <a:p>
            <a:pPr>
              <a:lnSpc>
                <a:spcPct val="90000"/>
              </a:lnSpc>
              <a:spcBef>
                <a:spcPts val="698"/>
              </a:spcBef>
            </a:pPr>
            <a:r>
              <a:rPr lang="en-US" sz="2900" spc="113" dirty="0"/>
              <a:t>Chapter 9: Test Taking</a:t>
            </a:r>
          </a:p>
          <a:p>
            <a:pPr>
              <a:lnSpc>
                <a:spcPct val="90000"/>
              </a:lnSpc>
              <a:spcBef>
                <a:spcPts val="698"/>
              </a:spcBef>
            </a:pPr>
            <a:br>
              <a:rPr lang="en-US" sz="2900" spc="113" dirty="0"/>
            </a:br>
            <a:r>
              <a:rPr lang="en-US" sz="2900" spc="113" dirty="0"/>
              <a:t>Chapter 10: Communication and Relationships</a:t>
            </a:r>
          </a:p>
          <a:p>
            <a:pPr>
              <a:lnSpc>
                <a:spcPct val="90000"/>
              </a:lnSpc>
              <a:spcBef>
                <a:spcPts val="698"/>
              </a:spcBef>
            </a:pPr>
            <a:r>
              <a:rPr lang="en-US" sz="2900" spc="113" dirty="0"/>
              <a:t>Chapter 11: Thinking Critically and Creatively</a:t>
            </a:r>
          </a:p>
          <a:p>
            <a:pPr>
              <a:lnSpc>
                <a:spcPct val="90000"/>
              </a:lnSpc>
              <a:spcBef>
                <a:spcPts val="698"/>
              </a:spcBef>
            </a:pPr>
            <a:r>
              <a:rPr lang="en-US" sz="2900" spc="113" dirty="0"/>
              <a:t>Chapter 12: Diversity and Current Social Issues</a:t>
            </a:r>
          </a:p>
          <a:p>
            <a:pPr>
              <a:lnSpc>
                <a:spcPct val="90000"/>
              </a:lnSpc>
              <a:spcBef>
                <a:spcPts val="698"/>
              </a:spcBef>
            </a:pPr>
            <a:r>
              <a:rPr lang="en-US" sz="2900" spc="113" dirty="0">
                <a:solidFill>
                  <a:srgbClr val="C00000"/>
                </a:solidFill>
              </a:rPr>
              <a:t>Chapter 13: Thinking Positively about the Future: Optimism, Hope, Future-Mindedness, Making Positive Changes, Secrets to Happiness</a:t>
            </a:r>
          </a:p>
        </p:txBody>
      </p:sp>
    </p:spTree>
    <p:extLst>
      <p:ext uri="{BB962C8B-B14F-4D97-AF65-F5344CB8AC3E}">
        <p14:creationId xmlns:p14="http://schemas.microsoft.com/office/powerpoint/2010/main" val="39294086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4FD2EB-E125-4A7A-8470-009D833B2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Seth Batiste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2429-509B-4297-AC63-43184D1FD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3608" y="3316640"/>
            <a:ext cx="3516963" cy="2779361"/>
          </a:xfrm>
        </p:spPr>
        <p:txBody>
          <a:bodyPr/>
          <a:lstStyle/>
          <a:p>
            <a:r>
              <a:rPr lang="en-US" b="1" i="0" u="sng" dirty="0">
                <a:solidFill>
                  <a:srgbClr val="3C61AA"/>
                </a:solidFill>
                <a:effectLst/>
                <a:latin typeface="Helvetica Neue"/>
                <a:hlinkClick r:id="rId3"/>
              </a:rPr>
              <a:t>www.batisteconsulting.us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33ECE-D04A-47E3-8ED3-34B7123C0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Dr. Marsha Fralick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22D5E8-35A3-4F8D-A36D-4DF5B4B69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97718" y="3316640"/>
            <a:ext cx="3994762" cy="2779361"/>
          </a:xfrm>
        </p:spPr>
        <p:txBody>
          <a:bodyPr/>
          <a:lstStyle/>
          <a:p>
            <a:r>
              <a:rPr lang="en-US" b="1" dirty="0">
                <a:hlinkClick r:id="rId4"/>
              </a:rPr>
              <a:t>www.collegesuccess1.com</a:t>
            </a:r>
            <a:endParaRPr lang="en-US" b="1" dirty="0"/>
          </a:p>
          <a:p>
            <a:r>
              <a:rPr lang="en-US" b="1" dirty="0"/>
              <a:t>Conferences</a:t>
            </a:r>
          </a:p>
          <a:p>
            <a:r>
              <a:rPr lang="en-US" b="1" dirty="0"/>
              <a:t>Textbooks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09890F-F526-46B2-AEFA-195DA9E20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181" y="442221"/>
            <a:ext cx="6577928" cy="610515"/>
          </a:xfrm>
        </p:spPr>
        <p:txBody>
          <a:bodyPr>
            <a:normAutofit fontScale="90000"/>
          </a:bodyPr>
          <a:lstStyle/>
          <a:p>
            <a:r>
              <a:rPr lang="en-US" dirty="0"/>
              <a:t>Contact the Authors</a:t>
            </a:r>
          </a:p>
        </p:txBody>
      </p:sp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CC278EB-74AC-408C-89AF-68EA23F326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19" y="1424001"/>
            <a:ext cx="1116717" cy="1395896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1A18933-9314-465F-AA28-A0D788DF1F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81" y="1220996"/>
            <a:ext cx="1025601" cy="15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162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76E6212F-EB21-4328-8386-832840CB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37536" y="1604792"/>
            <a:ext cx="5923488" cy="3648417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EC5DA-F73B-4B96-9641-882203E54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36" y="1122363"/>
            <a:ext cx="2978415" cy="32493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Discussion</a:t>
            </a:r>
            <a:br>
              <a:rPr lang="en-US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Questions</a:t>
            </a:r>
            <a:br>
              <a:rPr lang="en-US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7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9E74304E-CF2D-41E1-92CF-7FC50831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44075" y="1645100"/>
            <a:ext cx="5609397" cy="3567794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17401F-8127-4697-8085-3D6C69B5D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3053" y="4559531"/>
            <a:ext cx="1198092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http://plannersweb.com/wp-content/uploads/2013/02/discussion-two-people.jpg">
            <a:extLst>
              <a:ext uri="{FF2B5EF4-FFF2-40B4-BE49-F238E27FC236}">
                <a16:creationId xmlns:a16="http://schemas.microsoft.com/office/drawing/2014/main" id="{BA154164-7B05-425D-985D-1A0A4F8CD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2825" y="1945965"/>
            <a:ext cx="4906588" cy="280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6831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91767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Please remember to submit your evaluation on Guidebook!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" y="6101372"/>
            <a:ext cx="2380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#FYE24</a:t>
            </a:r>
          </a:p>
        </p:txBody>
      </p:sp>
      <p:pic>
        <p:nvPicPr>
          <p:cNvPr id="3" name="Picture 2" descr="A qr code with a few black squares">
            <a:extLst>
              <a:ext uri="{FF2B5EF4-FFF2-40B4-BE49-F238E27FC236}">
                <a16:creationId xmlns:a16="http://schemas.microsoft.com/office/drawing/2014/main" id="{5DC2CC20-023A-4257-A3EB-54999F718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3" t="5370" r="4753" b="5503"/>
          <a:stretch/>
        </p:blipFill>
        <p:spPr>
          <a:xfrm>
            <a:off x="2499767" y="1683962"/>
            <a:ext cx="4140464" cy="410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9416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3D81F-11B3-4531-AABD-C7305A25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/>
              <a:t>Research on happy people: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392972-9003-4582-AF47-FC1AF0A5F1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296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29FD8-9C5D-4C8E-9886-C49E02A08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2800" dirty="0"/>
              <a:t>Live longer and have fewer disabilities.</a:t>
            </a:r>
          </a:p>
          <a:p>
            <a:r>
              <a:rPr lang="en-US" sz="2800" dirty="0"/>
              <a:t>Enjoy their jobs more.</a:t>
            </a:r>
          </a:p>
          <a:p>
            <a:r>
              <a:rPr lang="en-US" sz="2800" dirty="0"/>
              <a:t>Have rich and fulfilling social lives.</a:t>
            </a:r>
          </a:p>
          <a:p>
            <a:endParaRPr lang="en-US" sz="28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9241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CB711A-514A-4AC3-B8EF-EF467483E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57" y="2435610"/>
            <a:ext cx="2336449" cy="3171395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US" sz="3500" dirty="0">
                <a:solidFill>
                  <a:srgbClr val="FFFFFF"/>
                </a:solidFill>
              </a:rPr>
              <a:t>Agenda</a:t>
            </a:r>
            <a:br>
              <a:rPr lang="en-US" sz="3500" dirty="0">
                <a:solidFill>
                  <a:srgbClr val="FFFFFF"/>
                </a:solidFill>
              </a:rPr>
            </a:b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Finding Happiness and Satisfaction in Life</a:t>
            </a:r>
            <a:br>
              <a:rPr lang="en-US" sz="3500" dirty="0">
                <a:solidFill>
                  <a:srgbClr val="FFFFFF"/>
                </a:solidFill>
              </a:rPr>
            </a:b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Practical Classroom Exercises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3B33EB-4F89-49D2-8D00-EA8CAC5F6A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120720"/>
              </p:ext>
            </p:extLst>
          </p:nvPr>
        </p:nvGraphicFramePr>
        <p:xfrm>
          <a:off x="3678788" y="750440"/>
          <a:ext cx="5213691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1862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4BF99-54FA-4B05-A5BF-6327FD1C9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2" y="1286195"/>
            <a:ext cx="3276451" cy="777994"/>
          </a:xfrm>
        </p:spPr>
        <p:txBody>
          <a:bodyPr anchor="b">
            <a:normAutofit/>
          </a:bodyPr>
          <a:lstStyle/>
          <a:p>
            <a:r>
              <a:rPr lang="en-US" sz="4700" dirty="0"/>
              <a:t>Key Idea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C921B-E9AC-4EF4-A7FD-8ACE59763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900" dirty="0"/>
              <a:t>How will we achieve happiness in a post pandemic world?</a:t>
            </a:r>
          </a:p>
          <a:p>
            <a:pPr marL="0" indent="0">
              <a:buNone/>
            </a:pPr>
            <a:r>
              <a:rPr lang="en-US" sz="1900" dirty="0"/>
              <a:t>What ideas can you use to achieve happiness for yourself and your students?</a:t>
            </a:r>
          </a:p>
          <a:p>
            <a:pPr marL="0" indent="0">
              <a:buNone/>
            </a:pPr>
            <a:r>
              <a:rPr lang="en-US" sz="1900" dirty="0"/>
              <a:t>As we go through this presentation make a list of your intention statements for improving happiness for yourself and your students. We will share ideas at the end.</a:t>
            </a:r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88B02-1C37-4281-86D1-3C927C9DF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1" r="20472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427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0D9D1-2148-489E-B384-F27DB783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57" y="2960716"/>
            <a:ext cx="3027251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Happiness is a common goal.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144F4-B6C5-413E-9343-38F7BD550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356" y="953037"/>
            <a:ext cx="3027250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does it fit with SMART Goals?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2984992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91886"/>
            <a:ext cx="4507025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35AAEF-3395-459E-AF43-DC8FBB1C8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69" y="1593505"/>
            <a:ext cx="4152000" cy="36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1477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Futura LT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Futura LT Book" pitchFamily="2" charset="0"/>
            <a:ea typeface="굴림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Futura LT Book" pitchFamily="2" charset="0"/>
            <a:ea typeface="굴림" charset="-127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Futura LT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Futura LT Book" pitchFamily="2" charset="0"/>
            <a:ea typeface="굴림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Futura LT Book" pitchFamily="2" charset="0"/>
            <a:ea typeface="굴림" charset="-127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2844</TotalTime>
  <Words>2095</Words>
  <Application>Microsoft Office PowerPoint</Application>
  <PresentationFormat>On-screen Show (4:3)</PresentationFormat>
  <Paragraphs>304</Paragraphs>
  <Slides>54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굴림</vt:lpstr>
      <vt:lpstr>Meiryo</vt:lpstr>
      <vt:lpstr>Arial</vt:lpstr>
      <vt:lpstr>Calibri</vt:lpstr>
      <vt:lpstr>Calibri Light</vt:lpstr>
      <vt:lpstr>Corbel</vt:lpstr>
      <vt:lpstr>Futura LT Book</vt:lpstr>
      <vt:lpstr>Helvetica Neue</vt:lpstr>
      <vt:lpstr>template</vt:lpstr>
      <vt:lpstr>Custom Design</vt:lpstr>
      <vt:lpstr>Office Theme</vt:lpstr>
      <vt:lpstr>SketchLinesVTI</vt:lpstr>
      <vt:lpstr>Office Theme</vt:lpstr>
      <vt:lpstr>PowerPoint Presentation</vt:lpstr>
      <vt:lpstr>Introductions</vt:lpstr>
      <vt:lpstr>Resources</vt:lpstr>
      <vt:lpstr>PowerPoint Presentation</vt:lpstr>
      <vt:lpstr>PowerPoint Presentation</vt:lpstr>
      <vt:lpstr>Research on happy people:</vt:lpstr>
      <vt:lpstr>Agenda  Finding Happiness and Satisfaction in Life  Practical Classroom Exercises</vt:lpstr>
      <vt:lpstr>Key Idea</vt:lpstr>
      <vt:lpstr>Happiness is a common goal.</vt:lpstr>
      <vt:lpstr>Happiness is not a goal!</vt:lpstr>
      <vt:lpstr>Does Money Buy Happiness?</vt:lpstr>
      <vt:lpstr>One of the Metrics of True Happiness:   Financial Literacy</vt:lpstr>
      <vt:lpstr>Financial Literacy Increases Happiness</vt:lpstr>
      <vt:lpstr>Financial Literacy  Financial Goals Careers and Income Paying for College Budgeting Saving Investments Managing Debt Buying a Home Banking Insurance Taxes</vt:lpstr>
      <vt:lpstr>Happiness and Careers</vt:lpstr>
      <vt:lpstr>Add careers and financial literacy to your FYE course?</vt:lpstr>
      <vt:lpstr>Martin Seligman Sonja Lyubomirsky </vt:lpstr>
      <vt:lpstr>Happiness or Hedonism?</vt:lpstr>
      <vt:lpstr>Martin Seligman Happiness = S + C + V </vt:lpstr>
      <vt:lpstr>What are some examples of factors under your voluntary control?  </vt:lpstr>
      <vt:lpstr>Sonya Lyubomirsky The How of Happiness  12 Happiness Activities  Which ones can you use for yourself or your students?</vt:lpstr>
      <vt:lpstr>1. Express Gratitude</vt:lpstr>
      <vt:lpstr>Gratitude Exercise</vt:lpstr>
      <vt:lpstr>Why Gratitude is Important</vt:lpstr>
      <vt:lpstr>2. Cultivate Optimism</vt:lpstr>
      <vt:lpstr>Cultivate optimism with mindset.</vt:lpstr>
      <vt:lpstr>Positive Thinking and Mindset</vt:lpstr>
      <vt:lpstr>What Went Well Exercise</vt:lpstr>
      <vt:lpstr>What Went Well Exercise for Students</vt:lpstr>
      <vt:lpstr>3. Avoid Overthinking and Social Comparison</vt:lpstr>
      <vt:lpstr>Social Comparison</vt:lpstr>
      <vt:lpstr>4. Practice Acts of Kindness</vt:lpstr>
      <vt:lpstr>PowerPoint Presentation</vt:lpstr>
      <vt:lpstr>Kindness Exercise</vt:lpstr>
      <vt:lpstr>5. Nurture Social Relationships</vt:lpstr>
      <vt:lpstr>6. Develop Strategies for Coping  Meditation Mindfulness Breathing Exercise Sleep  How can we integrate these ideas into our FYE courses? </vt:lpstr>
      <vt:lpstr>Grit is a powerful strategy for coping. </vt:lpstr>
      <vt:lpstr>Grit: Key Ideas</vt:lpstr>
      <vt:lpstr>Grit: Key Ideas</vt:lpstr>
      <vt:lpstr>7. Learn to Forgive</vt:lpstr>
      <vt:lpstr>8. Increase Flow Activities</vt:lpstr>
      <vt:lpstr>Flow and grit are related.</vt:lpstr>
      <vt:lpstr>9. Savor Life’s Joys</vt:lpstr>
      <vt:lpstr>10. Commit to Your Goals</vt:lpstr>
      <vt:lpstr>11. Practice Religion and/or Spirituality</vt:lpstr>
      <vt:lpstr>12. Take Care of Your Body</vt:lpstr>
      <vt:lpstr> The worlds happiest people share these 15 things.  Add some of these to your intention statements?</vt:lpstr>
      <vt:lpstr>PowerPoint Presentation</vt:lpstr>
      <vt:lpstr>PowerPoint Presentation</vt:lpstr>
      <vt:lpstr>Intention Statements</vt:lpstr>
      <vt:lpstr>PowerPoint Presentation</vt:lpstr>
      <vt:lpstr>Contact the Authors</vt:lpstr>
      <vt:lpstr>Discussion Questions </vt:lpstr>
      <vt:lpstr>Please remember to submit your evaluation on Guidebook! 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180</cp:revision>
  <dcterms:created xsi:type="dcterms:W3CDTF">2006-06-29T12:15:01Z</dcterms:created>
  <dcterms:modified xsi:type="dcterms:W3CDTF">2024-02-06T21:46:35Z</dcterms:modified>
</cp:coreProperties>
</file>