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684" r:id="rId3"/>
    <p:sldMasterId id="2147483687" r:id="rId4"/>
  </p:sldMasterIdLst>
  <p:notesMasterIdLst>
    <p:notesMasterId r:id="rId87"/>
  </p:notesMasterIdLst>
  <p:handoutMasterIdLst>
    <p:handoutMasterId r:id="rId88"/>
  </p:handoutMasterIdLst>
  <p:sldIdLst>
    <p:sldId id="256" r:id="rId5"/>
    <p:sldId id="416" r:id="rId6"/>
    <p:sldId id="418" r:id="rId7"/>
    <p:sldId id="370" r:id="rId8"/>
    <p:sldId id="420" r:id="rId9"/>
    <p:sldId id="374" r:id="rId10"/>
    <p:sldId id="263" r:id="rId11"/>
    <p:sldId id="353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349" r:id="rId21"/>
    <p:sldId id="352" r:id="rId22"/>
    <p:sldId id="377" r:id="rId23"/>
    <p:sldId id="424" r:id="rId24"/>
    <p:sldId id="356" r:id="rId25"/>
    <p:sldId id="426" r:id="rId26"/>
    <p:sldId id="298" r:id="rId27"/>
    <p:sldId id="358" r:id="rId28"/>
    <p:sldId id="277" r:id="rId29"/>
    <p:sldId id="422" r:id="rId30"/>
    <p:sldId id="428" r:id="rId31"/>
    <p:sldId id="375" r:id="rId32"/>
    <p:sldId id="421" r:id="rId33"/>
    <p:sldId id="359" r:id="rId34"/>
    <p:sldId id="361" r:id="rId35"/>
    <p:sldId id="362" r:id="rId36"/>
    <p:sldId id="369" r:id="rId37"/>
    <p:sldId id="379" r:id="rId38"/>
    <p:sldId id="363" r:id="rId39"/>
    <p:sldId id="319" r:id="rId40"/>
    <p:sldId id="320" r:id="rId41"/>
    <p:sldId id="321" r:id="rId42"/>
    <p:sldId id="338" r:id="rId43"/>
    <p:sldId id="339" r:id="rId44"/>
    <p:sldId id="429" r:id="rId45"/>
    <p:sldId id="430" r:id="rId46"/>
    <p:sldId id="431" r:id="rId47"/>
    <p:sldId id="432" r:id="rId48"/>
    <p:sldId id="433" r:id="rId49"/>
    <p:sldId id="434" r:id="rId50"/>
    <p:sldId id="435" r:id="rId51"/>
    <p:sldId id="436" r:id="rId52"/>
    <p:sldId id="437" r:id="rId53"/>
    <p:sldId id="438" r:id="rId54"/>
    <p:sldId id="439" r:id="rId55"/>
    <p:sldId id="440" r:id="rId56"/>
    <p:sldId id="441" r:id="rId57"/>
    <p:sldId id="443" r:id="rId58"/>
    <p:sldId id="444" r:id="rId59"/>
    <p:sldId id="445" r:id="rId60"/>
    <p:sldId id="442" r:id="rId61"/>
    <p:sldId id="446" r:id="rId62"/>
    <p:sldId id="449" r:id="rId63"/>
    <p:sldId id="450" r:id="rId64"/>
    <p:sldId id="451" r:id="rId65"/>
    <p:sldId id="447" r:id="rId66"/>
    <p:sldId id="448" r:id="rId67"/>
    <p:sldId id="452" r:id="rId68"/>
    <p:sldId id="453" r:id="rId69"/>
    <p:sldId id="454" r:id="rId70"/>
    <p:sldId id="455" r:id="rId71"/>
    <p:sldId id="457" r:id="rId72"/>
    <p:sldId id="456" r:id="rId73"/>
    <p:sldId id="458" r:id="rId74"/>
    <p:sldId id="459" r:id="rId75"/>
    <p:sldId id="460" r:id="rId76"/>
    <p:sldId id="350" r:id="rId77"/>
    <p:sldId id="399" r:id="rId78"/>
    <p:sldId id="391" r:id="rId79"/>
    <p:sldId id="392" r:id="rId80"/>
    <p:sldId id="393" r:id="rId81"/>
    <p:sldId id="394" r:id="rId82"/>
    <p:sldId id="395" r:id="rId83"/>
    <p:sldId id="396" r:id="rId84"/>
    <p:sldId id="397" r:id="rId85"/>
    <p:sldId id="398" r:id="rId8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7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D98C0B-C98C-4215-A511-739A7905A409}" v="463" dt="2021-06-30T22:58:43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385" autoAdjust="0"/>
  </p:normalViewPr>
  <p:slideViewPr>
    <p:cSldViewPr>
      <p:cViewPr varScale="1">
        <p:scale>
          <a:sx n="98" d="100"/>
          <a:sy n="98" d="100"/>
        </p:scale>
        <p:origin x="15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800"/>
    </p:cViewPr>
  </p:sorter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presProps" Target="pres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viewProps" Target="viewProps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F8E7E9-2033-482F-B2B0-6809A4D31E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254378-1C12-47A1-BA99-F011A97D54EF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/>
            <a:t>Create your own personal definition based on: </a:t>
          </a:r>
        </a:p>
      </dgm:t>
    </dgm:pt>
    <dgm:pt modelId="{402D085F-7E7F-4A58-8B60-4DA1C2E8FA16}" type="parTrans" cxnId="{7676512F-562D-4F6A-A7A1-0E86F9BBB881}">
      <dgm:prSet/>
      <dgm:spPr/>
      <dgm:t>
        <a:bodyPr/>
        <a:lstStyle/>
        <a:p>
          <a:endParaRPr lang="en-US"/>
        </a:p>
      </dgm:t>
    </dgm:pt>
    <dgm:pt modelId="{66080945-4119-4E92-950E-2A773DEF783F}" type="sibTrans" cxnId="{7676512F-562D-4F6A-A7A1-0E86F9BBB881}">
      <dgm:prSet/>
      <dgm:spPr/>
      <dgm:t>
        <a:bodyPr/>
        <a:lstStyle/>
        <a:p>
          <a:endParaRPr lang="en-US"/>
        </a:p>
      </dgm:t>
    </dgm:pt>
    <dgm:pt modelId="{A8C78B20-FAD6-4BDC-A037-86711A3B9360}">
      <dgm:prSet/>
      <dgm:spPr/>
      <dgm:t>
        <a:bodyPr/>
        <a:lstStyle/>
        <a:p>
          <a:r>
            <a:rPr lang="en-US"/>
            <a:t>Using your personal strengths</a:t>
          </a:r>
        </a:p>
      </dgm:t>
    </dgm:pt>
    <dgm:pt modelId="{515E0FD8-A463-4FF3-8536-D9DD4F4D1E8B}" type="parTrans" cxnId="{3C2B8D21-694B-42F7-AE56-C01944E9FE65}">
      <dgm:prSet/>
      <dgm:spPr/>
      <dgm:t>
        <a:bodyPr/>
        <a:lstStyle/>
        <a:p>
          <a:endParaRPr lang="en-US"/>
        </a:p>
      </dgm:t>
    </dgm:pt>
    <dgm:pt modelId="{398FB87D-2620-48F1-9503-05151A4C5DCD}" type="sibTrans" cxnId="{3C2B8D21-694B-42F7-AE56-C01944E9FE65}">
      <dgm:prSet/>
      <dgm:spPr/>
      <dgm:t>
        <a:bodyPr/>
        <a:lstStyle/>
        <a:p>
          <a:endParaRPr lang="en-US"/>
        </a:p>
      </dgm:t>
    </dgm:pt>
    <dgm:pt modelId="{70EFF428-D7C9-4F05-A5DF-4F8D8D42B4BA}">
      <dgm:prSet/>
      <dgm:spPr/>
      <dgm:t>
        <a:bodyPr/>
        <a:lstStyle/>
        <a:p>
          <a:r>
            <a:rPr lang="en-US"/>
            <a:t>Doing what you enjoy</a:t>
          </a:r>
        </a:p>
      </dgm:t>
    </dgm:pt>
    <dgm:pt modelId="{0874BFDC-B718-4C0C-AFE5-0907DFBEFD40}" type="parTrans" cxnId="{D2838DCD-DFEB-418B-B1F7-CE3BFFCDF738}">
      <dgm:prSet/>
      <dgm:spPr/>
      <dgm:t>
        <a:bodyPr/>
        <a:lstStyle/>
        <a:p>
          <a:endParaRPr lang="en-US"/>
        </a:p>
      </dgm:t>
    </dgm:pt>
    <dgm:pt modelId="{4DE783E4-88DB-4268-BFA7-3E4527E8FC12}" type="sibTrans" cxnId="{D2838DCD-DFEB-418B-B1F7-CE3BFFCDF738}">
      <dgm:prSet/>
      <dgm:spPr/>
      <dgm:t>
        <a:bodyPr/>
        <a:lstStyle/>
        <a:p>
          <a:endParaRPr lang="en-US"/>
        </a:p>
      </dgm:t>
    </dgm:pt>
    <dgm:pt modelId="{615B2113-EAE1-4E69-ACED-7386AB9EDF9E}">
      <dgm:prSet/>
      <dgm:spPr/>
      <dgm:t>
        <a:bodyPr/>
        <a:lstStyle/>
        <a:p>
          <a:r>
            <a:rPr lang="en-US"/>
            <a:t>Feeling happy and fulfilled in your life</a:t>
          </a:r>
        </a:p>
      </dgm:t>
    </dgm:pt>
    <dgm:pt modelId="{8E080F57-C18A-4AF3-89A4-2C2B1F559D82}" type="parTrans" cxnId="{82EEB17F-8DCD-485A-B0F9-FCAAC8424698}">
      <dgm:prSet/>
      <dgm:spPr/>
      <dgm:t>
        <a:bodyPr/>
        <a:lstStyle/>
        <a:p>
          <a:endParaRPr lang="en-US"/>
        </a:p>
      </dgm:t>
    </dgm:pt>
    <dgm:pt modelId="{B6054006-D348-4ED7-886C-E8E92F55D453}" type="sibTrans" cxnId="{82EEB17F-8DCD-485A-B0F9-FCAAC8424698}">
      <dgm:prSet/>
      <dgm:spPr/>
      <dgm:t>
        <a:bodyPr/>
        <a:lstStyle/>
        <a:p>
          <a:endParaRPr lang="en-US"/>
        </a:p>
      </dgm:t>
    </dgm:pt>
    <dgm:pt modelId="{A699C110-4768-4E1F-AF12-194ED79630F6}">
      <dgm:prSet/>
      <dgm:spPr/>
      <dgm:t>
        <a:bodyPr/>
        <a:lstStyle/>
        <a:p>
          <a:r>
            <a:rPr lang="en-US"/>
            <a:t>Income</a:t>
          </a:r>
        </a:p>
      </dgm:t>
    </dgm:pt>
    <dgm:pt modelId="{23399508-141E-4C31-B86A-BF93CA8116B6}" type="parTrans" cxnId="{617D8C04-E92C-44A3-9612-54E0CA08FA32}">
      <dgm:prSet/>
      <dgm:spPr/>
      <dgm:t>
        <a:bodyPr/>
        <a:lstStyle/>
        <a:p>
          <a:endParaRPr lang="en-US"/>
        </a:p>
      </dgm:t>
    </dgm:pt>
    <dgm:pt modelId="{0733CD3F-7046-49D4-BEE2-47946E3959CB}" type="sibTrans" cxnId="{617D8C04-E92C-44A3-9612-54E0CA08FA32}">
      <dgm:prSet/>
      <dgm:spPr/>
      <dgm:t>
        <a:bodyPr/>
        <a:lstStyle/>
        <a:p>
          <a:endParaRPr lang="en-US"/>
        </a:p>
      </dgm:t>
    </dgm:pt>
    <dgm:pt modelId="{9AA38B65-7189-4EC5-91D0-695FD6B4F448}">
      <dgm:prSet/>
      <dgm:spPr/>
      <dgm:t>
        <a:bodyPr/>
        <a:lstStyle/>
        <a:p>
          <a:r>
            <a:rPr lang="en-US"/>
            <a:t>Taking care of your physical and mental health</a:t>
          </a:r>
        </a:p>
      </dgm:t>
    </dgm:pt>
    <dgm:pt modelId="{96019DEE-7D00-4974-BE1E-2495A5ED1A05}" type="parTrans" cxnId="{C3446EAD-E1EF-4596-BE7C-8CCBC3DF8E0D}">
      <dgm:prSet/>
      <dgm:spPr/>
      <dgm:t>
        <a:bodyPr/>
        <a:lstStyle/>
        <a:p>
          <a:endParaRPr lang="en-US"/>
        </a:p>
      </dgm:t>
    </dgm:pt>
    <dgm:pt modelId="{E1201658-4B07-4B68-A32A-2C3465E4D451}" type="sibTrans" cxnId="{C3446EAD-E1EF-4596-BE7C-8CCBC3DF8E0D}">
      <dgm:prSet/>
      <dgm:spPr/>
      <dgm:t>
        <a:bodyPr/>
        <a:lstStyle/>
        <a:p>
          <a:endParaRPr lang="en-US"/>
        </a:p>
      </dgm:t>
    </dgm:pt>
    <dgm:pt modelId="{D3BD5D41-337B-406A-87EC-EA638DF53E1F}">
      <dgm:prSet/>
      <dgm:spPr/>
      <dgm:t>
        <a:bodyPr/>
        <a:lstStyle/>
        <a:p>
          <a:r>
            <a:rPr lang="en-US"/>
            <a:t>Being motivated to accomplish your goals</a:t>
          </a:r>
        </a:p>
      </dgm:t>
    </dgm:pt>
    <dgm:pt modelId="{1F7C7C79-7A4C-4E9E-8209-67FDD7B243C1}" type="parTrans" cxnId="{A6152C5A-3AB3-4A12-B8ED-73331F8E078D}">
      <dgm:prSet/>
      <dgm:spPr/>
      <dgm:t>
        <a:bodyPr/>
        <a:lstStyle/>
        <a:p>
          <a:endParaRPr lang="en-US"/>
        </a:p>
      </dgm:t>
    </dgm:pt>
    <dgm:pt modelId="{0E1E8590-D94E-4966-A005-227E23BE480A}" type="sibTrans" cxnId="{A6152C5A-3AB3-4A12-B8ED-73331F8E078D}">
      <dgm:prSet/>
      <dgm:spPr/>
      <dgm:t>
        <a:bodyPr/>
        <a:lstStyle/>
        <a:p>
          <a:endParaRPr lang="en-US"/>
        </a:p>
      </dgm:t>
    </dgm:pt>
    <dgm:pt modelId="{E2D47B9B-816D-43F1-80E5-21A27C824281}" type="pres">
      <dgm:prSet presAssocID="{00F8E7E9-2033-482F-B2B0-6809A4D31E5D}" presName="linear" presStyleCnt="0">
        <dgm:presLayoutVars>
          <dgm:animLvl val="lvl"/>
          <dgm:resizeHandles val="exact"/>
        </dgm:presLayoutVars>
      </dgm:prSet>
      <dgm:spPr/>
    </dgm:pt>
    <dgm:pt modelId="{3C9B5DE7-5912-4E03-A0B6-721B16166EA9}" type="pres">
      <dgm:prSet presAssocID="{8F254378-1C12-47A1-BA99-F011A97D54E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B275F13-FE2B-4D2E-83FF-55284A2AEF85}" type="pres">
      <dgm:prSet presAssocID="{66080945-4119-4E92-950E-2A773DEF783F}" presName="spacer" presStyleCnt="0"/>
      <dgm:spPr/>
    </dgm:pt>
    <dgm:pt modelId="{C6F636D6-C89C-4195-8F80-228FE5EBBD06}" type="pres">
      <dgm:prSet presAssocID="{A8C78B20-FAD6-4BDC-A037-86711A3B936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181922F-6287-4A20-B978-8BA011B21AB8}" type="pres">
      <dgm:prSet presAssocID="{398FB87D-2620-48F1-9503-05151A4C5DCD}" presName="spacer" presStyleCnt="0"/>
      <dgm:spPr/>
    </dgm:pt>
    <dgm:pt modelId="{02CC2804-2D8C-48A9-BACF-0DF4DCB3BAB2}" type="pres">
      <dgm:prSet presAssocID="{70EFF428-D7C9-4F05-A5DF-4F8D8D42B4B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26D5683-F88D-49CD-92F4-11F42807B879}" type="pres">
      <dgm:prSet presAssocID="{4DE783E4-88DB-4268-BFA7-3E4527E8FC12}" presName="spacer" presStyleCnt="0"/>
      <dgm:spPr/>
    </dgm:pt>
    <dgm:pt modelId="{F9396A4B-48B8-426E-86C7-288B1D3A980F}" type="pres">
      <dgm:prSet presAssocID="{615B2113-EAE1-4E69-ACED-7386AB9EDF9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AF44E9E-3848-4940-B8FF-F6F628BF9FB8}" type="pres">
      <dgm:prSet presAssocID="{B6054006-D348-4ED7-886C-E8E92F55D453}" presName="spacer" presStyleCnt="0"/>
      <dgm:spPr/>
    </dgm:pt>
    <dgm:pt modelId="{AAAEC537-7E57-4961-B397-4714C5FAF24E}" type="pres">
      <dgm:prSet presAssocID="{A699C110-4768-4E1F-AF12-194ED79630F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6BBC190-B0D2-4698-9F95-B6B00FDE6DAE}" type="pres">
      <dgm:prSet presAssocID="{0733CD3F-7046-49D4-BEE2-47946E3959CB}" presName="spacer" presStyleCnt="0"/>
      <dgm:spPr/>
    </dgm:pt>
    <dgm:pt modelId="{4A842711-2879-4974-82FD-4806F91B97B5}" type="pres">
      <dgm:prSet presAssocID="{9AA38B65-7189-4EC5-91D0-695FD6B4F44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DFEFF98-15C3-4465-AF1E-1286BC12B16D}" type="pres">
      <dgm:prSet presAssocID="{E1201658-4B07-4B68-A32A-2C3465E4D451}" presName="spacer" presStyleCnt="0"/>
      <dgm:spPr/>
    </dgm:pt>
    <dgm:pt modelId="{9E6C9602-43FC-4126-8FD5-296B37ABC044}" type="pres">
      <dgm:prSet presAssocID="{D3BD5D41-337B-406A-87EC-EA638DF53E1F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17D8C04-E92C-44A3-9612-54E0CA08FA32}" srcId="{00F8E7E9-2033-482F-B2B0-6809A4D31E5D}" destId="{A699C110-4768-4E1F-AF12-194ED79630F6}" srcOrd="4" destOrd="0" parTransId="{23399508-141E-4C31-B86A-BF93CA8116B6}" sibTransId="{0733CD3F-7046-49D4-BEE2-47946E3959CB}"/>
    <dgm:cxn modelId="{3C2B8D21-694B-42F7-AE56-C01944E9FE65}" srcId="{00F8E7E9-2033-482F-B2B0-6809A4D31E5D}" destId="{A8C78B20-FAD6-4BDC-A037-86711A3B9360}" srcOrd="1" destOrd="0" parTransId="{515E0FD8-A463-4FF3-8536-D9DD4F4D1E8B}" sibTransId="{398FB87D-2620-48F1-9503-05151A4C5DCD}"/>
    <dgm:cxn modelId="{7676512F-562D-4F6A-A7A1-0E86F9BBB881}" srcId="{00F8E7E9-2033-482F-B2B0-6809A4D31E5D}" destId="{8F254378-1C12-47A1-BA99-F011A97D54EF}" srcOrd="0" destOrd="0" parTransId="{402D085F-7E7F-4A58-8B60-4DA1C2E8FA16}" sibTransId="{66080945-4119-4E92-950E-2A773DEF783F}"/>
    <dgm:cxn modelId="{3154AC33-1C73-4183-8428-D44A8F6F83C1}" type="presOf" srcId="{9AA38B65-7189-4EC5-91D0-695FD6B4F448}" destId="{4A842711-2879-4974-82FD-4806F91B97B5}" srcOrd="0" destOrd="0" presId="urn:microsoft.com/office/officeart/2005/8/layout/vList2"/>
    <dgm:cxn modelId="{532DE86A-0093-4084-ADD5-BF060CC2711E}" type="presOf" srcId="{00F8E7E9-2033-482F-B2B0-6809A4D31E5D}" destId="{E2D47B9B-816D-43F1-80E5-21A27C824281}" srcOrd="0" destOrd="0" presId="urn:microsoft.com/office/officeart/2005/8/layout/vList2"/>
    <dgm:cxn modelId="{A6152C5A-3AB3-4A12-B8ED-73331F8E078D}" srcId="{00F8E7E9-2033-482F-B2B0-6809A4D31E5D}" destId="{D3BD5D41-337B-406A-87EC-EA638DF53E1F}" srcOrd="6" destOrd="0" parTransId="{1F7C7C79-7A4C-4E9E-8209-67FDD7B243C1}" sibTransId="{0E1E8590-D94E-4966-A005-227E23BE480A}"/>
    <dgm:cxn modelId="{7518EF7B-40E5-42C2-8CCA-B56E267CA471}" type="presOf" srcId="{A699C110-4768-4E1F-AF12-194ED79630F6}" destId="{AAAEC537-7E57-4961-B397-4714C5FAF24E}" srcOrd="0" destOrd="0" presId="urn:microsoft.com/office/officeart/2005/8/layout/vList2"/>
    <dgm:cxn modelId="{82EEB17F-8DCD-485A-B0F9-FCAAC8424698}" srcId="{00F8E7E9-2033-482F-B2B0-6809A4D31E5D}" destId="{615B2113-EAE1-4E69-ACED-7386AB9EDF9E}" srcOrd="3" destOrd="0" parTransId="{8E080F57-C18A-4AF3-89A4-2C2B1F559D82}" sibTransId="{B6054006-D348-4ED7-886C-E8E92F55D453}"/>
    <dgm:cxn modelId="{F14FB490-FDF4-4EA1-B691-11AD4EA57EF0}" type="presOf" srcId="{615B2113-EAE1-4E69-ACED-7386AB9EDF9E}" destId="{F9396A4B-48B8-426E-86C7-288B1D3A980F}" srcOrd="0" destOrd="0" presId="urn:microsoft.com/office/officeart/2005/8/layout/vList2"/>
    <dgm:cxn modelId="{A3DD4A94-9703-4D82-9EC3-E8A64BF98B95}" type="presOf" srcId="{70EFF428-D7C9-4F05-A5DF-4F8D8D42B4BA}" destId="{02CC2804-2D8C-48A9-BACF-0DF4DCB3BAB2}" srcOrd="0" destOrd="0" presId="urn:microsoft.com/office/officeart/2005/8/layout/vList2"/>
    <dgm:cxn modelId="{0B4AB194-A339-451B-BA8A-893B6C859C9A}" type="presOf" srcId="{A8C78B20-FAD6-4BDC-A037-86711A3B9360}" destId="{C6F636D6-C89C-4195-8F80-228FE5EBBD06}" srcOrd="0" destOrd="0" presId="urn:microsoft.com/office/officeart/2005/8/layout/vList2"/>
    <dgm:cxn modelId="{C3446EAD-E1EF-4596-BE7C-8CCBC3DF8E0D}" srcId="{00F8E7E9-2033-482F-B2B0-6809A4D31E5D}" destId="{9AA38B65-7189-4EC5-91D0-695FD6B4F448}" srcOrd="5" destOrd="0" parTransId="{96019DEE-7D00-4974-BE1E-2495A5ED1A05}" sibTransId="{E1201658-4B07-4B68-A32A-2C3465E4D451}"/>
    <dgm:cxn modelId="{BDFA61C3-4610-4108-AC3B-102EB8361DBD}" type="presOf" srcId="{D3BD5D41-337B-406A-87EC-EA638DF53E1F}" destId="{9E6C9602-43FC-4126-8FD5-296B37ABC044}" srcOrd="0" destOrd="0" presId="urn:microsoft.com/office/officeart/2005/8/layout/vList2"/>
    <dgm:cxn modelId="{D2838DCD-DFEB-418B-B1F7-CE3BFFCDF738}" srcId="{00F8E7E9-2033-482F-B2B0-6809A4D31E5D}" destId="{70EFF428-D7C9-4F05-A5DF-4F8D8D42B4BA}" srcOrd="2" destOrd="0" parTransId="{0874BFDC-B718-4C0C-AFE5-0907DFBEFD40}" sibTransId="{4DE783E4-88DB-4268-BFA7-3E4527E8FC12}"/>
    <dgm:cxn modelId="{738531E0-E3DC-416B-87A4-E35835046D35}" type="presOf" srcId="{8F254378-1C12-47A1-BA99-F011A97D54EF}" destId="{3C9B5DE7-5912-4E03-A0B6-721B16166EA9}" srcOrd="0" destOrd="0" presId="urn:microsoft.com/office/officeart/2005/8/layout/vList2"/>
    <dgm:cxn modelId="{1E3BF8D7-0B78-4340-B3EE-D3760A7C2447}" type="presParOf" srcId="{E2D47B9B-816D-43F1-80E5-21A27C824281}" destId="{3C9B5DE7-5912-4E03-A0B6-721B16166EA9}" srcOrd="0" destOrd="0" presId="urn:microsoft.com/office/officeart/2005/8/layout/vList2"/>
    <dgm:cxn modelId="{A4041405-7380-4250-8948-1B2551765BE5}" type="presParOf" srcId="{E2D47B9B-816D-43F1-80E5-21A27C824281}" destId="{1B275F13-FE2B-4D2E-83FF-55284A2AEF85}" srcOrd="1" destOrd="0" presId="urn:microsoft.com/office/officeart/2005/8/layout/vList2"/>
    <dgm:cxn modelId="{FA9288D8-FCFF-495C-B916-46B78A6AFD2B}" type="presParOf" srcId="{E2D47B9B-816D-43F1-80E5-21A27C824281}" destId="{C6F636D6-C89C-4195-8F80-228FE5EBBD06}" srcOrd="2" destOrd="0" presId="urn:microsoft.com/office/officeart/2005/8/layout/vList2"/>
    <dgm:cxn modelId="{193CF41A-502F-4418-87C0-97A4BC12B0EC}" type="presParOf" srcId="{E2D47B9B-816D-43F1-80E5-21A27C824281}" destId="{6181922F-6287-4A20-B978-8BA011B21AB8}" srcOrd="3" destOrd="0" presId="urn:microsoft.com/office/officeart/2005/8/layout/vList2"/>
    <dgm:cxn modelId="{7338658B-6A9F-4196-9D0C-88A9A4597D8E}" type="presParOf" srcId="{E2D47B9B-816D-43F1-80E5-21A27C824281}" destId="{02CC2804-2D8C-48A9-BACF-0DF4DCB3BAB2}" srcOrd="4" destOrd="0" presId="urn:microsoft.com/office/officeart/2005/8/layout/vList2"/>
    <dgm:cxn modelId="{6A9AB86A-1AD5-4753-8EAF-C7707F988D9F}" type="presParOf" srcId="{E2D47B9B-816D-43F1-80E5-21A27C824281}" destId="{326D5683-F88D-49CD-92F4-11F42807B879}" srcOrd="5" destOrd="0" presId="urn:microsoft.com/office/officeart/2005/8/layout/vList2"/>
    <dgm:cxn modelId="{88C357F3-6F8A-47A9-BE7C-9203540081A5}" type="presParOf" srcId="{E2D47B9B-816D-43F1-80E5-21A27C824281}" destId="{F9396A4B-48B8-426E-86C7-288B1D3A980F}" srcOrd="6" destOrd="0" presId="urn:microsoft.com/office/officeart/2005/8/layout/vList2"/>
    <dgm:cxn modelId="{57F49A18-2CCE-4D6D-86C0-896E515E2867}" type="presParOf" srcId="{E2D47B9B-816D-43F1-80E5-21A27C824281}" destId="{6AF44E9E-3848-4940-B8FF-F6F628BF9FB8}" srcOrd="7" destOrd="0" presId="urn:microsoft.com/office/officeart/2005/8/layout/vList2"/>
    <dgm:cxn modelId="{FEDFF00F-65D9-4C73-A4B3-1802F8F5358C}" type="presParOf" srcId="{E2D47B9B-816D-43F1-80E5-21A27C824281}" destId="{AAAEC537-7E57-4961-B397-4714C5FAF24E}" srcOrd="8" destOrd="0" presId="urn:microsoft.com/office/officeart/2005/8/layout/vList2"/>
    <dgm:cxn modelId="{44A516D4-C56A-40F3-A04C-DBEDA1E7BF9B}" type="presParOf" srcId="{E2D47B9B-816D-43F1-80E5-21A27C824281}" destId="{C6BBC190-B0D2-4698-9F95-B6B00FDE6DAE}" srcOrd="9" destOrd="0" presId="urn:microsoft.com/office/officeart/2005/8/layout/vList2"/>
    <dgm:cxn modelId="{500D44FA-FAF3-4663-A0CF-892BA1F99DCC}" type="presParOf" srcId="{E2D47B9B-816D-43F1-80E5-21A27C824281}" destId="{4A842711-2879-4974-82FD-4806F91B97B5}" srcOrd="10" destOrd="0" presId="urn:microsoft.com/office/officeart/2005/8/layout/vList2"/>
    <dgm:cxn modelId="{CA6FD775-B2B4-4000-8133-41ADDF4FEEA1}" type="presParOf" srcId="{E2D47B9B-816D-43F1-80E5-21A27C824281}" destId="{5DFEFF98-15C3-4465-AF1E-1286BC12B16D}" srcOrd="11" destOrd="0" presId="urn:microsoft.com/office/officeart/2005/8/layout/vList2"/>
    <dgm:cxn modelId="{C73D08F8-D2AB-443F-A75E-34A899160861}" type="presParOf" srcId="{E2D47B9B-816D-43F1-80E5-21A27C824281}" destId="{9E6C9602-43FC-4126-8FD5-296B37ABC04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BE63C1-E322-461B-A4F4-A1802036F985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C90431-C470-49D9-A8CF-196F354C38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Learn about current job trends</a:t>
          </a:r>
        </a:p>
      </dgm:t>
    </dgm:pt>
    <dgm:pt modelId="{880B0A3B-9E79-4F5A-B1D1-D2EFD8692F46}" type="parTrans" cxnId="{AAF298BA-895E-47D3-ABC2-B94CB259C875}">
      <dgm:prSet/>
      <dgm:spPr/>
      <dgm:t>
        <a:bodyPr/>
        <a:lstStyle/>
        <a:p>
          <a:endParaRPr lang="en-US"/>
        </a:p>
      </dgm:t>
    </dgm:pt>
    <dgm:pt modelId="{99644303-9F40-4954-882C-155849630AB2}" type="sibTrans" cxnId="{AAF298BA-895E-47D3-ABC2-B94CB259C87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9DF0427-1F7B-440F-9755-3796CA34748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Gain skills while in college through employment or internships</a:t>
          </a:r>
        </a:p>
      </dgm:t>
    </dgm:pt>
    <dgm:pt modelId="{F72ADF84-C234-4B08-B56F-9B908724921C}" type="parTrans" cxnId="{FE2204F3-769D-4D2D-9257-6817198DBE37}">
      <dgm:prSet/>
      <dgm:spPr/>
      <dgm:t>
        <a:bodyPr/>
        <a:lstStyle/>
        <a:p>
          <a:endParaRPr lang="en-US"/>
        </a:p>
      </dgm:t>
    </dgm:pt>
    <dgm:pt modelId="{40E37CC1-6457-413B-85B7-EC8CF6B5DE32}" type="sibTrans" cxnId="{FE2204F3-769D-4D2D-9257-6817198DBE3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F701BEF-AE17-42BE-8F5D-B2C153551BE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Use updated job search strategies</a:t>
          </a:r>
        </a:p>
      </dgm:t>
    </dgm:pt>
    <dgm:pt modelId="{99A3996E-7905-4534-A8EC-57903871BB6F}" type="parTrans" cxnId="{AACAD476-1EB9-4059-89F6-24C455588F73}">
      <dgm:prSet/>
      <dgm:spPr/>
      <dgm:t>
        <a:bodyPr/>
        <a:lstStyle/>
        <a:p>
          <a:endParaRPr lang="en-US"/>
        </a:p>
      </dgm:t>
    </dgm:pt>
    <dgm:pt modelId="{5DB64E65-6175-4174-9CD4-B2A4A943DCB2}" type="sibTrans" cxnId="{AACAD476-1EB9-4059-89F6-24C455588F7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AF3EEE4-5995-4EA1-A563-286CBC66ED0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Identify factors important for career satisfaction</a:t>
          </a:r>
        </a:p>
      </dgm:t>
    </dgm:pt>
    <dgm:pt modelId="{265BEB14-85ED-4DBE-9596-357BA92C4A3D}" type="parTrans" cxnId="{5BA5B017-E476-4B91-BEAF-B37E5C3DD029}">
      <dgm:prSet/>
      <dgm:spPr/>
      <dgm:t>
        <a:bodyPr/>
        <a:lstStyle/>
        <a:p>
          <a:endParaRPr lang="en-US"/>
        </a:p>
      </dgm:t>
    </dgm:pt>
    <dgm:pt modelId="{F3B66953-0756-40FD-8C2A-A0316212A886}" type="sibTrans" cxnId="{5BA5B017-E476-4B91-BEAF-B37E5C3DD029}">
      <dgm:prSet/>
      <dgm:spPr/>
      <dgm:t>
        <a:bodyPr/>
        <a:lstStyle/>
        <a:p>
          <a:endParaRPr lang="en-US"/>
        </a:p>
      </dgm:t>
    </dgm:pt>
    <dgm:pt modelId="{4E4878FD-5A08-415C-8640-82C5115D36F9}" type="pres">
      <dgm:prSet presAssocID="{60BE63C1-E322-461B-A4F4-A1802036F985}" presName="root" presStyleCnt="0">
        <dgm:presLayoutVars>
          <dgm:dir/>
          <dgm:resizeHandles val="exact"/>
        </dgm:presLayoutVars>
      </dgm:prSet>
      <dgm:spPr/>
    </dgm:pt>
    <dgm:pt modelId="{9EDFCA50-10F6-40F8-AF60-0C49DAF2F646}" type="pres">
      <dgm:prSet presAssocID="{60BE63C1-E322-461B-A4F4-A1802036F985}" presName="container" presStyleCnt="0">
        <dgm:presLayoutVars>
          <dgm:dir/>
          <dgm:resizeHandles val="exact"/>
        </dgm:presLayoutVars>
      </dgm:prSet>
      <dgm:spPr/>
    </dgm:pt>
    <dgm:pt modelId="{083E7857-FE35-4E2D-9C88-2444C7EC962F}" type="pres">
      <dgm:prSet presAssocID="{82C90431-C470-49D9-A8CF-196F354C3818}" presName="compNode" presStyleCnt="0"/>
      <dgm:spPr/>
    </dgm:pt>
    <dgm:pt modelId="{DC98F387-10F4-40E9-B1B5-49A39EA32DF7}" type="pres">
      <dgm:prSet presAssocID="{82C90431-C470-49D9-A8CF-196F354C3818}" presName="iconBgRect" presStyleLbl="bgShp" presStyleIdx="0" presStyleCnt="4"/>
      <dgm:spPr/>
    </dgm:pt>
    <dgm:pt modelId="{B432B5CB-EFEF-4F94-8773-B84612D4410C}" type="pres">
      <dgm:prSet presAssocID="{82C90431-C470-49D9-A8CF-196F354C381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05FB5C4-B327-4643-9CB3-893AFBEC1394}" type="pres">
      <dgm:prSet presAssocID="{82C90431-C470-49D9-A8CF-196F354C3818}" presName="spaceRect" presStyleCnt="0"/>
      <dgm:spPr/>
    </dgm:pt>
    <dgm:pt modelId="{81669E38-0B9A-4FB8-A10E-208B6E141729}" type="pres">
      <dgm:prSet presAssocID="{82C90431-C470-49D9-A8CF-196F354C3818}" presName="textRect" presStyleLbl="revTx" presStyleIdx="0" presStyleCnt="4">
        <dgm:presLayoutVars>
          <dgm:chMax val="1"/>
          <dgm:chPref val="1"/>
        </dgm:presLayoutVars>
      </dgm:prSet>
      <dgm:spPr/>
    </dgm:pt>
    <dgm:pt modelId="{DE941EE0-D000-4E7A-A9F4-812EB67FE755}" type="pres">
      <dgm:prSet presAssocID="{99644303-9F40-4954-882C-155849630AB2}" presName="sibTrans" presStyleLbl="sibTrans2D1" presStyleIdx="0" presStyleCnt="0"/>
      <dgm:spPr/>
    </dgm:pt>
    <dgm:pt modelId="{A090D8E9-CDF1-4066-82E8-247EEA89A537}" type="pres">
      <dgm:prSet presAssocID="{D9DF0427-1F7B-440F-9755-3796CA347486}" presName="compNode" presStyleCnt="0"/>
      <dgm:spPr/>
    </dgm:pt>
    <dgm:pt modelId="{D745205E-FAF5-4D69-AAB2-E6169A926797}" type="pres">
      <dgm:prSet presAssocID="{D9DF0427-1F7B-440F-9755-3796CA347486}" presName="iconBgRect" presStyleLbl="bgShp" presStyleIdx="1" presStyleCnt="4"/>
      <dgm:spPr/>
    </dgm:pt>
    <dgm:pt modelId="{A96126A2-B00F-4A22-A79F-BE16BC7C989B}" type="pres">
      <dgm:prSet presAssocID="{D9DF0427-1F7B-440F-9755-3796CA34748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BF5C7929-B716-4EEA-9AD1-C5FF52CF20B3}" type="pres">
      <dgm:prSet presAssocID="{D9DF0427-1F7B-440F-9755-3796CA347486}" presName="spaceRect" presStyleCnt="0"/>
      <dgm:spPr/>
    </dgm:pt>
    <dgm:pt modelId="{57CA225E-2324-4F65-B362-D0F7B0266FEE}" type="pres">
      <dgm:prSet presAssocID="{D9DF0427-1F7B-440F-9755-3796CA347486}" presName="textRect" presStyleLbl="revTx" presStyleIdx="1" presStyleCnt="4">
        <dgm:presLayoutVars>
          <dgm:chMax val="1"/>
          <dgm:chPref val="1"/>
        </dgm:presLayoutVars>
      </dgm:prSet>
      <dgm:spPr/>
    </dgm:pt>
    <dgm:pt modelId="{1A0E34E2-DDD9-4045-9557-5F5C6B5CAA28}" type="pres">
      <dgm:prSet presAssocID="{40E37CC1-6457-413B-85B7-EC8CF6B5DE32}" presName="sibTrans" presStyleLbl="sibTrans2D1" presStyleIdx="0" presStyleCnt="0"/>
      <dgm:spPr/>
    </dgm:pt>
    <dgm:pt modelId="{48B513E2-F7CF-431B-A340-BE37992368B5}" type="pres">
      <dgm:prSet presAssocID="{CF701BEF-AE17-42BE-8F5D-B2C153551BE0}" presName="compNode" presStyleCnt="0"/>
      <dgm:spPr/>
    </dgm:pt>
    <dgm:pt modelId="{45281948-08F6-40B8-9974-0E3E87EC8561}" type="pres">
      <dgm:prSet presAssocID="{CF701BEF-AE17-42BE-8F5D-B2C153551BE0}" presName="iconBgRect" presStyleLbl="bgShp" presStyleIdx="2" presStyleCnt="4"/>
      <dgm:spPr/>
    </dgm:pt>
    <dgm:pt modelId="{7B9BC49F-37B3-4FB8-9630-D74EBC80CEE2}" type="pres">
      <dgm:prSet presAssocID="{CF701BEF-AE17-42BE-8F5D-B2C153551BE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905C148-1CC7-407B-84B8-700FB7CB9AA0}" type="pres">
      <dgm:prSet presAssocID="{CF701BEF-AE17-42BE-8F5D-B2C153551BE0}" presName="spaceRect" presStyleCnt="0"/>
      <dgm:spPr/>
    </dgm:pt>
    <dgm:pt modelId="{44996165-AB39-4C2B-9604-D23D7193C899}" type="pres">
      <dgm:prSet presAssocID="{CF701BEF-AE17-42BE-8F5D-B2C153551BE0}" presName="textRect" presStyleLbl="revTx" presStyleIdx="2" presStyleCnt="4">
        <dgm:presLayoutVars>
          <dgm:chMax val="1"/>
          <dgm:chPref val="1"/>
        </dgm:presLayoutVars>
      </dgm:prSet>
      <dgm:spPr/>
    </dgm:pt>
    <dgm:pt modelId="{9AEA7BE4-12F0-4979-8957-CAE069221C97}" type="pres">
      <dgm:prSet presAssocID="{5DB64E65-6175-4174-9CD4-B2A4A943DCB2}" presName="sibTrans" presStyleLbl="sibTrans2D1" presStyleIdx="0" presStyleCnt="0"/>
      <dgm:spPr/>
    </dgm:pt>
    <dgm:pt modelId="{BBF2BA42-6D81-4407-83F8-6FEFBD19834E}" type="pres">
      <dgm:prSet presAssocID="{2AF3EEE4-5995-4EA1-A563-286CBC66ED00}" presName="compNode" presStyleCnt="0"/>
      <dgm:spPr/>
    </dgm:pt>
    <dgm:pt modelId="{D810CEA4-1760-44C9-BCE5-A608B655E0FA}" type="pres">
      <dgm:prSet presAssocID="{2AF3EEE4-5995-4EA1-A563-286CBC66ED00}" presName="iconBgRect" presStyleLbl="bgShp" presStyleIdx="3" presStyleCnt="4"/>
      <dgm:spPr/>
    </dgm:pt>
    <dgm:pt modelId="{007543B2-BF6C-4ADE-BD57-D3C7080547B1}" type="pres">
      <dgm:prSet presAssocID="{2AF3EEE4-5995-4EA1-A563-286CBC66ED0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C4DE72A-0398-49BD-BD2A-F632E847E4EB}" type="pres">
      <dgm:prSet presAssocID="{2AF3EEE4-5995-4EA1-A563-286CBC66ED00}" presName="spaceRect" presStyleCnt="0"/>
      <dgm:spPr/>
    </dgm:pt>
    <dgm:pt modelId="{0B0D8A65-10AA-4ACC-B0A4-BB7C7CADC7BB}" type="pres">
      <dgm:prSet presAssocID="{2AF3EEE4-5995-4EA1-A563-286CBC66ED0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519F201-EC2D-4DC7-8FB2-A4BFF8D1E85D}" type="presOf" srcId="{40E37CC1-6457-413B-85B7-EC8CF6B5DE32}" destId="{1A0E34E2-DDD9-4045-9557-5F5C6B5CAA28}" srcOrd="0" destOrd="0" presId="urn:microsoft.com/office/officeart/2018/2/layout/IconCircleList"/>
    <dgm:cxn modelId="{474FBD11-28D0-4640-A1CB-544E4E9E5ADE}" type="presOf" srcId="{D9DF0427-1F7B-440F-9755-3796CA347486}" destId="{57CA225E-2324-4F65-B362-D0F7B0266FEE}" srcOrd="0" destOrd="0" presId="urn:microsoft.com/office/officeart/2018/2/layout/IconCircleList"/>
    <dgm:cxn modelId="{5BA5B017-E476-4B91-BEAF-B37E5C3DD029}" srcId="{60BE63C1-E322-461B-A4F4-A1802036F985}" destId="{2AF3EEE4-5995-4EA1-A563-286CBC66ED00}" srcOrd="3" destOrd="0" parTransId="{265BEB14-85ED-4DBE-9596-357BA92C4A3D}" sibTransId="{F3B66953-0756-40FD-8C2A-A0316212A886}"/>
    <dgm:cxn modelId="{0CD7DB22-B18E-4E1C-80C4-E5CCCE4ADA9B}" type="presOf" srcId="{2AF3EEE4-5995-4EA1-A563-286CBC66ED00}" destId="{0B0D8A65-10AA-4ACC-B0A4-BB7C7CADC7BB}" srcOrd="0" destOrd="0" presId="urn:microsoft.com/office/officeart/2018/2/layout/IconCircleList"/>
    <dgm:cxn modelId="{C694733C-563C-47C4-960A-069CAAB7F5E4}" type="presOf" srcId="{CF701BEF-AE17-42BE-8F5D-B2C153551BE0}" destId="{44996165-AB39-4C2B-9604-D23D7193C899}" srcOrd="0" destOrd="0" presId="urn:microsoft.com/office/officeart/2018/2/layout/IconCircleList"/>
    <dgm:cxn modelId="{54DD5F41-186C-4EBE-86A2-D94CC31CBF7E}" type="presOf" srcId="{82C90431-C470-49D9-A8CF-196F354C3818}" destId="{81669E38-0B9A-4FB8-A10E-208B6E141729}" srcOrd="0" destOrd="0" presId="urn:microsoft.com/office/officeart/2018/2/layout/IconCircleList"/>
    <dgm:cxn modelId="{AACAD476-1EB9-4059-89F6-24C455588F73}" srcId="{60BE63C1-E322-461B-A4F4-A1802036F985}" destId="{CF701BEF-AE17-42BE-8F5D-B2C153551BE0}" srcOrd="2" destOrd="0" parTransId="{99A3996E-7905-4534-A8EC-57903871BB6F}" sibTransId="{5DB64E65-6175-4174-9CD4-B2A4A943DCB2}"/>
    <dgm:cxn modelId="{1DD8A57F-ED49-4043-B162-653016C012A1}" type="presOf" srcId="{99644303-9F40-4954-882C-155849630AB2}" destId="{DE941EE0-D000-4E7A-A9F4-812EB67FE755}" srcOrd="0" destOrd="0" presId="urn:microsoft.com/office/officeart/2018/2/layout/IconCircleList"/>
    <dgm:cxn modelId="{03E6E88B-4890-422B-9084-21C0E1116557}" type="presOf" srcId="{5DB64E65-6175-4174-9CD4-B2A4A943DCB2}" destId="{9AEA7BE4-12F0-4979-8957-CAE069221C97}" srcOrd="0" destOrd="0" presId="urn:microsoft.com/office/officeart/2018/2/layout/IconCircleList"/>
    <dgm:cxn modelId="{CC837EB5-85D2-4C20-A4F1-1F69CC26DDBD}" type="presOf" srcId="{60BE63C1-E322-461B-A4F4-A1802036F985}" destId="{4E4878FD-5A08-415C-8640-82C5115D36F9}" srcOrd="0" destOrd="0" presId="urn:microsoft.com/office/officeart/2018/2/layout/IconCircleList"/>
    <dgm:cxn modelId="{AAF298BA-895E-47D3-ABC2-B94CB259C875}" srcId="{60BE63C1-E322-461B-A4F4-A1802036F985}" destId="{82C90431-C470-49D9-A8CF-196F354C3818}" srcOrd="0" destOrd="0" parTransId="{880B0A3B-9E79-4F5A-B1D1-D2EFD8692F46}" sibTransId="{99644303-9F40-4954-882C-155849630AB2}"/>
    <dgm:cxn modelId="{FE2204F3-769D-4D2D-9257-6817198DBE37}" srcId="{60BE63C1-E322-461B-A4F4-A1802036F985}" destId="{D9DF0427-1F7B-440F-9755-3796CA347486}" srcOrd="1" destOrd="0" parTransId="{F72ADF84-C234-4B08-B56F-9B908724921C}" sibTransId="{40E37CC1-6457-413B-85B7-EC8CF6B5DE32}"/>
    <dgm:cxn modelId="{91BF667C-E2CD-47DE-84A6-94FF33CED320}" type="presParOf" srcId="{4E4878FD-5A08-415C-8640-82C5115D36F9}" destId="{9EDFCA50-10F6-40F8-AF60-0C49DAF2F646}" srcOrd="0" destOrd="0" presId="urn:microsoft.com/office/officeart/2018/2/layout/IconCircleList"/>
    <dgm:cxn modelId="{B4DB1C58-3389-4F20-A29C-7AB4507267BD}" type="presParOf" srcId="{9EDFCA50-10F6-40F8-AF60-0C49DAF2F646}" destId="{083E7857-FE35-4E2D-9C88-2444C7EC962F}" srcOrd="0" destOrd="0" presId="urn:microsoft.com/office/officeart/2018/2/layout/IconCircleList"/>
    <dgm:cxn modelId="{AE32EE3B-C584-4CEA-88E0-BC6A45B93FDF}" type="presParOf" srcId="{083E7857-FE35-4E2D-9C88-2444C7EC962F}" destId="{DC98F387-10F4-40E9-B1B5-49A39EA32DF7}" srcOrd="0" destOrd="0" presId="urn:microsoft.com/office/officeart/2018/2/layout/IconCircleList"/>
    <dgm:cxn modelId="{5408121D-E762-4CCE-A4FD-AE31010AAE3D}" type="presParOf" srcId="{083E7857-FE35-4E2D-9C88-2444C7EC962F}" destId="{B432B5CB-EFEF-4F94-8773-B84612D4410C}" srcOrd="1" destOrd="0" presId="urn:microsoft.com/office/officeart/2018/2/layout/IconCircleList"/>
    <dgm:cxn modelId="{3CAD3E27-883B-48BC-AE2E-68A5C3D29DAF}" type="presParOf" srcId="{083E7857-FE35-4E2D-9C88-2444C7EC962F}" destId="{405FB5C4-B327-4643-9CB3-893AFBEC1394}" srcOrd="2" destOrd="0" presId="urn:microsoft.com/office/officeart/2018/2/layout/IconCircleList"/>
    <dgm:cxn modelId="{F80C3B5C-F520-435E-AA74-B93BE5A58E20}" type="presParOf" srcId="{083E7857-FE35-4E2D-9C88-2444C7EC962F}" destId="{81669E38-0B9A-4FB8-A10E-208B6E141729}" srcOrd="3" destOrd="0" presId="urn:microsoft.com/office/officeart/2018/2/layout/IconCircleList"/>
    <dgm:cxn modelId="{D26CFD74-03B7-4CA9-B257-68F0948A3B52}" type="presParOf" srcId="{9EDFCA50-10F6-40F8-AF60-0C49DAF2F646}" destId="{DE941EE0-D000-4E7A-A9F4-812EB67FE755}" srcOrd="1" destOrd="0" presId="urn:microsoft.com/office/officeart/2018/2/layout/IconCircleList"/>
    <dgm:cxn modelId="{22AFB948-42E9-4CDF-8877-1C7A37B9D988}" type="presParOf" srcId="{9EDFCA50-10F6-40F8-AF60-0C49DAF2F646}" destId="{A090D8E9-CDF1-4066-82E8-247EEA89A537}" srcOrd="2" destOrd="0" presId="urn:microsoft.com/office/officeart/2018/2/layout/IconCircleList"/>
    <dgm:cxn modelId="{7A3A326D-D7EA-459E-A905-3FB766D961F1}" type="presParOf" srcId="{A090D8E9-CDF1-4066-82E8-247EEA89A537}" destId="{D745205E-FAF5-4D69-AAB2-E6169A926797}" srcOrd="0" destOrd="0" presId="urn:microsoft.com/office/officeart/2018/2/layout/IconCircleList"/>
    <dgm:cxn modelId="{C24A56D2-F6DD-4755-873E-B5625214CED7}" type="presParOf" srcId="{A090D8E9-CDF1-4066-82E8-247EEA89A537}" destId="{A96126A2-B00F-4A22-A79F-BE16BC7C989B}" srcOrd="1" destOrd="0" presId="urn:microsoft.com/office/officeart/2018/2/layout/IconCircleList"/>
    <dgm:cxn modelId="{EEAFF947-84B6-4E97-B90E-DA4502B6D8C1}" type="presParOf" srcId="{A090D8E9-CDF1-4066-82E8-247EEA89A537}" destId="{BF5C7929-B716-4EEA-9AD1-C5FF52CF20B3}" srcOrd="2" destOrd="0" presId="urn:microsoft.com/office/officeart/2018/2/layout/IconCircleList"/>
    <dgm:cxn modelId="{781183D3-AFFA-4200-B70F-251CF5D8FCA5}" type="presParOf" srcId="{A090D8E9-CDF1-4066-82E8-247EEA89A537}" destId="{57CA225E-2324-4F65-B362-D0F7B0266FEE}" srcOrd="3" destOrd="0" presId="urn:microsoft.com/office/officeart/2018/2/layout/IconCircleList"/>
    <dgm:cxn modelId="{9FDD9FF2-7477-43DD-A05B-3029D941DDDB}" type="presParOf" srcId="{9EDFCA50-10F6-40F8-AF60-0C49DAF2F646}" destId="{1A0E34E2-DDD9-4045-9557-5F5C6B5CAA28}" srcOrd="3" destOrd="0" presId="urn:microsoft.com/office/officeart/2018/2/layout/IconCircleList"/>
    <dgm:cxn modelId="{57867DD3-AD33-4789-8B91-23A7354AD657}" type="presParOf" srcId="{9EDFCA50-10F6-40F8-AF60-0C49DAF2F646}" destId="{48B513E2-F7CF-431B-A340-BE37992368B5}" srcOrd="4" destOrd="0" presId="urn:microsoft.com/office/officeart/2018/2/layout/IconCircleList"/>
    <dgm:cxn modelId="{D354CA8A-A9E5-4978-AF1A-80B12565BECF}" type="presParOf" srcId="{48B513E2-F7CF-431B-A340-BE37992368B5}" destId="{45281948-08F6-40B8-9974-0E3E87EC8561}" srcOrd="0" destOrd="0" presId="urn:microsoft.com/office/officeart/2018/2/layout/IconCircleList"/>
    <dgm:cxn modelId="{1FDAD19F-620D-4321-AB4E-EAE590C59EBA}" type="presParOf" srcId="{48B513E2-F7CF-431B-A340-BE37992368B5}" destId="{7B9BC49F-37B3-4FB8-9630-D74EBC80CEE2}" srcOrd="1" destOrd="0" presId="urn:microsoft.com/office/officeart/2018/2/layout/IconCircleList"/>
    <dgm:cxn modelId="{04026941-3400-4950-9029-415D60699905}" type="presParOf" srcId="{48B513E2-F7CF-431B-A340-BE37992368B5}" destId="{D905C148-1CC7-407B-84B8-700FB7CB9AA0}" srcOrd="2" destOrd="0" presId="urn:microsoft.com/office/officeart/2018/2/layout/IconCircleList"/>
    <dgm:cxn modelId="{F2C30BA9-11EB-4FEA-B4F5-916960E52611}" type="presParOf" srcId="{48B513E2-F7CF-431B-A340-BE37992368B5}" destId="{44996165-AB39-4C2B-9604-D23D7193C899}" srcOrd="3" destOrd="0" presId="urn:microsoft.com/office/officeart/2018/2/layout/IconCircleList"/>
    <dgm:cxn modelId="{98322775-8F94-4823-BA8F-22E68B6ECB3A}" type="presParOf" srcId="{9EDFCA50-10F6-40F8-AF60-0C49DAF2F646}" destId="{9AEA7BE4-12F0-4979-8957-CAE069221C97}" srcOrd="5" destOrd="0" presId="urn:microsoft.com/office/officeart/2018/2/layout/IconCircleList"/>
    <dgm:cxn modelId="{30063ECC-566C-4CB3-8744-D19A7E5048E3}" type="presParOf" srcId="{9EDFCA50-10F6-40F8-AF60-0C49DAF2F646}" destId="{BBF2BA42-6D81-4407-83F8-6FEFBD19834E}" srcOrd="6" destOrd="0" presId="urn:microsoft.com/office/officeart/2018/2/layout/IconCircleList"/>
    <dgm:cxn modelId="{1C86A777-092D-4AEA-95B8-850BAD5C3177}" type="presParOf" srcId="{BBF2BA42-6D81-4407-83F8-6FEFBD19834E}" destId="{D810CEA4-1760-44C9-BCE5-A608B655E0FA}" srcOrd="0" destOrd="0" presId="urn:microsoft.com/office/officeart/2018/2/layout/IconCircleList"/>
    <dgm:cxn modelId="{5830A195-0435-4DD3-B00E-1F54961CBE30}" type="presParOf" srcId="{BBF2BA42-6D81-4407-83F8-6FEFBD19834E}" destId="{007543B2-BF6C-4ADE-BD57-D3C7080547B1}" srcOrd="1" destOrd="0" presId="urn:microsoft.com/office/officeart/2018/2/layout/IconCircleList"/>
    <dgm:cxn modelId="{DDB7AE8F-C687-496A-8A1E-84FD76A68DD8}" type="presParOf" srcId="{BBF2BA42-6D81-4407-83F8-6FEFBD19834E}" destId="{7C4DE72A-0398-49BD-BD2A-F632E847E4EB}" srcOrd="2" destOrd="0" presId="urn:microsoft.com/office/officeart/2018/2/layout/IconCircleList"/>
    <dgm:cxn modelId="{9DB6B036-3A61-4890-B171-DD8199EC8BB9}" type="presParOf" srcId="{BBF2BA42-6D81-4407-83F8-6FEFBD19834E}" destId="{0B0D8A65-10AA-4ACC-B0A4-BB7C7CADC7B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8DAC9B-8873-4A72-81C4-CC2A9CEE900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F0E360-9E4D-4CF7-92F8-E2308887E30A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HIGH SCHOOL 		 $38,792</a:t>
          </a:r>
        </a:p>
      </dgm:t>
    </dgm:pt>
    <dgm:pt modelId="{70A7DABE-809A-45BD-8AFD-E4F39DD513EE}" type="parTrans" cxnId="{35817A0B-A90E-401F-B8F3-449D8424B48D}">
      <dgm:prSet/>
      <dgm:spPr/>
      <dgm:t>
        <a:bodyPr/>
        <a:lstStyle/>
        <a:p>
          <a:endParaRPr lang="en-US"/>
        </a:p>
      </dgm:t>
    </dgm:pt>
    <dgm:pt modelId="{99E3420C-C3BE-4E8E-8175-E1AF44D95081}" type="sibTrans" cxnId="{35817A0B-A90E-401F-B8F3-449D8424B48D}">
      <dgm:prSet/>
      <dgm:spPr/>
      <dgm:t>
        <a:bodyPr/>
        <a:lstStyle/>
        <a:p>
          <a:endParaRPr lang="en-US"/>
        </a:p>
      </dgm:t>
    </dgm:pt>
    <dgm:pt modelId="{6EE00C27-7BD3-4982-AC4C-D64A109A9BF2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SOME COLLEGE		 $43,316</a:t>
          </a:r>
        </a:p>
      </dgm:t>
    </dgm:pt>
    <dgm:pt modelId="{1FB2AA39-BE89-4B2A-B893-4594E7734DB9}" type="parTrans" cxnId="{6817DBB2-652A-4925-8338-D19F5E3EA7EA}">
      <dgm:prSet/>
      <dgm:spPr/>
      <dgm:t>
        <a:bodyPr/>
        <a:lstStyle/>
        <a:p>
          <a:endParaRPr lang="en-US"/>
        </a:p>
      </dgm:t>
    </dgm:pt>
    <dgm:pt modelId="{A5F71B6E-7B91-4048-B8FA-E6F9135A81C3}" type="sibTrans" cxnId="{6817DBB2-652A-4925-8338-D19F5E3EA7EA}">
      <dgm:prSet/>
      <dgm:spPr/>
      <dgm:t>
        <a:bodyPr/>
        <a:lstStyle/>
        <a:p>
          <a:endParaRPr lang="en-US"/>
        </a:p>
      </dgm:t>
    </dgm:pt>
    <dgm:pt modelId="{0E1E72B5-A4B3-4B61-8A7E-089F444DBA5C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ASSOCIATE </a:t>
          </a:r>
          <a:br>
            <a:rPr lang="en-US" dirty="0"/>
          </a:br>
          <a:r>
            <a:rPr lang="en-US" dirty="0"/>
            <a:t>$46,124</a:t>
          </a:r>
        </a:p>
      </dgm:t>
    </dgm:pt>
    <dgm:pt modelId="{26345BEF-4621-47F2-A048-4EF76FBA80ED}" type="parTrans" cxnId="{82A26CEA-3802-408A-9949-5CA770934F35}">
      <dgm:prSet/>
      <dgm:spPr/>
      <dgm:t>
        <a:bodyPr/>
        <a:lstStyle/>
        <a:p>
          <a:endParaRPr lang="en-US"/>
        </a:p>
      </dgm:t>
    </dgm:pt>
    <dgm:pt modelId="{AFB3DE28-D8EE-4809-8CC5-527B7075C9C7}" type="sibTrans" cxnId="{82A26CEA-3802-408A-9949-5CA770934F35}">
      <dgm:prSet/>
      <dgm:spPr/>
      <dgm:t>
        <a:bodyPr/>
        <a:lstStyle/>
        <a:p>
          <a:endParaRPr lang="en-US"/>
        </a:p>
      </dgm:t>
    </dgm:pt>
    <dgm:pt modelId="{49E799DF-5F62-4612-892F-C704C97F0069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BACHELORS</a:t>
          </a:r>
          <a:br>
            <a:rPr lang="en-US" dirty="0"/>
          </a:br>
          <a:r>
            <a:rPr lang="en-US" dirty="0"/>
            <a:t>$64,896</a:t>
          </a:r>
        </a:p>
      </dgm:t>
    </dgm:pt>
    <dgm:pt modelId="{E2243294-2A61-49E2-9411-DAC0769C629D}" type="parTrans" cxnId="{09B6387A-54DF-40B1-8423-5AF2350933BB}">
      <dgm:prSet/>
      <dgm:spPr/>
      <dgm:t>
        <a:bodyPr/>
        <a:lstStyle/>
        <a:p>
          <a:endParaRPr lang="en-US"/>
        </a:p>
      </dgm:t>
    </dgm:pt>
    <dgm:pt modelId="{CB9758D2-9B28-47AF-9A53-F2805223E72D}" type="sibTrans" cxnId="{09B6387A-54DF-40B1-8423-5AF2350933BB}">
      <dgm:prSet/>
      <dgm:spPr/>
      <dgm:t>
        <a:bodyPr/>
        <a:lstStyle/>
        <a:p>
          <a:endParaRPr lang="en-US"/>
        </a:p>
      </dgm:t>
    </dgm:pt>
    <dgm:pt modelId="{C92E1456-DB7F-4C86-B3F9-B449563A0F1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PROFESSIONAL 		 $96,772</a:t>
          </a:r>
        </a:p>
      </dgm:t>
    </dgm:pt>
    <dgm:pt modelId="{5D791AD9-6534-4E3B-B2E8-8D5C6556CE1B}" type="parTrans" cxnId="{B60C3AF8-3885-4885-808A-9AB39D410CD6}">
      <dgm:prSet/>
      <dgm:spPr/>
      <dgm:t>
        <a:bodyPr/>
        <a:lstStyle/>
        <a:p>
          <a:endParaRPr lang="en-US"/>
        </a:p>
      </dgm:t>
    </dgm:pt>
    <dgm:pt modelId="{B6E488FA-8E49-4378-B011-98922DF56B16}" type="sibTrans" cxnId="{B60C3AF8-3885-4885-808A-9AB39D410CD6}">
      <dgm:prSet/>
      <dgm:spPr/>
      <dgm:t>
        <a:bodyPr/>
        <a:lstStyle/>
        <a:p>
          <a:endParaRPr lang="en-US"/>
        </a:p>
      </dgm:t>
    </dgm:pt>
    <dgm:pt modelId="{700C73E8-1A5F-4F9C-9D76-2B43CC205CE3}" type="pres">
      <dgm:prSet presAssocID="{478DAC9B-8873-4A72-81C4-CC2A9CEE9008}" presName="linear" presStyleCnt="0">
        <dgm:presLayoutVars>
          <dgm:animLvl val="lvl"/>
          <dgm:resizeHandles val="exact"/>
        </dgm:presLayoutVars>
      </dgm:prSet>
      <dgm:spPr/>
    </dgm:pt>
    <dgm:pt modelId="{CB77C02B-796E-4469-8E76-2B0477C47862}" type="pres">
      <dgm:prSet presAssocID="{51F0E360-9E4D-4CF7-92F8-E2308887E30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28C427E-EAD5-41F3-B61B-FA659E46E8F9}" type="pres">
      <dgm:prSet presAssocID="{99E3420C-C3BE-4E8E-8175-E1AF44D95081}" presName="spacer" presStyleCnt="0"/>
      <dgm:spPr/>
    </dgm:pt>
    <dgm:pt modelId="{4B097174-4539-4EB6-B3F2-ACAEA1581178}" type="pres">
      <dgm:prSet presAssocID="{6EE00C27-7BD3-4982-AC4C-D64A109A9BF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D3FAFC7-0FDF-4654-9D73-D18076CA40BB}" type="pres">
      <dgm:prSet presAssocID="{A5F71B6E-7B91-4048-B8FA-E6F9135A81C3}" presName="spacer" presStyleCnt="0"/>
      <dgm:spPr/>
    </dgm:pt>
    <dgm:pt modelId="{12FF289D-ED48-4DAC-9AE5-B2715944E782}" type="pres">
      <dgm:prSet presAssocID="{0E1E72B5-A4B3-4B61-8A7E-089F444DBA5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22F46C3-5998-43F9-85A1-ED2A2B852D0E}" type="pres">
      <dgm:prSet presAssocID="{AFB3DE28-D8EE-4809-8CC5-527B7075C9C7}" presName="spacer" presStyleCnt="0"/>
      <dgm:spPr/>
    </dgm:pt>
    <dgm:pt modelId="{6BB59E9A-8780-4C6E-AFD8-9E9B93E36128}" type="pres">
      <dgm:prSet presAssocID="{49E799DF-5F62-4612-892F-C704C97F006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B95FBD1-4709-4765-BD32-1C30C3BEE416}" type="pres">
      <dgm:prSet presAssocID="{CB9758D2-9B28-47AF-9A53-F2805223E72D}" presName="spacer" presStyleCnt="0"/>
      <dgm:spPr/>
    </dgm:pt>
    <dgm:pt modelId="{6DD7C49F-07CD-4F23-B3BE-F3079A588853}" type="pres">
      <dgm:prSet presAssocID="{C92E1456-DB7F-4C86-B3F9-B449563A0F1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5817A0B-A90E-401F-B8F3-449D8424B48D}" srcId="{478DAC9B-8873-4A72-81C4-CC2A9CEE9008}" destId="{51F0E360-9E4D-4CF7-92F8-E2308887E30A}" srcOrd="0" destOrd="0" parTransId="{70A7DABE-809A-45BD-8AFD-E4F39DD513EE}" sibTransId="{99E3420C-C3BE-4E8E-8175-E1AF44D95081}"/>
    <dgm:cxn modelId="{B04BFF13-2DAF-448A-9C0D-3EAEBA5625AA}" type="presOf" srcId="{49E799DF-5F62-4612-892F-C704C97F0069}" destId="{6BB59E9A-8780-4C6E-AFD8-9E9B93E36128}" srcOrd="0" destOrd="0" presId="urn:microsoft.com/office/officeart/2005/8/layout/vList2"/>
    <dgm:cxn modelId="{C5792721-6D85-418B-94D8-07F476B9B536}" type="presOf" srcId="{6EE00C27-7BD3-4982-AC4C-D64A109A9BF2}" destId="{4B097174-4539-4EB6-B3F2-ACAEA1581178}" srcOrd="0" destOrd="0" presId="urn:microsoft.com/office/officeart/2005/8/layout/vList2"/>
    <dgm:cxn modelId="{6254EC6A-01E2-4883-829E-B23CD1D75B67}" type="presOf" srcId="{0E1E72B5-A4B3-4B61-8A7E-089F444DBA5C}" destId="{12FF289D-ED48-4DAC-9AE5-B2715944E782}" srcOrd="0" destOrd="0" presId="urn:microsoft.com/office/officeart/2005/8/layout/vList2"/>
    <dgm:cxn modelId="{4D7DD06D-7FB5-472D-8F4D-1DAE087DBAB8}" type="presOf" srcId="{478DAC9B-8873-4A72-81C4-CC2A9CEE9008}" destId="{700C73E8-1A5F-4F9C-9D76-2B43CC205CE3}" srcOrd="0" destOrd="0" presId="urn:microsoft.com/office/officeart/2005/8/layout/vList2"/>
    <dgm:cxn modelId="{09B6387A-54DF-40B1-8423-5AF2350933BB}" srcId="{478DAC9B-8873-4A72-81C4-CC2A9CEE9008}" destId="{49E799DF-5F62-4612-892F-C704C97F0069}" srcOrd="3" destOrd="0" parTransId="{E2243294-2A61-49E2-9411-DAC0769C629D}" sibTransId="{CB9758D2-9B28-47AF-9A53-F2805223E72D}"/>
    <dgm:cxn modelId="{08440B7D-2AEE-439D-9BF6-C5C4DC30B571}" type="presOf" srcId="{C92E1456-DB7F-4C86-B3F9-B449563A0F18}" destId="{6DD7C49F-07CD-4F23-B3BE-F3079A588853}" srcOrd="0" destOrd="0" presId="urn:microsoft.com/office/officeart/2005/8/layout/vList2"/>
    <dgm:cxn modelId="{817B708B-16C5-4DC9-BFFF-F862B5C3635F}" type="presOf" srcId="{51F0E360-9E4D-4CF7-92F8-E2308887E30A}" destId="{CB77C02B-796E-4469-8E76-2B0477C47862}" srcOrd="0" destOrd="0" presId="urn:microsoft.com/office/officeart/2005/8/layout/vList2"/>
    <dgm:cxn modelId="{6817DBB2-652A-4925-8338-D19F5E3EA7EA}" srcId="{478DAC9B-8873-4A72-81C4-CC2A9CEE9008}" destId="{6EE00C27-7BD3-4982-AC4C-D64A109A9BF2}" srcOrd="1" destOrd="0" parTransId="{1FB2AA39-BE89-4B2A-B893-4594E7734DB9}" sibTransId="{A5F71B6E-7B91-4048-B8FA-E6F9135A81C3}"/>
    <dgm:cxn modelId="{82A26CEA-3802-408A-9949-5CA770934F35}" srcId="{478DAC9B-8873-4A72-81C4-CC2A9CEE9008}" destId="{0E1E72B5-A4B3-4B61-8A7E-089F444DBA5C}" srcOrd="2" destOrd="0" parTransId="{26345BEF-4621-47F2-A048-4EF76FBA80ED}" sibTransId="{AFB3DE28-D8EE-4809-8CC5-527B7075C9C7}"/>
    <dgm:cxn modelId="{B60C3AF8-3885-4885-808A-9AB39D410CD6}" srcId="{478DAC9B-8873-4A72-81C4-CC2A9CEE9008}" destId="{C92E1456-DB7F-4C86-B3F9-B449563A0F18}" srcOrd="4" destOrd="0" parTransId="{5D791AD9-6534-4E3B-B2E8-8D5C6556CE1B}" sibTransId="{B6E488FA-8E49-4378-B011-98922DF56B16}"/>
    <dgm:cxn modelId="{0EC0F950-D743-4E19-9045-F3E58C4E17AC}" type="presParOf" srcId="{700C73E8-1A5F-4F9C-9D76-2B43CC205CE3}" destId="{CB77C02B-796E-4469-8E76-2B0477C47862}" srcOrd="0" destOrd="0" presId="urn:microsoft.com/office/officeart/2005/8/layout/vList2"/>
    <dgm:cxn modelId="{27FB4E43-90CE-4FE8-B0C1-5B8E8BEE1671}" type="presParOf" srcId="{700C73E8-1A5F-4F9C-9D76-2B43CC205CE3}" destId="{028C427E-EAD5-41F3-B61B-FA659E46E8F9}" srcOrd="1" destOrd="0" presId="urn:microsoft.com/office/officeart/2005/8/layout/vList2"/>
    <dgm:cxn modelId="{CBD8F8E7-8EFC-43EE-B414-8BFD69E777C2}" type="presParOf" srcId="{700C73E8-1A5F-4F9C-9D76-2B43CC205CE3}" destId="{4B097174-4539-4EB6-B3F2-ACAEA1581178}" srcOrd="2" destOrd="0" presId="urn:microsoft.com/office/officeart/2005/8/layout/vList2"/>
    <dgm:cxn modelId="{2735DA81-7AA0-439C-9037-AE7909D63629}" type="presParOf" srcId="{700C73E8-1A5F-4F9C-9D76-2B43CC205CE3}" destId="{2D3FAFC7-0FDF-4654-9D73-D18076CA40BB}" srcOrd="3" destOrd="0" presId="urn:microsoft.com/office/officeart/2005/8/layout/vList2"/>
    <dgm:cxn modelId="{A23F4579-CFE0-48BF-A41F-A27087CA85CF}" type="presParOf" srcId="{700C73E8-1A5F-4F9C-9D76-2B43CC205CE3}" destId="{12FF289D-ED48-4DAC-9AE5-B2715944E782}" srcOrd="4" destOrd="0" presId="urn:microsoft.com/office/officeart/2005/8/layout/vList2"/>
    <dgm:cxn modelId="{E2FC3917-6CF8-4696-97F0-8C30CD18E616}" type="presParOf" srcId="{700C73E8-1A5F-4F9C-9D76-2B43CC205CE3}" destId="{622F46C3-5998-43F9-85A1-ED2A2B852D0E}" srcOrd="5" destOrd="0" presId="urn:microsoft.com/office/officeart/2005/8/layout/vList2"/>
    <dgm:cxn modelId="{9097369D-14A5-4502-B80C-549B71C5207A}" type="presParOf" srcId="{700C73E8-1A5F-4F9C-9D76-2B43CC205CE3}" destId="{6BB59E9A-8780-4C6E-AFD8-9E9B93E36128}" srcOrd="6" destOrd="0" presId="urn:microsoft.com/office/officeart/2005/8/layout/vList2"/>
    <dgm:cxn modelId="{687335C1-F3B2-4220-9AB6-CE65EC6E920E}" type="presParOf" srcId="{700C73E8-1A5F-4F9C-9D76-2B43CC205CE3}" destId="{2B95FBD1-4709-4765-BD32-1C30C3BEE416}" srcOrd="7" destOrd="0" presId="urn:microsoft.com/office/officeart/2005/8/layout/vList2"/>
    <dgm:cxn modelId="{BB2F2D43-0594-4B1F-93F2-6BC5FCC1C8ED}" type="presParOf" srcId="{700C73E8-1A5F-4F9C-9D76-2B43CC205CE3}" destId="{6DD7C49F-07CD-4F23-B3BE-F3079A58885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40EFF0-86E5-4979-890E-90D55E650F8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E771E55-A6F6-4EE7-AB54-212546870323}">
      <dgm:prSet custT="1"/>
      <dgm:spPr/>
      <dgm:t>
        <a:bodyPr/>
        <a:lstStyle/>
        <a:p>
          <a:r>
            <a:rPr lang="en-US" sz="2000" dirty="0"/>
            <a:t>Good health</a:t>
          </a:r>
        </a:p>
      </dgm:t>
    </dgm:pt>
    <dgm:pt modelId="{654AF67A-72F7-4F77-8F8B-3E4370310F7D}" type="parTrans" cxnId="{9E95CDED-56BF-4B89-A080-FF281B7D1E87}">
      <dgm:prSet/>
      <dgm:spPr/>
      <dgm:t>
        <a:bodyPr/>
        <a:lstStyle/>
        <a:p>
          <a:endParaRPr lang="en-US"/>
        </a:p>
      </dgm:t>
    </dgm:pt>
    <dgm:pt modelId="{7AFDBBF5-AA34-4BDF-827C-A3E1AA7C2F71}" type="sibTrans" cxnId="{9E95CDED-56BF-4B89-A080-FF281B7D1E87}">
      <dgm:prSet/>
      <dgm:spPr/>
      <dgm:t>
        <a:bodyPr/>
        <a:lstStyle/>
        <a:p>
          <a:endParaRPr lang="en-US"/>
        </a:p>
      </dgm:t>
    </dgm:pt>
    <dgm:pt modelId="{8546ACDB-6C2F-4A19-BA1B-6CF4C926C919}">
      <dgm:prSet custT="1"/>
      <dgm:spPr/>
      <dgm:t>
        <a:bodyPr/>
        <a:lstStyle/>
        <a:p>
          <a:r>
            <a:rPr lang="en-US" sz="2000" dirty="0"/>
            <a:t>Longevity</a:t>
          </a:r>
        </a:p>
      </dgm:t>
    </dgm:pt>
    <dgm:pt modelId="{2B851CF5-9372-4F27-B6D4-14BA815408B1}" type="parTrans" cxnId="{7422B7D0-DE85-417A-AAE3-E3765DB19E5E}">
      <dgm:prSet/>
      <dgm:spPr/>
      <dgm:t>
        <a:bodyPr/>
        <a:lstStyle/>
        <a:p>
          <a:endParaRPr lang="en-US"/>
        </a:p>
      </dgm:t>
    </dgm:pt>
    <dgm:pt modelId="{55FB119E-993E-4D0E-A2B3-E1A09CA588F7}" type="sibTrans" cxnId="{7422B7D0-DE85-417A-AAE3-E3765DB19E5E}">
      <dgm:prSet/>
      <dgm:spPr/>
      <dgm:t>
        <a:bodyPr/>
        <a:lstStyle/>
        <a:p>
          <a:endParaRPr lang="en-US"/>
        </a:p>
      </dgm:t>
    </dgm:pt>
    <dgm:pt modelId="{C90D6E21-F858-4124-AB9D-973338897FEE}">
      <dgm:prSet custT="1"/>
      <dgm:spPr/>
      <dgm:t>
        <a:bodyPr/>
        <a:lstStyle/>
        <a:p>
          <a:r>
            <a:rPr lang="en-US" sz="2000" dirty="0"/>
            <a:t>Happiness</a:t>
          </a:r>
        </a:p>
      </dgm:t>
    </dgm:pt>
    <dgm:pt modelId="{921171CC-CA9C-4C65-92E1-8D17F360FDF6}" type="parTrans" cxnId="{A5D3AD6A-F5B9-41DC-8201-3E12978B89B1}">
      <dgm:prSet/>
      <dgm:spPr/>
      <dgm:t>
        <a:bodyPr/>
        <a:lstStyle/>
        <a:p>
          <a:endParaRPr lang="en-US"/>
        </a:p>
      </dgm:t>
    </dgm:pt>
    <dgm:pt modelId="{F1A4A16F-A27B-4F5F-A108-7FD9F67CBBD1}" type="sibTrans" cxnId="{A5D3AD6A-F5B9-41DC-8201-3E12978B89B1}">
      <dgm:prSet/>
      <dgm:spPr/>
      <dgm:t>
        <a:bodyPr/>
        <a:lstStyle/>
        <a:p>
          <a:endParaRPr lang="en-US"/>
        </a:p>
      </dgm:t>
    </dgm:pt>
    <dgm:pt modelId="{3D58492E-8CD6-406B-85ED-F86F2C3B2A9E}">
      <dgm:prSet custT="1"/>
      <dgm:spPr/>
      <dgm:t>
        <a:bodyPr/>
        <a:lstStyle/>
        <a:p>
          <a:r>
            <a:rPr lang="en-US" sz="2000" dirty="0"/>
            <a:t>Perseverance</a:t>
          </a:r>
        </a:p>
      </dgm:t>
    </dgm:pt>
    <dgm:pt modelId="{11D74474-3974-46C9-89B8-9E8847494B4E}" type="parTrans" cxnId="{0DC91D4C-52A9-429A-8D47-FA7EBC94F207}">
      <dgm:prSet/>
      <dgm:spPr/>
      <dgm:t>
        <a:bodyPr/>
        <a:lstStyle/>
        <a:p>
          <a:endParaRPr lang="en-US"/>
        </a:p>
      </dgm:t>
    </dgm:pt>
    <dgm:pt modelId="{186EC979-7BA8-4909-BFC2-5CF100D7DA0B}" type="sibTrans" cxnId="{0DC91D4C-52A9-429A-8D47-FA7EBC94F207}">
      <dgm:prSet/>
      <dgm:spPr/>
      <dgm:t>
        <a:bodyPr/>
        <a:lstStyle/>
        <a:p>
          <a:endParaRPr lang="en-US"/>
        </a:p>
      </dgm:t>
    </dgm:pt>
    <dgm:pt modelId="{58D5BE88-12DB-4012-AC29-5E7EC11DBF64}">
      <dgm:prSet custT="1"/>
      <dgm:spPr/>
      <dgm:t>
        <a:bodyPr/>
        <a:lstStyle/>
        <a:p>
          <a:r>
            <a:rPr lang="en-US" sz="2000" dirty="0"/>
            <a:t>Improved problem solving</a:t>
          </a:r>
        </a:p>
      </dgm:t>
    </dgm:pt>
    <dgm:pt modelId="{807E5717-D7D7-4BBD-8B9F-DF65894BB774}" type="parTrans" cxnId="{4D6D1E35-5FCF-48F9-A252-FB383873E319}">
      <dgm:prSet/>
      <dgm:spPr/>
      <dgm:t>
        <a:bodyPr/>
        <a:lstStyle/>
        <a:p>
          <a:endParaRPr lang="en-US"/>
        </a:p>
      </dgm:t>
    </dgm:pt>
    <dgm:pt modelId="{B7B732C2-A69E-4430-8A6A-C1B5BEA6309A}" type="sibTrans" cxnId="{4D6D1E35-5FCF-48F9-A252-FB383873E319}">
      <dgm:prSet/>
      <dgm:spPr/>
      <dgm:t>
        <a:bodyPr/>
        <a:lstStyle/>
        <a:p>
          <a:endParaRPr lang="en-US"/>
        </a:p>
      </dgm:t>
    </dgm:pt>
    <dgm:pt modelId="{0542BEC1-4FD2-4A5B-B2AD-5FA1EC37C801}">
      <dgm:prSet custT="1"/>
      <dgm:spPr/>
      <dgm:t>
        <a:bodyPr/>
        <a:lstStyle/>
        <a:p>
          <a:r>
            <a:rPr lang="en-US" sz="2000" dirty="0"/>
            <a:t>Enhances ability to learn </a:t>
          </a:r>
        </a:p>
      </dgm:t>
    </dgm:pt>
    <dgm:pt modelId="{A312DE33-0F9B-470C-8AE9-2845F532208C}" type="parTrans" cxnId="{DAB70D0B-B502-4D3A-B042-D5F3AFF08FA2}">
      <dgm:prSet/>
      <dgm:spPr/>
      <dgm:t>
        <a:bodyPr/>
        <a:lstStyle/>
        <a:p>
          <a:endParaRPr lang="en-US"/>
        </a:p>
      </dgm:t>
    </dgm:pt>
    <dgm:pt modelId="{41DCA2C5-2D42-46E8-B1A6-0B1D567BDA85}" type="sibTrans" cxnId="{DAB70D0B-B502-4D3A-B042-D5F3AFF08FA2}">
      <dgm:prSet/>
      <dgm:spPr/>
      <dgm:t>
        <a:bodyPr/>
        <a:lstStyle/>
        <a:p>
          <a:endParaRPr lang="en-US"/>
        </a:p>
      </dgm:t>
    </dgm:pt>
    <dgm:pt modelId="{68B51FB6-661F-44B2-8895-2CCF905F284D}" type="pres">
      <dgm:prSet presAssocID="{2540EFF0-86E5-4979-890E-90D55E650F89}" presName="root" presStyleCnt="0">
        <dgm:presLayoutVars>
          <dgm:dir/>
          <dgm:resizeHandles val="exact"/>
        </dgm:presLayoutVars>
      </dgm:prSet>
      <dgm:spPr/>
    </dgm:pt>
    <dgm:pt modelId="{FAFC14F0-FAC7-4077-9641-45967DAFB72E}" type="pres">
      <dgm:prSet presAssocID="{FE771E55-A6F6-4EE7-AB54-212546870323}" presName="compNode" presStyleCnt="0"/>
      <dgm:spPr/>
    </dgm:pt>
    <dgm:pt modelId="{1C8651CE-FD8F-4FAB-ACF8-55DEB811E057}" type="pres">
      <dgm:prSet presAssocID="{FE771E55-A6F6-4EE7-AB54-212546870323}" presName="bgRect" presStyleLbl="bgShp" presStyleIdx="0" presStyleCnt="6"/>
      <dgm:spPr/>
    </dgm:pt>
    <dgm:pt modelId="{F1965DCB-600D-4AD0-B12B-FA870BF8C23B}" type="pres">
      <dgm:prSet presAssocID="{FE771E55-A6F6-4EE7-AB54-21254687032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0B67B63-47EE-4BB2-8159-7751916D09DA}" type="pres">
      <dgm:prSet presAssocID="{FE771E55-A6F6-4EE7-AB54-212546870323}" presName="spaceRect" presStyleCnt="0"/>
      <dgm:spPr/>
    </dgm:pt>
    <dgm:pt modelId="{6FA39ECD-D3AF-473E-A1E1-2DEF18435021}" type="pres">
      <dgm:prSet presAssocID="{FE771E55-A6F6-4EE7-AB54-212546870323}" presName="parTx" presStyleLbl="revTx" presStyleIdx="0" presStyleCnt="6">
        <dgm:presLayoutVars>
          <dgm:chMax val="0"/>
          <dgm:chPref val="0"/>
        </dgm:presLayoutVars>
      </dgm:prSet>
      <dgm:spPr/>
    </dgm:pt>
    <dgm:pt modelId="{277D5939-F68D-4F46-8E12-5588B260F591}" type="pres">
      <dgm:prSet presAssocID="{7AFDBBF5-AA34-4BDF-827C-A3E1AA7C2F71}" presName="sibTrans" presStyleCnt="0"/>
      <dgm:spPr/>
    </dgm:pt>
    <dgm:pt modelId="{3B158A9A-B8D3-4D6E-812F-F11598CFBEA1}" type="pres">
      <dgm:prSet presAssocID="{8546ACDB-6C2F-4A19-BA1B-6CF4C926C919}" presName="compNode" presStyleCnt="0"/>
      <dgm:spPr/>
    </dgm:pt>
    <dgm:pt modelId="{2A35408A-EBC6-43E4-8446-406776804367}" type="pres">
      <dgm:prSet presAssocID="{8546ACDB-6C2F-4A19-BA1B-6CF4C926C919}" presName="bgRect" presStyleLbl="bgShp" presStyleIdx="1" presStyleCnt="6"/>
      <dgm:spPr/>
    </dgm:pt>
    <dgm:pt modelId="{D360496B-48FD-4E93-9123-1F9E19FFFE9C}" type="pres">
      <dgm:prSet presAssocID="{8546ACDB-6C2F-4A19-BA1B-6CF4C926C91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7E35418B-8F7A-4624-889E-865398CAF8A8}" type="pres">
      <dgm:prSet presAssocID="{8546ACDB-6C2F-4A19-BA1B-6CF4C926C919}" presName="spaceRect" presStyleCnt="0"/>
      <dgm:spPr/>
    </dgm:pt>
    <dgm:pt modelId="{A23A3AF5-EA84-43DF-A61E-9E1E4B0A9A6C}" type="pres">
      <dgm:prSet presAssocID="{8546ACDB-6C2F-4A19-BA1B-6CF4C926C919}" presName="parTx" presStyleLbl="revTx" presStyleIdx="1" presStyleCnt="6">
        <dgm:presLayoutVars>
          <dgm:chMax val="0"/>
          <dgm:chPref val="0"/>
        </dgm:presLayoutVars>
      </dgm:prSet>
      <dgm:spPr/>
    </dgm:pt>
    <dgm:pt modelId="{83C73501-4F88-40D9-AC1A-3CFE4B8C363D}" type="pres">
      <dgm:prSet presAssocID="{55FB119E-993E-4D0E-A2B3-E1A09CA588F7}" presName="sibTrans" presStyleCnt="0"/>
      <dgm:spPr/>
    </dgm:pt>
    <dgm:pt modelId="{AF4D849A-AA09-418F-9151-08BC8B4599E0}" type="pres">
      <dgm:prSet presAssocID="{C90D6E21-F858-4124-AB9D-973338897FEE}" presName="compNode" presStyleCnt="0"/>
      <dgm:spPr/>
    </dgm:pt>
    <dgm:pt modelId="{A19C3BE0-08A6-4144-B603-F8F2C58F7677}" type="pres">
      <dgm:prSet presAssocID="{C90D6E21-F858-4124-AB9D-973338897FEE}" presName="bgRect" presStyleLbl="bgShp" presStyleIdx="2" presStyleCnt="6"/>
      <dgm:spPr/>
    </dgm:pt>
    <dgm:pt modelId="{67CF44A2-01C3-4177-B3AA-086FC651FFB4}" type="pres">
      <dgm:prSet presAssocID="{C90D6E21-F858-4124-AB9D-973338897FE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C7EB48E3-8FA0-44E8-B68E-E2A659377665}" type="pres">
      <dgm:prSet presAssocID="{C90D6E21-F858-4124-AB9D-973338897FEE}" presName="spaceRect" presStyleCnt="0"/>
      <dgm:spPr/>
    </dgm:pt>
    <dgm:pt modelId="{83562175-DD3F-4E41-AE89-E80D75FFB7B3}" type="pres">
      <dgm:prSet presAssocID="{C90D6E21-F858-4124-AB9D-973338897FEE}" presName="parTx" presStyleLbl="revTx" presStyleIdx="2" presStyleCnt="6">
        <dgm:presLayoutVars>
          <dgm:chMax val="0"/>
          <dgm:chPref val="0"/>
        </dgm:presLayoutVars>
      </dgm:prSet>
      <dgm:spPr/>
    </dgm:pt>
    <dgm:pt modelId="{ED74DEC1-01CA-4530-9B01-1BA303F6C2D8}" type="pres">
      <dgm:prSet presAssocID="{F1A4A16F-A27B-4F5F-A108-7FD9F67CBBD1}" presName="sibTrans" presStyleCnt="0"/>
      <dgm:spPr/>
    </dgm:pt>
    <dgm:pt modelId="{CD7A7F94-E8AC-473A-A4E2-617DA87E8A4E}" type="pres">
      <dgm:prSet presAssocID="{3D58492E-8CD6-406B-85ED-F86F2C3B2A9E}" presName="compNode" presStyleCnt="0"/>
      <dgm:spPr/>
    </dgm:pt>
    <dgm:pt modelId="{33CCE43A-D89E-4978-8C24-50B9EC8A898E}" type="pres">
      <dgm:prSet presAssocID="{3D58492E-8CD6-406B-85ED-F86F2C3B2A9E}" presName="bgRect" presStyleLbl="bgShp" presStyleIdx="3" presStyleCnt="6"/>
      <dgm:spPr/>
    </dgm:pt>
    <dgm:pt modelId="{7195FB9B-27A4-4593-8513-BEAAD3EBE1DC}" type="pres">
      <dgm:prSet presAssocID="{3D58492E-8CD6-406B-85ED-F86F2C3B2A9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A5D26370-6899-409A-BA0C-A6A6081454EB}" type="pres">
      <dgm:prSet presAssocID="{3D58492E-8CD6-406B-85ED-F86F2C3B2A9E}" presName="spaceRect" presStyleCnt="0"/>
      <dgm:spPr/>
    </dgm:pt>
    <dgm:pt modelId="{EDB7AE4D-AE05-441A-891C-731E1A29C623}" type="pres">
      <dgm:prSet presAssocID="{3D58492E-8CD6-406B-85ED-F86F2C3B2A9E}" presName="parTx" presStyleLbl="revTx" presStyleIdx="3" presStyleCnt="6">
        <dgm:presLayoutVars>
          <dgm:chMax val="0"/>
          <dgm:chPref val="0"/>
        </dgm:presLayoutVars>
      </dgm:prSet>
      <dgm:spPr/>
    </dgm:pt>
    <dgm:pt modelId="{C11116FD-58FC-49CB-A0CD-509C443AFAC6}" type="pres">
      <dgm:prSet presAssocID="{186EC979-7BA8-4909-BFC2-5CF100D7DA0B}" presName="sibTrans" presStyleCnt="0"/>
      <dgm:spPr/>
    </dgm:pt>
    <dgm:pt modelId="{A3BA3A90-298D-4311-82FD-807D475BEA03}" type="pres">
      <dgm:prSet presAssocID="{58D5BE88-12DB-4012-AC29-5E7EC11DBF64}" presName="compNode" presStyleCnt="0"/>
      <dgm:spPr/>
    </dgm:pt>
    <dgm:pt modelId="{FBA10010-8732-4E2C-9B41-FB19CB28006E}" type="pres">
      <dgm:prSet presAssocID="{58D5BE88-12DB-4012-AC29-5E7EC11DBF64}" presName="bgRect" presStyleLbl="bgShp" presStyleIdx="4" presStyleCnt="6"/>
      <dgm:spPr/>
    </dgm:pt>
    <dgm:pt modelId="{7260805F-4B15-42B6-95E0-0DE8FA747777}" type="pres">
      <dgm:prSet presAssocID="{58D5BE88-12DB-4012-AC29-5E7EC11DBF6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E4FB0D5-2091-4D9E-8A89-C7764C152866}" type="pres">
      <dgm:prSet presAssocID="{58D5BE88-12DB-4012-AC29-5E7EC11DBF64}" presName="spaceRect" presStyleCnt="0"/>
      <dgm:spPr/>
    </dgm:pt>
    <dgm:pt modelId="{951200AB-9252-40E3-9C40-7D7F06B9C4F4}" type="pres">
      <dgm:prSet presAssocID="{58D5BE88-12DB-4012-AC29-5E7EC11DBF64}" presName="parTx" presStyleLbl="revTx" presStyleIdx="4" presStyleCnt="6">
        <dgm:presLayoutVars>
          <dgm:chMax val="0"/>
          <dgm:chPref val="0"/>
        </dgm:presLayoutVars>
      </dgm:prSet>
      <dgm:spPr/>
    </dgm:pt>
    <dgm:pt modelId="{378EF29B-F927-4AF4-A79C-C8500A86F813}" type="pres">
      <dgm:prSet presAssocID="{B7B732C2-A69E-4430-8A6A-C1B5BEA6309A}" presName="sibTrans" presStyleCnt="0"/>
      <dgm:spPr/>
    </dgm:pt>
    <dgm:pt modelId="{A33EC485-94B1-4452-A6E7-9973977FC6ED}" type="pres">
      <dgm:prSet presAssocID="{0542BEC1-4FD2-4A5B-B2AD-5FA1EC37C801}" presName="compNode" presStyleCnt="0"/>
      <dgm:spPr/>
    </dgm:pt>
    <dgm:pt modelId="{6FFD1878-4030-4015-8B97-B792EF6256F8}" type="pres">
      <dgm:prSet presAssocID="{0542BEC1-4FD2-4A5B-B2AD-5FA1EC37C801}" presName="bgRect" presStyleLbl="bgShp" presStyleIdx="5" presStyleCnt="6" custLinFactNeighborX="-470" custLinFactNeighborY="-2920"/>
      <dgm:spPr/>
    </dgm:pt>
    <dgm:pt modelId="{AB2E5C2F-6AAF-4610-A288-CB830DE9A04A}" type="pres">
      <dgm:prSet presAssocID="{0542BEC1-4FD2-4A5B-B2AD-5FA1EC37C80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D6AAC92-B526-47BE-8008-A49C489A51D2}" type="pres">
      <dgm:prSet presAssocID="{0542BEC1-4FD2-4A5B-B2AD-5FA1EC37C801}" presName="spaceRect" presStyleCnt="0"/>
      <dgm:spPr/>
    </dgm:pt>
    <dgm:pt modelId="{41CE68A7-4D85-478C-B9D6-A40705D92F75}" type="pres">
      <dgm:prSet presAssocID="{0542BEC1-4FD2-4A5B-B2AD-5FA1EC37C801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AB70D0B-B502-4D3A-B042-D5F3AFF08FA2}" srcId="{2540EFF0-86E5-4979-890E-90D55E650F89}" destId="{0542BEC1-4FD2-4A5B-B2AD-5FA1EC37C801}" srcOrd="5" destOrd="0" parTransId="{A312DE33-0F9B-470C-8AE9-2845F532208C}" sibTransId="{41DCA2C5-2D42-46E8-B1A6-0B1D567BDA85}"/>
    <dgm:cxn modelId="{4D6D1E35-5FCF-48F9-A252-FB383873E319}" srcId="{2540EFF0-86E5-4979-890E-90D55E650F89}" destId="{58D5BE88-12DB-4012-AC29-5E7EC11DBF64}" srcOrd="4" destOrd="0" parTransId="{807E5717-D7D7-4BBD-8B9F-DF65894BB774}" sibTransId="{B7B732C2-A69E-4430-8A6A-C1B5BEA6309A}"/>
    <dgm:cxn modelId="{79B48942-38DC-4A81-A53E-83695AA17897}" type="presOf" srcId="{2540EFF0-86E5-4979-890E-90D55E650F89}" destId="{68B51FB6-661F-44B2-8895-2CCF905F284D}" srcOrd="0" destOrd="0" presId="urn:microsoft.com/office/officeart/2018/2/layout/IconVerticalSolidList"/>
    <dgm:cxn modelId="{A5D3AD6A-F5B9-41DC-8201-3E12978B89B1}" srcId="{2540EFF0-86E5-4979-890E-90D55E650F89}" destId="{C90D6E21-F858-4124-AB9D-973338897FEE}" srcOrd="2" destOrd="0" parTransId="{921171CC-CA9C-4C65-92E1-8D17F360FDF6}" sibTransId="{F1A4A16F-A27B-4F5F-A108-7FD9F67CBBD1}"/>
    <dgm:cxn modelId="{0DC91D4C-52A9-429A-8D47-FA7EBC94F207}" srcId="{2540EFF0-86E5-4979-890E-90D55E650F89}" destId="{3D58492E-8CD6-406B-85ED-F86F2C3B2A9E}" srcOrd="3" destOrd="0" parTransId="{11D74474-3974-46C9-89B8-9E8847494B4E}" sibTransId="{186EC979-7BA8-4909-BFC2-5CF100D7DA0B}"/>
    <dgm:cxn modelId="{984A5775-3E55-4467-B892-9903077C385B}" type="presOf" srcId="{58D5BE88-12DB-4012-AC29-5E7EC11DBF64}" destId="{951200AB-9252-40E3-9C40-7D7F06B9C4F4}" srcOrd="0" destOrd="0" presId="urn:microsoft.com/office/officeart/2018/2/layout/IconVerticalSolidList"/>
    <dgm:cxn modelId="{A10CA656-8B96-4F22-AA5B-8C3F51AE5B2A}" type="presOf" srcId="{3D58492E-8CD6-406B-85ED-F86F2C3B2A9E}" destId="{EDB7AE4D-AE05-441A-891C-731E1A29C623}" srcOrd="0" destOrd="0" presId="urn:microsoft.com/office/officeart/2018/2/layout/IconVerticalSolidList"/>
    <dgm:cxn modelId="{FF88388E-4725-4156-A153-944A0973A8E5}" type="presOf" srcId="{0542BEC1-4FD2-4A5B-B2AD-5FA1EC37C801}" destId="{41CE68A7-4D85-478C-B9D6-A40705D92F75}" srcOrd="0" destOrd="0" presId="urn:microsoft.com/office/officeart/2018/2/layout/IconVerticalSolidList"/>
    <dgm:cxn modelId="{7CE2DD96-E13A-4540-B5AA-2A596C76FD42}" type="presOf" srcId="{8546ACDB-6C2F-4A19-BA1B-6CF4C926C919}" destId="{A23A3AF5-EA84-43DF-A61E-9E1E4B0A9A6C}" srcOrd="0" destOrd="0" presId="urn:microsoft.com/office/officeart/2018/2/layout/IconVerticalSolidList"/>
    <dgm:cxn modelId="{43A91CC1-2D77-4DDA-BD03-6C14BCE17AA1}" type="presOf" srcId="{FE771E55-A6F6-4EE7-AB54-212546870323}" destId="{6FA39ECD-D3AF-473E-A1E1-2DEF18435021}" srcOrd="0" destOrd="0" presId="urn:microsoft.com/office/officeart/2018/2/layout/IconVerticalSolidList"/>
    <dgm:cxn modelId="{7422B7D0-DE85-417A-AAE3-E3765DB19E5E}" srcId="{2540EFF0-86E5-4979-890E-90D55E650F89}" destId="{8546ACDB-6C2F-4A19-BA1B-6CF4C926C919}" srcOrd="1" destOrd="0" parTransId="{2B851CF5-9372-4F27-B6D4-14BA815408B1}" sibTransId="{55FB119E-993E-4D0E-A2B3-E1A09CA588F7}"/>
    <dgm:cxn modelId="{F70DE6E8-E480-4358-B96A-FB2408F39A44}" type="presOf" srcId="{C90D6E21-F858-4124-AB9D-973338897FEE}" destId="{83562175-DD3F-4E41-AE89-E80D75FFB7B3}" srcOrd="0" destOrd="0" presId="urn:microsoft.com/office/officeart/2018/2/layout/IconVerticalSolidList"/>
    <dgm:cxn modelId="{9E95CDED-56BF-4B89-A080-FF281B7D1E87}" srcId="{2540EFF0-86E5-4979-890E-90D55E650F89}" destId="{FE771E55-A6F6-4EE7-AB54-212546870323}" srcOrd="0" destOrd="0" parTransId="{654AF67A-72F7-4F77-8F8B-3E4370310F7D}" sibTransId="{7AFDBBF5-AA34-4BDF-827C-A3E1AA7C2F71}"/>
    <dgm:cxn modelId="{0C5250BC-4D17-4517-863D-1174E2A1C07A}" type="presParOf" srcId="{68B51FB6-661F-44B2-8895-2CCF905F284D}" destId="{FAFC14F0-FAC7-4077-9641-45967DAFB72E}" srcOrd="0" destOrd="0" presId="urn:microsoft.com/office/officeart/2018/2/layout/IconVerticalSolidList"/>
    <dgm:cxn modelId="{A83C8F32-F77F-4F3F-9888-C6C56D187487}" type="presParOf" srcId="{FAFC14F0-FAC7-4077-9641-45967DAFB72E}" destId="{1C8651CE-FD8F-4FAB-ACF8-55DEB811E057}" srcOrd="0" destOrd="0" presId="urn:microsoft.com/office/officeart/2018/2/layout/IconVerticalSolidList"/>
    <dgm:cxn modelId="{263A9BA3-6CBB-4004-B057-386A578D2005}" type="presParOf" srcId="{FAFC14F0-FAC7-4077-9641-45967DAFB72E}" destId="{F1965DCB-600D-4AD0-B12B-FA870BF8C23B}" srcOrd="1" destOrd="0" presId="urn:microsoft.com/office/officeart/2018/2/layout/IconVerticalSolidList"/>
    <dgm:cxn modelId="{4F833ACE-0B17-4C68-AB4C-AE2571B999AC}" type="presParOf" srcId="{FAFC14F0-FAC7-4077-9641-45967DAFB72E}" destId="{40B67B63-47EE-4BB2-8159-7751916D09DA}" srcOrd="2" destOrd="0" presId="urn:microsoft.com/office/officeart/2018/2/layout/IconVerticalSolidList"/>
    <dgm:cxn modelId="{95091133-B653-4B3C-98A5-9217F7102664}" type="presParOf" srcId="{FAFC14F0-FAC7-4077-9641-45967DAFB72E}" destId="{6FA39ECD-D3AF-473E-A1E1-2DEF18435021}" srcOrd="3" destOrd="0" presId="urn:microsoft.com/office/officeart/2018/2/layout/IconVerticalSolidList"/>
    <dgm:cxn modelId="{AC40E9FA-90A1-44B7-BE52-E1CB709AF08A}" type="presParOf" srcId="{68B51FB6-661F-44B2-8895-2CCF905F284D}" destId="{277D5939-F68D-4F46-8E12-5588B260F591}" srcOrd="1" destOrd="0" presId="urn:microsoft.com/office/officeart/2018/2/layout/IconVerticalSolidList"/>
    <dgm:cxn modelId="{EB30D29B-9F9E-454B-9BB0-0201E2EF0D50}" type="presParOf" srcId="{68B51FB6-661F-44B2-8895-2CCF905F284D}" destId="{3B158A9A-B8D3-4D6E-812F-F11598CFBEA1}" srcOrd="2" destOrd="0" presId="urn:microsoft.com/office/officeart/2018/2/layout/IconVerticalSolidList"/>
    <dgm:cxn modelId="{EE90E56D-B277-44EE-A841-2D96E9CD1FD0}" type="presParOf" srcId="{3B158A9A-B8D3-4D6E-812F-F11598CFBEA1}" destId="{2A35408A-EBC6-43E4-8446-406776804367}" srcOrd="0" destOrd="0" presId="urn:microsoft.com/office/officeart/2018/2/layout/IconVerticalSolidList"/>
    <dgm:cxn modelId="{D2EEBCE9-8DA0-46D4-A61E-1D0F908EAFBC}" type="presParOf" srcId="{3B158A9A-B8D3-4D6E-812F-F11598CFBEA1}" destId="{D360496B-48FD-4E93-9123-1F9E19FFFE9C}" srcOrd="1" destOrd="0" presId="urn:microsoft.com/office/officeart/2018/2/layout/IconVerticalSolidList"/>
    <dgm:cxn modelId="{49803ACE-1205-4CEE-9A6E-F58BD77AC6AD}" type="presParOf" srcId="{3B158A9A-B8D3-4D6E-812F-F11598CFBEA1}" destId="{7E35418B-8F7A-4624-889E-865398CAF8A8}" srcOrd="2" destOrd="0" presId="urn:microsoft.com/office/officeart/2018/2/layout/IconVerticalSolidList"/>
    <dgm:cxn modelId="{90017893-F84A-43B0-B19B-D07455851D78}" type="presParOf" srcId="{3B158A9A-B8D3-4D6E-812F-F11598CFBEA1}" destId="{A23A3AF5-EA84-43DF-A61E-9E1E4B0A9A6C}" srcOrd="3" destOrd="0" presId="urn:microsoft.com/office/officeart/2018/2/layout/IconVerticalSolidList"/>
    <dgm:cxn modelId="{66F20CFD-21A4-49B5-AC98-EAC104B004FB}" type="presParOf" srcId="{68B51FB6-661F-44B2-8895-2CCF905F284D}" destId="{83C73501-4F88-40D9-AC1A-3CFE4B8C363D}" srcOrd="3" destOrd="0" presId="urn:microsoft.com/office/officeart/2018/2/layout/IconVerticalSolidList"/>
    <dgm:cxn modelId="{8BB80312-D589-41F7-9481-9FAD85273E93}" type="presParOf" srcId="{68B51FB6-661F-44B2-8895-2CCF905F284D}" destId="{AF4D849A-AA09-418F-9151-08BC8B4599E0}" srcOrd="4" destOrd="0" presId="urn:microsoft.com/office/officeart/2018/2/layout/IconVerticalSolidList"/>
    <dgm:cxn modelId="{1201FE00-0D99-4D99-9C83-6521BDB895C5}" type="presParOf" srcId="{AF4D849A-AA09-418F-9151-08BC8B4599E0}" destId="{A19C3BE0-08A6-4144-B603-F8F2C58F7677}" srcOrd="0" destOrd="0" presId="urn:microsoft.com/office/officeart/2018/2/layout/IconVerticalSolidList"/>
    <dgm:cxn modelId="{169B7CC4-6393-49E8-9C7C-8ACF90DCEBC6}" type="presParOf" srcId="{AF4D849A-AA09-418F-9151-08BC8B4599E0}" destId="{67CF44A2-01C3-4177-B3AA-086FC651FFB4}" srcOrd="1" destOrd="0" presId="urn:microsoft.com/office/officeart/2018/2/layout/IconVerticalSolidList"/>
    <dgm:cxn modelId="{A42A413B-2673-4989-972B-E888B04BC73E}" type="presParOf" srcId="{AF4D849A-AA09-418F-9151-08BC8B4599E0}" destId="{C7EB48E3-8FA0-44E8-B68E-E2A659377665}" srcOrd="2" destOrd="0" presId="urn:microsoft.com/office/officeart/2018/2/layout/IconVerticalSolidList"/>
    <dgm:cxn modelId="{635C1397-22B0-42B7-BA08-EA4C9C1D69BA}" type="presParOf" srcId="{AF4D849A-AA09-418F-9151-08BC8B4599E0}" destId="{83562175-DD3F-4E41-AE89-E80D75FFB7B3}" srcOrd="3" destOrd="0" presId="urn:microsoft.com/office/officeart/2018/2/layout/IconVerticalSolidList"/>
    <dgm:cxn modelId="{1A27543E-8DC0-4A59-9AB0-67D52C85F63C}" type="presParOf" srcId="{68B51FB6-661F-44B2-8895-2CCF905F284D}" destId="{ED74DEC1-01CA-4530-9B01-1BA303F6C2D8}" srcOrd="5" destOrd="0" presId="urn:microsoft.com/office/officeart/2018/2/layout/IconVerticalSolidList"/>
    <dgm:cxn modelId="{9097CAB7-D97A-4CE6-8019-D6AAF7AF92DD}" type="presParOf" srcId="{68B51FB6-661F-44B2-8895-2CCF905F284D}" destId="{CD7A7F94-E8AC-473A-A4E2-617DA87E8A4E}" srcOrd="6" destOrd="0" presId="urn:microsoft.com/office/officeart/2018/2/layout/IconVerticalSolidList"/>
    <dgm:cxn modelId="{7BE8B495-9CE4-4225-BC12-6D5E076376DE}" type="presParOf" srcId="{CD7A7F94-E8AC-473A-A4E2-617DA87E8A4E}" destId="{33CCE43A-D89E-4978-8C24-50B9EC8A898E}" srcOrd="0" destOrd="0" presId="urn:microsoft.com/office/officeart/2018/2/layout/IconVerticalSolidList"/>
    <dgm:cxn modelId="{B9EC85E4-EEF6-46DA-9C0E-CCC631F8BED3}" type="presParOf" srcId="{CD7A7F94-E8AC-473A-A4E2-617DA87E8A4E}" destId="{7195FB9B-27A4-4593-8513-BEAAD3EBE1DC}" srcOrd="1" destOrd="0" presId="urn:microsoft.com/office/officeart/2018/2/layout/IconVerticalSolidList"/>
    <dgm:cxn modelId="{9BCC92E9-35E4-44A0-8F21-52833CB1FDE0}" type="presParOf" srcId="{CD7A7F94-E8AC-473A-A4E2-617DA87E8A4E}" destId="{A5D26370-6899-409A-BA0C-A6A6081454EB}" srcOrd="2" destOrd="0" presId="urn:microsoft.com/office/officeart/2018/2/layout/IconVerticalSolidList"/>
    <dgm:cxn modelId="{1E9C6440-B6FC-41EE-9FCC-FFA2F8CDFD1E}" type="presParOf" srcId="{CD7A7F94-E8AC-473A-A4E2-617DA87E8A4E}" destId="{EDB7AE4D-AE05-441A-891C-731E1A29C623}" srcOrd="3" destOrd="0" presId="urn:microsoft.com/office/officeart/2018/2/layout/IconVerticalSolidList"/>
    <dgm:cxn modelId="{74A2751C-AFBB-4C48-ADB9-DF3D4E358FC7}" type="presParOf" srcId="{68B51FB6-661F-44B2-8895-2CCF905F284D}" destId="{C11116FD-58FC-49CB-A0CD-509C443AFAC6}" srcOrd="7" destOrd="0" presId="urn:microsoft.com/office/officeart/2018/2/layout/IconVerticalSolidList"/>
    <dgm:cxn modelId="{966B1C1B-FBBB-4F3E-A23C-8D1892089519}" type="presParOf" srcId="{68B51FB6-661F-44B2-8895-2CCF905F284D}" destId="{A3BA3A90-298D-4311-82FD-807D475BEA03}" srcOrd="8" destOrd="0" presId="urn:microsoft.com/office/officeart/2018/2/layout/IconVerticalSolidList"/>
    <dgm:cxn modelId="{A1AE000B-1055-4113-BAC4-F6F62678969F}" type="presParOf" srcId="{A3BA3A90-298D-4311-82FD-807D475BEA03}" destId="{FBA10010-8732-4E2C-9B41-FB19CB28006E}" srcOrd="0" destOrd="0" presId="urn:microsoft.com/office/officeart/2018/2/layout/IconVerticalSolidList"/>
    <dgm:cxn modelId="{00F426C3-6C93-4898-8D28-B3A647B3AFB2}" type="presParOf" srcId="{A3BA3A90-298D-4311-82FD-807D475BEA03}" destId="{7260805F-4B15-42B6-95E0-0DE8FA747777}" srcOrd="1" destOrd="0" presId="urn:microsoft.com/office/officeart/2018/2/layout/IconVerticalSolidList"/>
    <dgm:cxn modelId="{59E76DD7-8402-44A1-A993-5DF178E6E7D0}" type="presParOf" srcId="{A3BA3A90-298D-4311-82FD-807D475BEA03}" destId="{7E4FB0D5-2091-4D9E-8A89-C7764C152866}" srcOrd="2" destOrd="0" presId="urn:microsoft.com/office/officeart/2018/2/layout/IconVerticalSolidList"/>
    <dgm:cxn modelId="{3619BDF0-64D3-4197-AF41-95921847BD6F}" type="presParOf" srcId="{A3BA3A90-298D-4311-82FD-807D475BEA03}" destId="{951200AB-9252-40E3-9C40-7D7F06B9C4F4}" srcOrd="3" destOrd="0" presId="urn:microsoft.com/office/officeart/2018/2/layout/IconVerticalSolidList"/>
    <dgm:cxn modelId="{518AB045-D87A-4CF7-8745-ECA27AB1E9CB}" type="presParOf" srcId="{68B51FB6-661F-44B2-8895-2CCF905F284D}" destId="{378EF29B-F927-4AF4-A79C-C8500A86F813}" srcOrd="9" destOrd="0" presId="urn:microsoft.com/office/officeart/2018/2/layout/IconVerticalSolidList"/>
    <dgm:cxn modelId="{A7C510BB-DA07-4225-8E46-48DBBBF5C282}" type="presParOf" srcId="{68B51FB6-661F-44B2-8895-2CCF905F284D}" destId="{A33EC485-94B1-4452-A6E7-9973977FC6ED}" srcOrd="10" destOrd="0" presId="urn:microsoft.com/office/officeart/2018/2/layout/IconVerticalSolidList"/>
    <dgm:cxn modelId="{B4F9BBAE-0AFB-4165-BF24-49BB83984D7D}" type="presParOf" srcId="{A33EC485-94B1-4452-A6E7-9973977FC6ED}" destId="{6FFD1878-4030-4015-8B97-B792EF6256F8}" srcOrd="0" destOrd="0" presId="urn:microsoft.com/office/officeart/2018/2/layout/IconVerticalSolidList"/>
    <dgm:cxn modelId="{5D494CD3-7DDD-4B40-A87D-7EACE0D13956}" type="presParOf" srcId="{A33EC485-94B1-4452-A6E7-9973977FC6ED}" destId="{AB2E5C2F-6AAF-4610-A288-CB830DE9A04A}" srcOrd="1" destOrd="0" presId="urn:microsoft.com/office/officeart/2018/2/layout/IconVerticalSolidList"/>
    <dgm:cxn modelId="{8275F082-6DBF-4803-B7AD-609973B3AF32}" type="presParOf" srcId="{A33EC485-94B1-4452-A6E7-9973977FC6ED}" destId="{6D6AAC92-B526-47BE-8008-A49C489A51D2}" srcOrd="2" destOrd="0" presId="urn:microsoft.com/office/officeart/2018/2/layout/IconVerticalSolidList"/>
    <dgm:cxn modelId="{6FD0F438-97F3-4CF4-888A-DA833ED4F7BF}" type="presParOf" srcId="{A33EC485-94B1-4452-A6E7-9973977FC6ED}" destId="{41CE68A7-4D85-478C-B9D6-A40705D92F7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B5DE7-5912-4E03-A0B6-721B16166EA9}">
      <dsp:nvSpPr>
        <dsp:cNvPr id="0" name=""/>
        <dsp:cNvSpPr/>
      </dsp:nvSpPr>
      <dsp:spPr>
        <a:xfrm>
          <a:off x="0" y="76760"/>
          <a:ext cx="7416800" cy="58500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Create your own personal definition based on: </a:t>
          </a:r>
        </a:p>
      </dsp:txBody>
      <dsp:txXfrm>
        <a:off x="28557" y="105317"/>
        <a:ext cx="7359686" cy="527886"/>
      </dsp:txXfrm>
    </dsp:sp>
    <dsp:sp modelId="{C6F636D6-C89C-4195-8F80-228FE5EBBD06}">
      <dsp:nvSpPr>
        <dsp:cNvPr id="0" name=""/>
        <dsp:cNvSpPr/>
      </dsp:nvSpPr>
      <dsp:spPr>
        <a:xfrm>
          <a:off x="0" y="733760"/>
          <a:ext cx="74168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Using your personal strengths</a:t>
          </a:r>
        </a:p>
      </dsp:txBody>
      <dsp:txXfrm>
        <a:off x="28557" y="762317"/>
        <a:ext cx="7359686" cy="527886"/>
      </dsp:txXfrm>
    </dsp:sp>
    <dsp:sp modelId="{02CC2804-2D8C-48A9-BACF-0DF4DCB3BAB2}">
      <dsp:nvSpPr>
        <dsp:cNvPr id="0" name=""/>
        <dsp:cNvSpPr/>
      </dsp:nvSpPr>
      <dsp:spPr>
        <a:xfrm>
          <a:off x="0" y="1390760"/>
          <a:ext cx="74168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Doing what you enjoy</a:t>
          </a:r>
        </a:p>
      </dsp:txBody>
      <dsp:txXfrm>
        <a:off x="28557" y="1419317"/>
        <a:ext cx="7359686" cy="527886"/>
      </dsp:txXfrm>
    </dsp:sp>
    <dsp:sp modelId="{F9396A4B-48B8-426E-86C7-288B1D3A980F}">
      <dsp:nvSpPr>
        <dsp:cNvPr id="0" name=""/>
        <dsp:cNvSpPr/>
      </dsp:nvSpPr>
      <dsp:spPr>
        <a:xfrm>
          <a:off x="0" y="2047760"/>
          <a:ext cx="74168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Feeling happy and fulfilled in your life</a:t>
          </a:r>
        </a:p>
      </dsp:txBody>
      <dsp:txXfrm>
        <a:off x="28557" y="2076317"/>
        <a:ext cx="7359686" cy="527886"/>
      </dsp:txXfrm>
    </dsp:sp>
    <dsp:sp modelId="{AAAEC537-7E57-4961-B397-4714C5FAF24E}">
      <dsp:nvSpPr>
        <dsp:cNvPr id="0" name=""/>
        <dsp:cNvSpPr/>
      </dsp:nvSpPr>
      <dsp:spPr>
        <a:xfrm>
          <a:off x="0" y="2704760"/>
          <a:ext cx="74168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Income</a:t>
          </a:r>
        </a:p>
      </dsp:txBody>
      <dsp:txXfrm>
        <a:off x="28557" y="2733317"/>
        <a:ext cx="7359686" cy="527886"/>
      </dsp:txXfrm>
    </dsp:sp>
    <dsp:sp modelId="{4A842711-2879-4974-82FD-4806F91B97B5}">
      <dsp:nvSpPr>
        <dsp:cNvPr id="0" name=""/>
        <dsp:cNvSpPr/>
      </dsp:nvSpPr>
      <dsp:spPr>
        <a:xfrm>
          <a:off x="0" y="3361760"/>
          <a:ext cx="74168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Taking care of your physical and mental health</a:t>
          </a:r>
        </a:p>
      </dsp:txBody>
      <dsp:txXfrm>
        <a:off x="28557" y="3390317"/>
        <a:ext cx="7359686" cy="527886"/>
      </dsp:txXfrm>
    </dsp:sp>
    <dsp:sp modelId="{9E6C9602-43FC-4126-8FD5-296B37ABC044}">
      <dsp:nvSpPr>
        <dsp:cNvPr id="0" name=""/>
        <dsp:cNvSpPr/>
      </dsp:nvSpPr>
      <dsp:spPr>
        <a:xfrm>
          <a:off x="0" y="4018760"/>
          <a:ext cx="74168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Being motivated to accomplish your goals</a:t>
          </a:r>
        </a:p>
      </dsp:txBody>
      <dsp:txXfrm>
        <a:off x="28557" y="4047317"/>
        <a:ext cx="7359686" cy="527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8F387-10F4-40E9-B1B5-49A39EA32DF7}">
      <dsp:nvSpPr>
        <dsp:cNvPr id="0" name=""/>
        <dsp:cNvSpPr/>
      </dsp:nvSpPr>
      <dsp:spPr>
        <a:xfrm>
          <a:off x="34433" y="431091"/>
          <a:ext cx="972776" cy="97277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2B5CB-EFEF-4F94-8773-B84612D4410C}">
      <dsp:nvSpPr>
        <dsp:cNvPr id="0" name=""/>
        <dsp:cNvSpPr/>
      </dsp:nvSpPr>
      <dsp:spPr>
        <a:xfrm>
          <a:off x="238716" y="635374"/>
          <a:ext cx="564210" cy="5642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69E38-0B9A-4FB8-A10E-208B6E141729}">
      <dsp:nvSpPr>
        <dsp:cNvPr id="0" name=""/>
        <dsp:cNvSpPr/>
      </dsp:nvSpPr>
      <dsp:spPr>
        <a:xfrm>
          <a:off x="1215661" y="431091"/>
          <a:ext cx="2292972" cy="972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Learn about current job trends</a:t>
          </a:r>
        </a:p>
      </dsp:txBody>
      <dsp:txXfrm>
        <a:off x="1215661" y="431091"/>
        <a:ext cx="2292972" cy="972776"/>
      </dsp:txXfrm>
    </dsp:sp>
    <dsp:sp modelId="{D745205E-FAF5-4D69-AAB2-E6169A926797}">
      <dsp:nvSpPr>
        <dsp:cNvPr id="0" name=""/>
        <dsp:cNvSpPr/>
      </dsp:nvSpPr>
      <dsp:spPr>
        <a:xfrm>
          <a:off x="3908166" y="431091"/>
          <a:ext cx="972776" cy="97277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126A2-B00F-4A22-A79F-BE16BC7C989B}">
      <dsp:nvSpPr>
        <dsp:cNvPr id="0" name=""/>
        <dsp:cNvSpPr/>
      </dsp:nvSpPr>
      <dsp:spPr>
        <a:xfrm>
          <a:off x="4112449" y="635374"/>
          <a:ext cx="564210" cy="5642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A225E-2324-4F65-B362-D0F7B0266FEE}">
      <dsp:nvSpPr>
        <dsp:cNvPr id="0" name=""/>
        <dsp:cNvSpPr/>
      </dsp:nvSpPr>
      <dsp:spPr>
        <a:xfrm>
          <a:off x="5089394" y="431091"/>
          <a:ext cx="2292972" cy="972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Gain skills while in college through employment or internships</a:t>
          </a:r>
        </a:p>
      </dsp:txBody>
      <dsp:txXfrm>
        <a:off x="5089394" y="431091"/>
        <a:ext cx="2292972" cy="972776"/>
      </dsp:txXfrm>
    </dsp:sp>
    <dsp:sp modelId="{45281948-08F6-40B8-9974-0E3E87EC8561}">
      <dsp:nvSpPr>
        <dsp:cNvPr id="0" name=""/>
        <dsp:cNvSpPr/>
      </dsp:nvSpPr>
      <dsp:spPr>
        <a:xfrm>
          <a:off x="34433" y="1978946"/>
          <a:ext cx="972776" cy="97277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BC49F-37B3-4FB8-9630-D74EBC80CEE2}">
      <dsp:nvSpPr>
        <dsp:cNvPr id="0" name=""/>
        <dsp:cNvSpPr/>
      </dsp:nvSpPr>
      <dsp:spPr>
        <a:xfrm>
          <a:off x="238716" y="2183229"/>
          <a:ext cx="564210" cy="5642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96165-AB39-4C2B-9604-D23D7193C899}">
      <dsp:nvSpPr>
        <dsp:cNvPr id="0" name=""/>
        <dsp:cNvSpPr/>
      </dsp:nvSpPr>
      <dsp:spPr>
        <a:xfrm>
          <a:off x="1215661" y="1978946"/>
          <a:ext cx="2292972" cy="972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 updated job search strategies</a:t>
          </a:r>
        </a:p>
      </dsp:txBody>
      <dsp:txXfrm>
        <a:off x="1215661" y="1978946"/>
        <a:ext cx="2292972" cy="972776"/>
      </dsp:txXfrm>
    </dsp:sp>
    <dsp:sp modelId="{D810CEA4-1760-44C9-BCE5-A608B655E0FA}">
      <dsp:nvSpPr>
        <dsp:cNvPr id="0" name=""/>
        <dsp:cNvSpPr/>
      </dsp:nvSpPr>
      <dsp:spPr>
        <a:xfrm>
          <a:off x="3908166" y="1978946"/>
          <a:ext cx="972776" cy="97277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543B2-BF6C-4ADE-BD57-D3C7080547B1}">
      <dsp:nvSpPr>
        <dsp:cNvPr id="0" name=""/>
        <dsp:cNvSpPr/>
      </dsp:nvSpPr>
      <dsp:spPr>
        <a:xfrm>
          <a:off x="4112449" y="2183229"/>
          <a:ext cx="564210" cy="5642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D8A65-10AA-4ACC-B0A4-BB7C7CADC7BB}">
      <dsp:nvSpPr>
        <dsp:cNvPr id="0" name=""/>
        <dsp:cNvSpPr/>
      </dsp:nvSpPr>
      <dsp:spPr>
        <a:xfrm>
          <a:off x="5089394" y="1978946"/>
          <a:ext cx="2292972" cy="972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Identify factors important for career satisfaction</a:t>
          </a:r>
        </a:p>
      </dsp:txBody>
      <dsp:txXfrm>
        <a:off x="5089394" y="1978946"/>
        <a:ext cx="2292972" cy="972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7C02B-796E-4469-8E76-2B0477C47862}">
      <dsp:nvSpPr>
        <dsp:cNvPr id="0" name=""/>
        <dsp:cNvSpPr/>
      </dsp:nvSpPr>
      <dsp:spPr>
        <a:xfrm>
          <a:off x="0" y="58857"/>
          <a:ext cx="5018087" cy="88803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HIGH SCHOOL 		 $38,792</a:t>
          </a:r>
        </a:p>
      </dsp:txBody>
      <dsp:txXfrm>
        <a:off x="43350" y="102207"/>
        <a:ext cx="4931387" cy="801330"/>
      </dsp:txXfrm>
    </dsp:sp>
    <dsp:sp modelId="{4B097174-4539-4EB6-B3F2-ACAEA1581178}">
      <dsp:nvSpPr>
        <dsp:cNvPr id="0" name=""/>
        <dsp:cNvSpPr/>
      </dsp:nvSpPr>
      <dsp:spPr>
        <a:xfrm>
          <a:off x="0" y="1013127"/>
          <a:ext cx="5018087" cy="88803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SOME COLLEGE		 $43,316</a:t>
          </a:r>
        </a:p>
      </dsp:txBody>
      <dsp:txXfrm>
        <a:off x="43350" y="1056477"/>
        <a:ext cx="4931387" cy="801330"/>
      </dsp:txXfrm>
    </dsp:sp>
    <dsp:sp modelId="{12FF289D-ED48-4DAC-9AE5-B2715944E782}">
      <dsp:nvSpPr>
        <dsp:cNvPr id="0" name=""/>
        <dsp:cNvSpPr/>
      </dsp:nvSpPr>
      <dsp:spPr>
        <a:xfrm>
          <a:off x="0" y="1967397"/>
          <a:ext cx="5018087" cy="88803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ASSOCIATE </a:t>
          </a:r>
          <a:br>
            <a:rPr lang="en-US" sz="2300" kern="1200" dirty="0"/>
          </a:br>
          <a:r>
            <a:rPr lang="en-US" sz="2300" kern="1200" dirty="0"/>
            <a:t>$46,124</a:t>
          </a:r>
        </a:p>
      </dsp:txBody>
      <dsp:txXfrm>
        <a:off x="43350" y="2010747"/>
        <a:ext cx="4931387" cy="801330"/>
      </dsp:txXfrm>
    </dsp:sp>
    <dsp:sp modelId="{6BB59E9A-8780-4C6E-AFD8-9E9B93E36128}">
      <dsp:nvSpPr>
        <dsp:cNvPr id="0" name=""/>
        <dsp:cNvSpPr/>
      </dsp:nvSpPr>
      <dsp:spPr>
        <a:xfrm>
          <a:off x="0" y="2921667"/>
          <a:ext cx="5018087" cy="88803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BACHELORS</a:t>
          </a:r>
          <a:br>
            <a:rPr lang="en-US" sz="2300" kern="1200" dirty="0"/>
          </a:br>
          <a:r>
            <a:rPr lang="en-US" sz="2300" kern="1200" dirty="0"/>
            <a:t>$64,896</a:t>
          </a:r>
        </a:p>
      </dsp:txBody>
      <dsp:txXfrm>
        <a:off x="43350" y="2965017"/>
        <a:ext cx="4931387" cy="801330"/>
      </dsp:txXfrm>
    </dsp:sp>
    <dsp:sp modelId="{6DD7C49F-07CD-4F23-B3BE-F3079A588853}">
      <dsp:nvSpPr>
        <dsp:cNvPr id="0" name=""/>
        <dsp:cNvSpPr/>
      </dsp:nvSpPr>
      <dsp:spPr>
        <a:xfrm>
          <a:off x="0" y="3875937"/>
          <a:ext cx="5018087" cy="88803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PROFESSIONAL 		 $96,772</a:t>
          </a:r>
        </a:p>
      </dsp:txBody>
      <dsp:txXfrm>
        <a:off x="43350" y="3919287"/>
        <a:ext cx="4931387" cy="801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651CE-FD8F-4FAB-ACF8-55DEB811E057}">
      <dsp:nvSpPr>
        <dsp:cNvPr id="0" name=""/>
        <dsp:cNvSpPr/>
      </dsp:nvSpPr>
      <dsp:spPr>
        <a:xfrm>
          <a:off x="0" y="1560"/>
          <a:ext cx="5018087" cy="6647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65DCB-600D-4AD0-B12B-FA870BF8C23B}">
      <dsp:nvSpPr>
        <dsp:cNvPr id="0" name=""/>
        <dsp:cNvSpPr/>
      </dsp:nvSpPr>
      <dsp:spPr>
        <a:xfrm>
          <a:off x="201098" y="151137"/>
          <a:ext cx="365632" cy="365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39ECD-D3AF-473E-A1E1-2DEF18435021}">
      <dsp:nvSpPr>
        <dsp:cNvPr id="0" name=""/>
        <dsp:cNvSpPr/>
      </dsp:nvSpPr>
      <dsp:spPr>
        <a:xfrm>
          <a:off x="767828" y="1560"/>
          <a:ext cx="4250258" cy="66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57" tIns="70357" rIns="70357" bIns="7035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Good health</a:t>
          </a:r>
        </a:p>
      </dsp:txBody>
      <dsp:txXfrm>
        <a:off x="767828" y="1560"/>
        <a:ext cx="4250258" cy="664786"/>
      </dsp:txXfrm>
    </dsp:sp>
    <dsp:sp modelId="{2A35408A-EBC6-43E4-8446-406776804367}">
      <dsp:nvSpPr>
        <dsp:cNvPr id="0" name=""/>
        <dsp:cNvSpPr/>
      </dsp:nvSpPr>
      <dsp:spPr>
        <a:xfrm>
          <a:off x="0" y="832543"/>
          <a:ext cx="5018087" cy="6647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0496B-48FD-4E93-9123-1F9E19FFFE9C}">
      <dsp:nvSpPr>
        <dsp:cNvPr id="0" name=""/>
        <dsp:cNvSpPr/>
      </dsp:nvSpPr>
      <dsp:spPr>
        <a:xfrm>
          <a:off x="201098" y="982120"/>
          <a:ext cx="365632" cy="3656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A3AF5-EA84-43DF-A61E-9E1E4B0A9A6C}">
      <dsp:nvSpPr>
        <dsp:cNvPr id="0" name=""/>
        <dsp:cNvSpPr/>
      </dsp:nvSpPr>
      <dsp:spPr>
        <a:xfrm>
          <a:off x="767828" y="832543"/>
          <a:ext cx="4250258" cy="66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57" tIns="70357" rIns="70357" bIns="7035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Longevity</a:t>
          </a:r>
        </a:p>
      </dsp:txBody>
      <dsp:txXfrm>
        <a:off x="767828" y="832543"/>
        <a:ext cx="4250258" cy="664786"/>
      </dsp:txXfrm>
    </dsp:sp>
    <dsp:sp modelId="{A19C3BE0-08A6-4144-B603-F8F2C58F7677}">
      <dsp:nvSpPr>
        <dsp:cNvPr id="0" name=""/>
        <dsp:cNvSpPr/>
      </dsp:nvSpPr>
      <dsp:spPr>
        <a:xfrm>
          <a:off x="0" y="1663527"/>
          <a:ext cx="5018087" cy="6647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F44A2-01C3-4177-B3AA-086FC651FFB4}">
      <dsp:nvSpPr>
        <dsp:cNvPr id="0" name=""/>
        <dsp:cNvSpPr/>
      </dsp:nvSpPr>
      <dsp:spPr>
        <a:xfrm>
          <a:off x="201098" y="1813104"/>
          <a:ext cx="365632" cy="3656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62175-DD3F-4E41-AE89-E80D75FFB7B3}">
      <dsp:nvSpPr>
        <dsp:cNvPr id="0" name=""/>
        <dsp:cNvSpPr/>
      </dsp:nvSpPr>
      <dsp:spPr>
        <a:xfrm>
          <a:off x="767828" y="1663527"/>
          <a:ext cx="4250258" cy="66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57" tIns="70357" rIns="70357" bIns="7035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Happiness</a:t>
          </a:r>
        </a:p>
      </dsp:txBody>
      <dsp:txXfrm>
        <a:off x="767828" y="1663527"/>
        <a:ext cx="4250258" cy="664786"/>
      </dsp:txXfrm>
    </dsp:sp>
    <dsp:sp modelId="{33CCE43A-D89E-4978-8C24-50B9EC8A898E}">
      <dsp:nvSpPr>
        <dsp:cNvPr id="0" name=""/>
        <dsp:cNvSpPr/>
      </dsp:nvSpPr>
      <dsp:spPr>
        <a:xfrm>
          <a:off x="0" y="2494510"/>
          <a:ext cx="5018087" cy="6647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5FB9B-27A4-4593-8513-BEAAD3EBE1DC}">
      <dsp:nvSpPr>
        <dsp:cNvPr id="0" name=""/>
        <dsp:cNvSpPr/>
      </dsp:nvSpPr>
      <dsp:spPr>
        <a:xfrm>
          <a:off x="201098" y="2644087"/>
          <a:ext cx="365632" cy="36563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7AE4D-AE05-441A-891C-731E1A29C623}">
      <dsp:nvSpPr>
        <dsp:cNvPr id="0" name=""/>
        <dsp:cNvSpPr/>
      </dsp:nvSpPr>
      <dsp:spPr>
        <a:xfrm>
          <a:off x="767828" y="2494510"/>
          <a:ext cx="4250258" cy="66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57" tIns="70357" rIns="70357" bIns="7035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Perseverance</a:t>
          </a:r>
        </a:p>
      </dsp:txBody>
      <dsp:txXfrm>
        <a:off x="767828" y="2494510"/>
        <a:ext cx="4250258" cy="664786"/>
      </dsp:txXfrm>
    </dsp:sp>
    <dsp:sp modelId="{FBA10010-8732-4E2C-9B41-FB19CB28006E}">
      <dsp:nvSpPr>
        <dsp:cNvPr id="0" name=""/>
        <dsp:cNvSpPr/>
      </dsp:nvSpPr>
      <dsp:spPr>
        <a:xfrm>
          <a:off x="0" y="3325494"/>
          <a:ext cx="5018087" cy="6647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0805F-4B15-42B6-95E0-0DE8FA747777}">
      <dsp:nvSpPr>
        <dsp:cNvPr id="0" name=""/>
        <dsp:cNvSpPr/>
      </dsp:nvSpPr>
      <dsp:spPr>
        <a:xfrm>
          <a:off x="201098" y="3475071"/>
          <a:ext cx="365632" cy="36563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200AB-9252-40E3-9C40-7D7F06B9C4F4}">
      <dsp:nvSpPr>
        <dsp:cNvPr id="0" name=""/>
        <dsp:cNvSpPr/>
      </dsp:nvSpPr>
      <dsp:spPr>
        <a:xfrm>
          <a:off x="767828" y="3325494"/>
          <a:ext cx="4250258" cy="66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57" tIns="70357" rIns="70357" bIns="7035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Improved problem solving</a:t>
          </a:r>
        </a:p>
      </dsp:txBody>
      <dsp:txXfrm>
        <a:off x="767828" y="3325494"/>
        <a:ext cx="4250258" cy="664786"/>
      </dsp:txXfrm>
    </dsp:sp>
    <dsp:sp modelId="{6FFD1878-4030-4015-8B97-B792EF6256F8}">
      <dsp:nvSpPr>
        <dsp:cNvPr id="0" name=""/>
        <dsp:cNvSpPr/>
      </dsp:nvSpPr>
      <dsp:spPr>
        <a:xfrm>
          <a:off x="0" y="4137066"/>
          <a:ext cx="5018087" cy="66478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E5C2F-6AAF-4610-A288-CB830DE9A04A}">
      <dsp:nvSpPr>
        <dsp:cNvPr id="0" name=""/>
        <dsp:cNvSpPr/>
      </dsp:nvSpPr>
      <dsp:spPr>
        <a:xfrm>
          <a:off x="201098" y="4306055"/>
          <a:ext cx="365632" cy="36563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E68A7-4D85-478C-B9D6-A40705D92F75}">
      <dsp:nvSpPr>
        <dsp:cNvPr id="0" name=""/>
        <dsp:cNvSpPr/>
      </dsp:nvSpPr>
      <dsp:spPr>
        <a:xfrm>
          <a:off x="767828" y="4156478"/>
          <a:ext cx="4250258" cy="664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57" tIns="70357" rIns="70357" bIns="7035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Enhances ability to learn </a:t>
          </a:r>
        </a:p>
      </dsp:txBody>
      <dsp:txXfrm>
        <a:off x="767828" y="4156478"/>
        <a:ext cx="4250258" cy="664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153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2208BC8-A378-4158-8813-B870E308AF5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60228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5157788"/>
            <a:ext cx="5903913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ru-RU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045200"/>
            <a:ext cx="5903913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ru-RU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948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0175" y="115888"/>
            <a:ext cx="1979613" cy="5903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15888"/>
            <a:ext cx="5788025" cy="5903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16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33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243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8685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9139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7165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97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047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17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9080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7588" y="9080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890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633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41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19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43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618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15888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908050"/>
            <a:ext cx="74168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51" r:id="rId3"/>
    <p:sldLayoutId id="2147483652" r:id="rId4"/>
    <p:sldLayoutId id="2147483653" r:id="rId5"/>
    <p:sldLayoutId id="2147483686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67691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052513"/>
            <a:ext cx="63373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549275"/>
            <a:ext cx="67691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268413"/>
            <a:ext cx="63373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0.jpeg"/><Relationship Id="rId4" Type="http://schemas.openxmlformats.org/officeDocument/2006/relationships/image" Target="../media/image69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23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67544" y="5589240"/>
            <a:ext cx="7056015" cy="720725"/>
          </a:xfrm>
        </p:spPr>
        <p:txBody>
          <a:bodyPr/>
          <a:lstStyle/>
          <a:p>
            <a:r>
              <a:rPr lang="en-US" altLang="en-US" dirty="0">
                <a:latin typeface="Tahoma" charset="0"/>
              </a:rPr>
              <a:t>Create Your Success</a:t>
            </a: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093296"/>
            <a:ext cx="2590800" cy="647700"/>
          </a:xfrm>
        </p:spPr>
        <p:txBody>
          <a:bodyPr/>
          <a:lstStyle/>
          <a:p>
            <a:r>
              <a:rPr lang="ru-RU" altLang="en-US" dirty="0"/>
              <a:t>C</a:t>
            </a:r>
            <a:r>
              <a:rPr lang="en-US" altLang="en-US" dirty="0"/>
              <a:t>hapter 1</a:t>
            </a:r>
            <a:endParaRPr lang="uk-UA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Lifetime Income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HIGH SCHOOL           $1,163,750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SOME COLLEGE        $1,299,480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ASSOCIATE                $1,383,720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BACHELORS              $1,946,880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PROFESSIONAL        $2,903,160</a:t>
            </a:r>
          </a:p>
          <a:p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71" name="Graphic 70">
            <a:extLst>
              <a:ext uri="{FF2B5EF4-FFF2-40B4-BE49-F238E27FC236}">
                <a16:creationId xmlns:a16="http://schemas.microsoft.com/office/drawing/2014/main" id="{1DE7A944-88C5-465D-BC8B-683810398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0" y="1493930"/>
            <a:ext cx="3857625" cy="3857625"/>
          </a:xfrm>
          <a:prstGeom prst="rect">
            <a:avLst/>
          </a:prstGeom>
        </p:spPr>
      </p:pic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1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41438"/>
            <a:ext cx="7345363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What is the Value of a College Degree?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251520" y="2594065"/>
            <a:ext cx="772519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F8F8F8"/>
                </a:solidFill>
              </a:rPr>
              <a:t> </a:t>
            </a:r>
            <a:r>
              <a:rPr lang="en-US" sz="3600" dirty="0"/>
              <a:t>$1,946,880  </a:t>
            </a:r>
            <a:r>
              <a:rPr lang="en-US" altLang="en-US" sz="3600" dirty="0"/>
              <a:t>College Graduate</a:t>
            </a:r>
          </a:p>
          <a:p>
            <a:r>
              <a:rPr lang="en-US" altLang="en-US" sz="3600" dirty="0"/>
              <a:t> </a:t>
            </a:r>
            <a:r>
              <a:rPr lang="en-US" altLang="en-US" sz="3600" u="sng" dirty="0"/>
              <a:t>$</a:t>
            </a:r>
            <a:r>
              <a:rPr lang="en-US" sz="3600" u="sng" dirty="0"/>
              <a:t>1,163,760  </a:t>
            </a:r>
            <a:r>
              <a:rPr lang="en-US" altLang="en-US" sz="3600" dirty="0"/>
              <a:t>High School Graduate</a:t>
            </a:r>
          </a:p>
          <a:p>
            <a:r>
              <a:rPr lang="en-US" altLang="en-US" sz="3600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US" sz="3600" dirty="0">
                <a:solidFill>
                  <a:srgbClr val="63765A"/>
                </a:solidFill>
              </a:rPr>
              <a:t>$783,120 </a:t>
            </a:r>
            <a:r>
              <a:rPr lang="en-US" altLang="en-US" sz="3600" dirty="0"/>
              <a:t>Value of College</a:t>
            </a:r>
          </a:p>
          <a:p>
            <a:r>
              <a:rPr lang="en-US" altLang="en-US" sz="3600" dirty="0"/>
              <a:t>                         Degree</a:t>
            </a:r>
          </a:p>
          <a:p>
            <a:endParaRPr lang="en-US" altLang="en-US" sz="3600" b="1" dirty="0">
              <a:solidFill>
                <a:srgbClr val="FF0000"/>
              </a:solidFill>
            </a:endParaRPr>
          </a:p>
          <a:p>
            <a:endParaRPr lang="en-US" altLang="en-US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10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7879" y="1315681"/>
            <a:ext cx="38862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300" dirty="0">
                <a:solidFill>
                  <a:srgbClr val="FF0000"/>
                </a:solidFill>
                <a:latin typeface="+mj-lt"/>
              </a:rPr>
              <a:t>            </a:t>
            </a:r>
            <a:r>
              <a:rPr lang="en-US" sz="3300" dirty="0">
                <a:solidFill>
                  <a:srgbClr val="63765A"/>
                </a:solidFill>
                <a:latin typeface="+mj-lt"/>
              </a:rPr>
              <a:t>$19,578</a:t>
            </a:r>
            <a:r>
              <a:rPr lang="en-US" sz="3200" b="1" dirty="0">
                <a:solidFill>
                  <a:srgbClr val="63765A"/>
                </a:solidFill>
                <a:latin typeface="Maiandra GD" panose="020E0502030308020204" pitchFamily="34" charset="0"/>
              </a:rPr>
              <a:t>  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-9877" y="810587"/>
            <a:ext cx="8447442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bertus Medium" panose="020E0602030304020304" pitchFamily="34" charset="0"/>
                <a:ea typeface="+mn-ea"/>
                <a:cs typeface="+mn-cs"/>
              </a:rPr>
              <a:t>How much is each college class worth?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bertus Medium" panose="020E06020303040203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29" y="1900375"/>
            <a:ext cx="4114800" cy="1740358"/>
          </a:xfrm>
          <a:prstGeom prst="rect">
            <a:avLst/>
          </a:prstGeom>
        </p:spPr>
      </p:pic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223" y="1969744"/>
            <a:ext cx="3190291" cy="1367268"/>
          </a:xfrm>
          <a:prstGeom prst="rect">
            <a:avLst/>
          </a:prstGeom>
        </p:spPr>
      </p:pic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812" y="5046170"/>
            <a:ext cx="1811830" cy="18118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9274" y="5444465"/>
            <a:ext cx="2089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and some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42" y="2871262"/>
            <a:ext cx="4114800" cy="1740358"/>
          </a:xfrm>
          <a:prstGeom prst="rect">
            <a:avLst/>
          </a:prstGeom>
        </p:spPr>
      </p:pic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10" y="3637017"/>
            <a:ext cx="4114800" cy="17403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44B6B2-F7D8-4655-96FD-9A8709BD3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344" y="2600954"/>
            <a:ext cx="3190291" cy="13672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2E1E1C-D681-4946-AA27-484AC7650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223" y="3139928"/>
            <a:ext cx="3190291" cy="13672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E61D2-DEF0-4D65-936C-64D8B0B58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847" y="3753223"/>
            <a:ext cx="3190291" cy="136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2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28775"/>
            <a:ext cx="7772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rgbClr val="63765A"/>
                </a:solidFill>
              </a:rPr>
              <a:t>$19,578 </a:t>
            </a:r>
            <a:r>
              <a:rPr lang="en-US" dirty="0">
                <a:solidFill>
                  <a:schemeClr val="tx2"/>
                </a:solidFill>
              </a:rPr>
              <a:t>per 3-unit class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($783,1200 divided by 40 classes for a BA or BS)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67" y="3573016"/>
            <a:ext cx="420046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7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6400800" cy="381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3200" dirty="0">
                <a:solidFill>
                  <a:srgbClr val="080808"/>
                </a:solidFill>
              </a:rPr>
              <a:t>   </a:t>
            </a:r>
            <a:r>
              <a:rPr lang="en-US" altLang="en-US" sz="3600" b="1" dirty="0">
                <a:solidFill>
                  <a:srgbClr val="080808"/>
                </a:solidFill>
                <a:latin typeface="Albertus Medium" panose="020E0602030304020304" pitchFamily="34" charset="0"/>
              </a:rPr>
              <a:t>What is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28800" y="4191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080808"/>
                </a:solidFill>
                <a:latin typeface="Albertus Extra Bold" panose="020E0802040304020204" pitchFamily="34" charset="0"/>
              </a:rPr>
              <a:t> </a:t>
            </a:r>
            <a:r>
              <a:rPr lang="en-US" altLang="en-US" sz="3600" b="1" dirty="0">
                <a:solidFill>
                  <a:srgbClr val="080808"/>
                </a:solidFill>
                <a:latin typeface="Albertus Medium" panose="020E0602030304020304" pitchFamily="34" charset="0"/>
              </a:rPr>
              <a:t>of a college class worth?</a:t>
            </a:r>
            <a:endParaRPr lang="en-US" sz="3600" b="1" dirty="0">
              <a:latin typeface="Albertus Medium" panose="020E0602030304020304" pitchFamily="34" charset="0"/>
            </a:endParaRPr>
          </a:p>
        </p:txBody>
      </p:sp>
      <p:pic>
        <p:nvPicPr>
          <p:cNvPr id="4" name="Picture 3" descr="One hour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371600"/>
            <a:ext cx="25336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8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12875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63765A"/>
                </a:solidFill>
              </a:rPr>
              <a:t>$408 </a:t>
            </a:r>
            <a:r>
              <a:rPr lang="en-US" dirty="0">
                <a:solidFill>
                  <a:schemeClr val="tx2"/>
                </a:solidFill>
              </a:rPr>
              <a:t>per hour in class ($19,578 divided by 48 hours in class)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996952"/>
            <a:ext cx="4196477" cy="174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4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 descr="Photo of a smiling student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84313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Would you attend class today and be prepared if I paid you </a:t>
            </a:r>
            <a:r>
              <a:rPr lang="en-US" dirty="0">
                <a:solidFill>
                  <a:srgbClr val="63765A"/>
                </a:solidFill>
              </a:rPr>
              <a:t>$377</a:t>
            </a:r>
            <a:r>
              <a:rPr lang="en-US" dirty="0">
                <a:solidFill>
                  <a:schemeClr val="tx2"/>
                </a:solidFill>
              </a:rPr>
              <a:t>? </a:t>
            </a:r>
          </a:p>
        </p:txBody>
      </p:sp>
      <p:pic>
        <p:nvPicPr>
          <p:cNvPr id="2" name="Picture 1" descr="Photo of a smiling stud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60556"/>
            <a:ext cx="3484488" cy="23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50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How do you motivate yourself?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484785"/>
            <a:ext cx="7116762" cy="352839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What if you don’t feel like coming to class or doing your homework.  How do you motivate yourself to do it anyway?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lvl="3">
              <a:defRPr/>
            </a:pPr>
            <a:r>
              <a:rPr lang="en-US" sz="2400" dirty="0">
                <a:solidFill>
                  <a:schemeClr val="tx2"/>
                </a:solidFill>
              </a:rPr>
              <a:t>Think</a:t>
            </a:r>
          </a:p>
          <a:p>
            <a:pPr lvl="3">
              <a:defRPr/>
            </a:pPr>
            <a:r>
              <a:rPr lang="en-US" sz="2400" dirty="0">
                <a:solidFill>
                  <a:schemeClr val="tx2"/>
                </a:solidFill>
              </a:rPr>
              <a:t>Discuss with the person next to you</a:t>
            </a:r>
          </a:p>
          <a:p>
            <a:pPr lvl="3">
              <a:defRPr/>
            </a:pPr>
            <a:r>
              <a:rPr lang="en-US" sz="2400" dirty="0">
                <a:solidFill>
                  <a:schemeClr val="tx2"/>
                </a:solidFill>
              </a:rPr>
              <a:t>Share ideas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3948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620688"/>
            <a:ext cx="7127875" cy="7239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There are many ways to be  motivated.  Let’s see if any are useful to you.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916832"/>
            <a:ext cx="7116762" cy="4248472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r>
              <a:rPr lang="en-US" b="1" dirty="0">
                <a:solidFill>
                  <a:schemeClr val="tx2"/>
                </a:solidFill>
              </a:rPr>
              <a:t>Create Your Own Success: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Intrinsic or extrinsic motivation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Think positively about the future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Locus of control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Successful beliefs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4058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153809" y="1340768"/>
            <a:ext cx="7424057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Two types of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Motivation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31426" name="Picture 2" descr="The two types of motivation are intrinsic and extrinsic motivation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0" y="2852935"/>
            <a:ext cx="7420602" cy="231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C99DE-01BC-4A20-AB95-504B595B0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230114"/>
            <a:ext cx="5760616" cy="508000"/>
          </a:xfrm>
        </p:spPr>
        <p:txBody>
          <a:bodyPr/>
          <a:lstStyle/>
          <a:p>
            <a:r>
              <a:rPr lang="en-US" dirty="0"/>
              <a:t>What is Career Success?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79CEB9C-967E-404E-BE7B-0916B9291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901865"/>
              </p:ext>
            </p:extLst>
          </p:nvPr>
        </p:nvGraphicFramePr>
        <p:xfrm>
          <a:off x="1187624" y="1916832"/>
          <a:ext cx="74168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8341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349509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495095" y="-3"/>
            <a:ext cx="792559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15" y="643467"/>
            <a:ext cx="3152284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15" y="2160590"/>
            <a:ext cx="2980457" cy="3440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Intrinsic motivation comes from within.  </a:t>
            </a:r>
          </a:p>
          <a:p>
            <a:pPr marL="40005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400050" lvl="1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Look for ways to enjoy college and find some personal meaning in it. 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</a:p>
          <a:p>
            <a:pPr marL="40005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Graphic 6" descr="Podium">
            <a:extLst>
              <a:ext uri="{FF2B5EF4-FFF2-40B4-BE49-F238E27FC236}">
                <a16:creationId xmlns:a16="http://schemas.microsoft.com/office/drawing/2014/main" id="{03144AD6-3A7A-4772-8113-227CB937A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0" y="1493930"/>
            <a:ext cx="3857625" cy="3857625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16772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5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5184552" cy="508000"/>
          </a:xfrm>
        </p:spPr>
        <p:txBody>
          <a:bodyPr/>
          <a:lstStyle/>
          <a:p>
            <a:pPr algn="l"/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88840"/>
            <a:ext cx="7416800" cy="51117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Extrinsic motivation comes as a result of an external reward. </a:t>
            </a:r>
          </a:p>
          <a:p>
            <a:pPr marL="0" indent="0">
              <a:buNone/>
            </a:pPr>
            <a:r>
              <a:rPr lang="en-US" dirty="0"/>
              <a:t>What is the payoff for attending college?</a:t>
            </a:r>
          </a:p>
          <a:p>
            <a:r>
              <a:rPr lang="en-US" dirty="0"/>
              <a:t>Higher earnings</a:t>
            </a:r>
          </a:p>
          <a:p>
            <a:r>
              <a:rPr lang="en-US" dirty="0"/>
              <a:t>Having a satisfying career</a:t>
            </a:r>
          </a:p>
          <a:p>
            <a:r>
              <a:rPr lang="en-US" dirty="0"/>
              <a:t>Buying a car or home</a:t>
            </a:r>
          </a:p>
        </p:txBody>
      </p:sp>
      <p:graphicFrame>
        <p:nvGraphicFramePr>
          <p:cNvPr id="4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779247"/>
              </p:ext>
            </p:extLst>
          </p:nvPr>
        </p:nvGraphicFramePr>
        <p:xfrm>
          <a:off x="5940152" y="3933056"/>
          <a:ext cx="16605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838095" imgH="961905" progId="MS_ClipArt_Gallery.2">
                  <p:embed/>
                </p:oleObj>
              </mc:Choice>
              <mc:Fallback>
                <p:oleObj name="Clip" r:id="rId2" imgW="838095" imgH="961905" progId="MS_ClipArt_Gallery.2">
                  <p:embed/>
                  <p:pic>
                    <p:nvPicPr>
                      <p:cNvPr id="4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933056"/>
                        <a:ext cx="166052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 descr="Graphic of a red sports car as an example of extrinsic motivation. 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593221"/>
              </p:ext>
            </p:extLst>
          </p:nvPr>
        </p:nvGraphicFramePr>
        <p:xfrm>
          <a:off x="4283968" y="620688"/>
          <a:ext cx="37306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6545263" imgH="1706563" progId="MS_ClipArt_Gallery.2">
                  <p:embed/>
                </p:oleObj>
              </mc:Choice>
              <mc:Fallback>
                <p:oleObj name="Clip" r:id="rId4" imgW="6545263" imgH="1706563" progId="MS_ClipArt_Gallery.2">
                  <p:embed/>
                  <p:pic>
                    <p:nvPicPr>
                      <p:cNvPr id="5" name="Object 4" descr="Graphic of a red sports car as an example of extrinsic motivation. 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620688"/>
                        <a:ext cx="3730625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9191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501" name="Picture 234500" descr="Light bulb on green grass">
            <a:extLst>
              <a:ext uri="{FF2B5EF4-FFF2-40B4-BE49-F238E27FC236}">
                <a16:creationId xmlns:a16="http://schemas.microsoft.com/office/drawing/2014/main" id="{9AFF195F-2B19-4BAC-9F98-E2E2FCFD9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05" r="13964" b="-2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34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77988"/>
            <a:ext cx="3065463" cy="23701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3900" dirty="0">
                <a:solidFill>
                  <a:srgbClr val="63765A"/>
                </a:solidFill>
              </a:rPr>
              <a:t>Which is the more powerful motivator?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4321175"/>
            <a:ext cx="3059113" cy="1096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  <a:defRPr/>
            </a:pPr>
            <a:r>
              <a:rPr lang="en-US" sz="2000" b="1" dirty="0">
                <a:solidFill>
                  <a:schemeClr val="tx2"/>
                </a:solidFill>
              </a:rPr>
              <a:t>Intrinsic or extrinsic motivation?</a:t>
            </a:r>
          </a:p>
        </p:txBody>
      </p:sp>
    </p:spTree>
    <p:extLst>
      <p:ext uri="{BB962C8B-B14F-4D97-AF65-F5344CB8AC3E}">
        <p14:creationId xmlns:p14="http://schemas.microsoft.com/office/powerpoint/2010/main" val="425093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2564904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Intrinsic motivation is the most powerful.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llage of words that describe positive thinking such as affirmation, emotion, thinking, mental health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8"/>
            <a:ext cx="5616624" cy="363490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B7200C-7115-4E55-BE62-44B398BACF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750" y="-508000"/>
            <a:ext cx="7416800" cy="508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Positive Thinking </a:t>
            </a:r>
          </a:p>
        </p:txBody>
      </p:sp>
    </p:spTree>
    <p:extLst>
      <p:ext uri="{BB962C8B-B14F-4D97-AF65-F5344CB8AC3E}">
        <p14:creationId xmlns:p14="http://schemas.microsoft.com/office/powerpoint/2010/main" val="4223222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Optimism Vs. Pessimism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How does it apply to college?</a:t>
            </a:r>
          </a:p>
        </p:txBody>
      </p:sp>
      <p:pic>
        <p:nvPicPr>
          <p:cNvPr id="22937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18321"/>
            <a:ext cx="4139679" cy="413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41174" y="1484784"/>
            <a:ext cx="3224212" cy="324961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If you are optimistic and believe that a goal is achievable, you are more likely to take the steps necessary to accomplish it.   </a:t>
            </a:r>
          </a:p>
        </p:txBody>
      </p:sp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25095CFC-E238-4175-84D2-DD52D7EF0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453" y="2020850"/>
            <a:ext cx="2824269" cy="28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4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1113"/>
            <a:ext cx="7772400" cy="1143001"/>
          </a:xfrm>
        </p:spPr>
        <p:txBody>
          <a:bodyPr/>
          <a:lstStyle/>
          <a:p>
            <a:pPr>
              <a:defRPr/>
            </a:pPr>
            <a:r>
              <a:rPr lang="en-US" dirty="0"/>
              <a:t>Believe in Yourself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77724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If we have positive beliefs about ourselves, we will feel confident and accomplish our life goals.  </a:t>
            </a:r>
          </a:p>
        </p:txBody>
      </p:sp>
      <p:pic>
        <p:nvPicPr>
          <p:cNvPr id="46084" name="Picture 1" descr="My Drea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53721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16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416800" cy="508000"/>
          </a:xfrm>
        </p:spPr>
        <p:txBody>
          <a:bodyPr/>
          <a:lstStyle/>
          <a:p>
            <a:r>
              <a:rPr lang="en-US" dirty="0"/>
              <a:t>Think Positively about the Future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3608" y="2132856"/>
            <a:ext cx="7416800" cy="3385046"/>
          </a:xfrm>
        </p:spPr>
        <p:txBody>
          <a:bodyPr/>
          <a:lstStyle/>
          <a:p>
            <a:r>
              <a:rPr lang="en-US" dirty="0"/>
              <a:t>If you believe that your chances of graduating from college are good, you can increase motivation and take the steps needed to be successful.</a:t>
            </a:r>
          </a:p>
          <a:p>
            <a:r>
              <a:rPr lang="en-US" dirty="0"/>
              <a:t>If you believe that your chances of graduating from college are poor, it is difficult to motivate yourself to continue.</a:t>
            </a:r>
          </a:p>
        </p:txBody>
      </p:sp>
    </p:spTree>
    <p:extLst>
      <p:ext uri="{BB962C8B-B14F-4D97-AF65-F5344CB8AC3E}">
        <p14:creationId xmlns:p14="http://schemas.microsoft.com/office/powerpoint/2010/main" val="193552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7584" y="944563"/>
            <a:ext cx="2660650" cy="4092575"/>
          </a:xfrm>
        </p:spPr>
        <p:txBody>
          <a:bodyPr anchor="ctr">
            <a:normAutofit/>
          </a:bodyPr>
          <a:lstStyle/>
          <a:p>
            <a:r>
              <a:rPr lang="en-US" sz="3800" dirty="0">
                <a:solidFill>
                  <a:schemeClr val="accent1">
                    <a:lumMod val="50000"/>
                  </a:schemeClr>
                </a:solidFill>
              </a:rPr>
              <a:t>Benefits of Positive Thinking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41637F-5E00-43DF-9C6B-D69887896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93737692"/>
              </p:ext>
            </p:extLst>
          </p:nvPr>
        </p:nvGraphicFramePr>
        <p:xfrm>
          <a:off x="4125913" y="944563"/>
          <a:ext cx="5018087" cy="4822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493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3555-97E1-4D0D-8CDB-733D627B4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1108791"/>
            <a:ext cx="4392464" cy="508000"/>
          </a:xfrm>
        </p:spPr>
        <p:txBody>
          <a:bodyPr/>
          <a:lstStyle/>
          <a:p>
            <a:r>
              <a:rPr lang="en-US" dirty="0"/>
              <a:t>Career Satisfaction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CD8EBA8-2AA2-477E-A98F-78522964F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127629"/>
              </p:ext>
            </p:extLst>
          </p:nvPr>
        </p:nvGraphicFramePr>
        <p:xfrm>
          <a:off x="1115616" y="2138362"/>
          <a:ext cx="7416800" cy="3382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1667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7416800" cy="508000"/>
          </a:xfrm>
        </p:spPr>
        <p:txBody>
          <a:bodyPr/>
          <a:lstStyle/>
          <a:p>
            <a:pPr algn="l"/>
            <a:r>
              <a:rPr lang="en-US" dirty="0"/>
              <a:t>No pessimist ever discovered the secrets of the stars, or sailed to an uncharted land, or opened a new doorway for the human spirit.  </a:t>
            </a:r>
            <a:br>
              <a:rPr lang="en-US" dirty="0"/>
            </a:br>
            <a:r>
              <a:rPr lang="en-US" dirty="0"/>
              <a:t>                 </a:t>
            </a:r>
            <a:r>
              <a:rPr lang="en-US" sz="2800" dirty="0"/>
              <a:t>Helen Keller</a:t>
            </a:r>
          </a:p>
        </p:txBody>
      </p:sp>
    </p:spTree>
    <p:extLst>
      <p:ext uri="{BB962C8B-B14F-4D97-AF65-F5344CB8AC3E}">
        <p14:creationId xmlns:p14="http://schemas.microsoft.com/office/powerpoint/2010/main" val="2518217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7416800" cy="508000"/>
          </a:xfrm>
        </p:spPr>
        <p:txBody>
          <a:bodyPr/>
          <a:lstStyle/>
          <a:p>
            <a:pPr algn="l"/>
            <a:r>
              <a:rPr lang="en-US" dirty="0"/>
              <a:t>If you are optimistic and believe that a goal is achievable, you are more likely to take the steps necessary to accomplish it.   </a:t>
            </a:r>
          </a:p>
        </p:txBody>
      </p:sp>
    </p:spTree>
    <p:extLst>
      <p:ext uri="{BB962C8B-B14F-4D97-AF65-F5344CB8AC3E}">
        <p14:creationId xmlns:p14="http://schemas.microsoft.com/office/powerpoint/2010/main" val="2001072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7416800" cy="508000"/>
          </a:xfrm>
        </p:spPr>
        <p:txBody>
          <a:bodyPr/>
          <a:lstStyle/>
          <a:p>
            <a:pPr algn="l"/>
            <a:r>
              <a:rPr lang="en-US" dirty="0"/>
              <a:t>Taking Control of Your Life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2708920"/>
            <a:ext cx="7416800" cy="21594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Where do you place the responsibility for control over your life?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02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fe is either what happens to me or what I make happen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0807"/>
            <a:ext cx="4075501" cy="37061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1E93F2-16DC-49B5-A7D3-0BD12908BA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750" y="-508000"/>
            <a:ext cx="7416800" cy="508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Create Your Success </a:t>
            </a:r>
          </a:p>
        </p:txBody>
      </p:sp>
    </p:spTree>
    <p:extLst>
      <p:ext uri="{BB962C8B-B14F-4D97-AF65-F5344CB8AC3E}">
        <p14:creationId xmlns:p14="http://schemas.microsoft.com/office/powerpoint/2010/main" val="1794522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44824"/>
            <a:ext cx="7268765" cy="508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4400" b="0" dirty="0">
                <a:solidFill>
                  <a:schemeClr val="tx1"/>
                </a:solidFill>
              </a:rPr>
              <a:t>What is Locus of Control?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31120" y="2420940"/>
            <a:ext cx="6265069" cy="1152525"/>
          </a:xfrm>
        </p:spPr>
        <p:txBody>
          <a:bodyPr>
            <a:noAutofit/>
          </a:bodyPr>
          <a:lstStyle/>
          <a:p>
            <a:pPr marL="0" indent="0">
              <a:buClr>
                <a:srgbClr val="FFFF66"/>
              </a:buClr>
              <a:buNone/>
              <a:defRPr/>
            </a:pPr>
            <a:r>
              <a:rPr lang="en-US" altLang="en-US" sz="3600" dirty="0">
                <a:solidFill>
                  <a:schemeClr val="accent1"/>
                </a:solidFill>
              </a:rPr>
              <a:t>Where you place responsibility for control over your life.</a:t>
            </a:r>
          </a:p>
          <a:p>
            <a:pPr>
              <a:buClr>
                <a:srgbClr val="FFFF66"/>
              </a:buClr>
              <a:buFont typeface="Wingdings" panose="05000000000000000000" pitchFamily="2" charset="2"/>
              <a:buChar char="Ø"/>
              <a:defRPr/>
            </a:pPr>
            <a:endParaRPr lang="en-US" altLang="en-US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Locus of Control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4040188" cy="63976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Internal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492896"/>
            <a:ext cx="4040188" cy="3951288"/>
          </a:xfrm>
        </p:spPr>
        <p:txBody>
          <a:bodyPr/>
          <a:lstStyle/>
          <a:p>
            <a:r>
              <a:rPr lang="en-US" dirty="0"/>
              <a:t>Believe you are in control of your life.</a:t>
            </a:r>
          </a:p>
          <a:p>
            <a:r>
              <a:rPr lang="en-US" dirty="0"/>
              <a:t>Be self-motivated.</a:t>
            </a:r>
          </a:p>
          <a:p>
            <a:r>
              <a:rPr lang="en-US" dirty="0"/>
              <a:t>Learn from mistakes.</a:t>
            </a:r>
          </a:p>
          <a:p>
            <a:r>
              <a:rPr lang="en-US" dirty="0"/>
              <a:t>Think positively.</a:t>
            </a:r>
          </a:p>
          <a:p>
            <a:r>
              <a:rPr lang="en-US" dirty="0"/>
              <a:t>Rely on yourself.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72816"/>
            <a:ext cx="4041775" cy="63976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External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420888"/>
            <a:ext cx="4041775" cy="3951288"/>
          </a:xfrm>
        </p:spPr>
        <p:txBody>
          <a:bodyPr/>
          <a:lstStyle/>
          <a:p>
            <a:r>
              <a:rPr lang="en-US" dirty="0"/>
              <a:t>Life is a result of luck or fate.</a:t>
            </a:r>
          </a:p>
          <a:p>
            <a:r>
              <a:rPr lang="en-US" dirty="0"/>
              <a:t>Rely on others for motivation.</a:t>
            </a:r>
          </a:p>
          <a:p>
            <a:r>
              <a:rPr lang="en-US" dirty="0"/>
              <a:t>Look for someone to blame.</a:t>
            </a:r>
          </a:p>
          <a:p>
            <a:r>
              <a:rPr lang="en-US" dirty="0"/>
              <a:t>Think negatively.</a:t>
            </a:r>
          </a:p>
          <a:p>
            <a:r>
              <a:rPr lang="en-US" dirty="0"/>
              <a:t>Rely on others.</a:t>
            </a:r>
          </a:p>
        </p:txBody>
      </p:sp>
    </p:spTree>
    <p:extLst>
      <p:ext uri="{BB962C8B-B14F-4D97-AF65-F5344CB8AC3E}">
        <p14:creationId xmlns:p14="http://schemas.microsoft.com/office/powerpoint/2010/main" val="4223529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80928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accent1"/>
                </a:solidFill>
              </a:rPr>
              <a:t>Exercise: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I am successful when I:</a:t>
            </a:r>
          </a:p>
        </p:txBody>
      </p:sp>
      <p:graphicFrame>
        <p:nvGraphicFramePr>
          <p:cNvPr id="64515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168908"/>
              </p:ext>
            </p:extLst>
          </p:nvPr>
        </p:nvGraphicFramePr>
        <p:xfrm>
          <a:off x="3347864" y="476672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569675" imgH="2248277" progId="MS_ClipArt_Gallery.2">
                  <p:embed/>
                </p:oleObj>
              </mc:Choice>
              <mc:Fallback>
                <p:oleObj name="Clip" r:id="rId2" imgW="2569675" imgH="2248277" progId="MS_ClipArt_Gallery.2">
                  <p:embed/>
                  <p:pic>
                    <p:nvPicPr>
                      <p:cNvPr id="64515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76672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670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Exercise: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I am successful when I: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Behaviors which interfere with my success.</a:t>
            </a:r>
            <a:r>
              <a:rPr lang="en-US" dirty="0">
                <a:solidFill>
                  <a:srgbClr val="F8F8F8"/>
                </a:solidFill>
              </a:rPr>
              <a:t>:</a:t>
            </a:r>
          </a:p>
        </p:txBody>
      </p:sp>
      <p:graphicFrame>
        <p:nvGraphicFramePr>
          <p:cNvPr id="65539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250770"/>
              </p:ext>
            </p:extLst>
          </p:nvPr>
        </p:nvGraphicFramePr>
        <p:xfrm>
          <a:off x="4267200" y="228600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569675" imgH="2248277" progId="MS_ClipArt_Gallery.2">
                  <p:embed/>
                </p:oleObj>
              </mc:Choice>
              <mc:Fallback>
                <p:oleObj name="Clip" r:id="rId2" imgW="2569675" imgH="2248277" progId="MS_ClipArt_Gallery.2">
                  <p:embed/>
                  <p:pic>
                    <p:nvPicPr>
                      <p:cNvPr id="65539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8600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36912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Exercise: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 am successful when I:</a:t>
            </a:r>
            <a:br>
              <a:rPr lang="en-US" dirty="0"/>
            </a:br>
            <a:br>
              <a:rPr lang="en-US" dirty="0">
                <a:solidFill>
                  <a:srgbClr val="F8F8F8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Behaviors which interfere with my success: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 would like to:</a:t>
            </a:r>
          </a:p>
        </p:txBody>
      </p:sp>
      <p:graphicFrame>
        <p:nvGraphicFramePr>
          <p:cNvPr id="66563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922444"/>
              </p:ext>
            </p:extLst>
          </p:nvPr>
        </p:nvGraphicFramePr>
        <p:xfrm>
          <a:off x="6553200" y="609600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569675" imgH="2248277" progId="MS_ClipArt_Gallery.2">
                  <p:embed/>
                </p:oleObj>
              </mc:Choice>
              <mc:Fallback>
                <p:oleObj name="Clip" r:id="rId2" imgW="2569675" imgH="2248277" progId="MS_ClipArt_Gallery.2">
                  <p:embed/>
                  <p:pic>
                    <p:nvPicPr>
                      <p:cNvPr id="66563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609600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10 Habits of Successful College Students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2348880"/>
            <a:ext cx="7416800" cy="2952328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Attend class.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Read the textbook.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Have an educational plan.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Use college services.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Get to know the faculty.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7416800" cy="508000"/>
          </a:xfrm>
        </p:spPr>
        <p:txBody>
          <a:bodyPr/>
          <a:lstStyle/>
          <a:p>
            <a:pPr algn="ctr"/>
            <a:r>
              <a:rPr lang="en-US" dirty="0"/>
              <a:t>Choosing Your Major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916832"/>
            <a:ext cx="7416800" cy="237626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Making a good choice of a major helps increase your motivation for success.</a:t>
            </a:r>
          </a:p>
        </p:txBody>
      </p:sp>
      <p:pic>
        <p:nvPicPr>
          <p:cNvPr id="5" name="Picture 4" descr="Photo of a group of people  who are smiling and successful in their careers. ">
            <a:extLst>
              <a:ext uri="{FF2B5EF4-FFF2-40B4-BE49-F238E27FC236}">
                <a16:creationId xmlns:a16="http://schemas.microsoft.com/office/drawing/2014/main" id="{D9C0506F-70F6-428B-A6A0-F6627E1E7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96952"/>
            <a:ext cx="5397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58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sz="3200" dirty="0"/>
              <a:t>10 Habits of Successful College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04864"/>
            <a:ext cx="7772400" cy="316267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Limit outside employment to 20 hours a week for a full time student.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Take one step at a time.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Have a goal for the future.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Visualize your success.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Ask questions.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1447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Beliefs:</a:t>
            </a:r>
            <a:br>
              <a:rPr lang="en-US"/>
            </a:br>
            <a:r>
              <a:rPr lang="en-US"/>
              <a:t>Personal opinions about yourself, your life and the world around you</a:t>
            </a:r>
          </a:p>
        </p:txBody>
      </p:sp>
    </p:spTree>
    <p:extLst>
      <p:ext uri="{BB962C8B-B14F-4D97-AF65-F5344CB8AC3E}">
        <p14:creationId xmlns:p14="http://schemas.microsoft.com/office/powerpoint/2010/main" val="23666698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Example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If I believe I am not good in math, I may not do the assignment or may even avoid taking math.</a:t>
            </a:r>
          </a:p>
          <a:p>
            <a:pPr>
              <a:defRPr/>
            </a:pPr>
            <a:r>
              <a:rPr lang="en-US" dirty="0"/>
              <a:t>If I believe I can be good in math, I can take the steps needed to be successful. </a:t>
            </a:r>
          </a:p>
        </p:txBody>
      </p:sp>
    </p:spTree>
    <p:extLst>
      <p:ext uri="{BB962C8B-B14F-4D97-AF65-F5344CB8AC3E}">
        <p14:creationId xmlns:p14="http://schemas.microsoft.com/office/powerpoint/2010/main" val="4421486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260350"/>
            <a:ext cx="8496175" cy="508000"/>
          </a:xfrm>
        </p:spPr>
        <p:txBody>
          <a:bodyPr/>
          <a:lstStyle/>
          <a:p>
            <a:pPr>
              <a:defRPr/>
            </a:pPr>
            <a:r>
              <a:rPr lang="en-US" sz="3200" i="1" dirty="0"/>
              <a:t>Seven Habits of Highly Successful People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6337300" cy="4464050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/>
          </a:p>
        </p:txBody>
      </p:sp>
      <p:graphicFrame>
        <p:nvGraphicFramePr>
          <p:cNvPr id="73732" name="Object 4" descr="Cartoon of people climbing a mountain. "/>
          <p:cNvGraphicFramePr>
            <a:graphicFrameLocks noChangeAspect="1"/>
          </p:cNvGraphicFramePr>
          <p:nvPr/>
        </p:nvGraphicFramePr>
        <p:xfrm>
          <a:off x="4882034" y="1371600"/>
          <a:ext cx="4297362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705477" imgH="3452388" progId="MS_ClipArt_Gallery.2">
                  <p:embed/>
                </p:oleObj>
              </mc:Choice>
              <mc:Fallback>
                <p:oleObj name="Clip" r:id="rId2" imgW="2705477" imgH="3452388" progId="MS_ClipArt_Gallery.2">
                  <p:embed/>
                  <p:pic>
                    <p:nvPicPr>
                      <p:cNvPr id="73732" name="Object 4" descr="Cartoon of people climbing a mountain. 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2034" y="1371600"/>
                        <a:ext cx="4297362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Photo of the cover of &quot;The 7 Habits of Highly Effective People&quot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03" y="1203722"/>
            <a:ext cx="3640186" cy="565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28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Be Proactive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6337300" cy="44640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dirty="0"/>
              <a:t>Accept responsibility for your life.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766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Begin with the end in mind.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6337300" cy="44640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Know what is important.</a:t>
            </a:r>
          </a:p>
          <a:p>
            <a:pPr>
              <a:defRPr/>
            </a:pPr>
            <a:r>
              <a:rPr lang="en-US" sz="3200" dirty="0"/>
              <a:t>What do you want to accomplish in your life?</a:t>
            </a:r>
          </a:p>
        </p:txBody>
      </p:sp>
    </p:spTree>
    <p:extLst>
      <p:ext uri="{BB962C8B-B14F-4D97-AF65-F5344CB8AC3E}">
        <p14:creationId xmlns:p14="http://schemas.microsoft.com/office/powerpoint/2010/main" val="3657706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Put first things first.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6337300" cy="44640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dirty="0"/>
              <a:t>Set priorities.</a:t>
            </a:r>
          </a:p>
        </p:txBody>
      </p:sp>
      <p:graphicFrame>
        <p:nvGraphicFramePr>
          <p:cNvPr id="76804" name="Object 20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800" y="2708920"/>
          <a:ext cx="2493801" cy="2388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79545" imgH="4389422" progId="MS_ClipArt_Gallery.2">
                  <p:embed/>
                </p:oleObj>
              </mc:Choice>
              <mc:Fallback>
                <p:oleObj name="Clip" r:id="rId2" imgW="4579545" imgH="4389422" progId="MS_ClipArt_Gallery.2">
                  <p:embed/>
                  <p:pic>
                    <p:nvPicPr>
                      <p:cNvPr id="76804" name="Object 2048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708920"/>
                        <a:ext cx="2493801" cy="2388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71125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Think win-win.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Seek solutions that benefit everyone.</a:t>
            </a:r>
          </a:p>
          <a:p>
            <a:pPr>
              <a:defRPr/>
            </a:pPr>
            <a:r>
              <a:rPr lang="en-US" sz="3200" dirty="0"/>
              <a:t>Focus on cooperation rather than competition.</a:t>
            </a:r>
          </a:p>
        </p:txBody>
      </p:sp>
      <p:graphicFrame>
        <p:nvGraphicFramePr>
          <p:cNvPr id="77828" name="Object 20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8024" y="3393058"/>
          <a:ext cx="4267200" cy="343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319196" imgH="1865014" progId="MS_ClipArt_Gallery.2">
                  <p:embed/>
                </p:oleObj>
              </mc:Choice>
              <mc:Fallback>
                <p:oleObj name="Clip" r:id="rId2" imgW="2319196" imgH="1865014" progId="MS_ClipArt_Gallery.2">
                  <p:embed/>
                  <p:pic>
                    <p:nvPicPr>
                      <p:cNvPr id="77828" name="Object 2048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393058"/>
                        <a:ext cx="4267200" cy="343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03581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350"/>
            <a:ext cx="8712967" cy="5080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First seek to understand.  Then be understood.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6337300" cy="44640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dirty="0"/>
              <a:t>Listening is the first step in effective communication.</a:t>
            </a:r>
          </a:p>
        </p:txBody>
      </p:sp>
      <p:graphicFrame>
        <p:nvGraphicFramePr>
          <p:cNvPr id="78852" name="Object 10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8024" y="2636912"/>
          <a:ext cx="4267200" cy="414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177358" imgH="2115493" progId="MS_ClipArt_Gallery.2">
                  <p:embed/>
                </p:oleObj>
              </mc:Choice>
              <mc:Fallback>
                <p:oleObj name="Clip" r:id="rId2" imgW="2177358" imgH="2115493" progId="MS_ClipArt_Gallery.2">
                  <p:embed/>
                  <p:pic>
                    <p:nvPicPr>
                      <p:cNvPr id="78852" name="Object 102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636912"/>
                        <a:ext cx="4267200" cy="414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74445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Synergize.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The whole is greater than the sum of its parts.</a:t>
            </a:r>
          </a:p>
          <a:p>
            <a:pPr>
              <a:defRPr/>
            </a:pPr>
            <a:r>
              <a:rPr lang="en-US" sz="3200" dirty="0"/>
              <a:t>Working together as a team, you can accomplish more than each member can accomplish separately.</a:t>
            </a:r>
          </a:p>
        </p:txBody>
      </p:sp>
      <p:graphicFrame>
        <p:nvGraphicFramePr>
          <p:cNvPr id="79876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5892" y="4473302"/>
          <a:ext cx="31242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935933" imgH="1483259" progId="MS_ClipArt_Gallery.2">
                  <p:embed/>
                </p:oleObj>
              </mc:Choice>
              <mc:Fallback>
                <p:oleObj name="Clip" r:id="rId2" imgW="1935933" imgH="1483259" progId="MS_ClipArt_Gallery.2">
                  <p:embed/>
                  <p:pic>
                    <p:nvPicPr>
                      <p:cNvPr id="79876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5892" y="4473302"/>
                        <a:ext cx="31242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685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16016" y="620688"/>
            <a:ext cx="2952328" cy="1320800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100" dirty="0">
                <a:solidFill>
                  <a:schemeClr val="tx1"/>
                </a:solidFill>
              </a:rPr>
              <a:t>How to Choose a Major</a:t>
            </a:r>
          </a:p>
        </p:txBody>
      </p:sp>
      <p:sp>
        <p:nvSpPr>
          <p:cNvPr id="3" name="Content Placeholder 2" descr="These are the steps in choosing a college major."/>
          <p:cNvSpPr>
            <a:spLocks noGrp="1"/>
          </p:cNvSpPr>
          <p:nvPr>
            <p:ph idx="4294967295"/>
          </p:nvPr>
        </p:nvSpPr>
        <p:spPr>
          <a:xfrm>
            <a:off x="4572000" y="2276872"/>
            <a:ext cx="3888432" cy="4104456"/>
          </a:xfrm>
        </p:spPr>
        <p:txBody>
          <a:bodyPr>
            <a:normAutofit/>
          </a:bodyPr>
          <a:lstStyle/>
          <a:p>
            <a:r>
              <a:rPr lang="en-US" sz="2000" dirty="0"/>
              <a:t>What is my personality type?  What are my personal strengths?</a:t>
            </a:r>
          </a:p>
          <a:p>
            <a:r>
              <a:rPr lang="en-US" sz="2000" dirty="0"/>
              <a:t>What are my multiple intelligences?</a:t>
            </a:r>
          </a:p>
          <a:p>
            <a:r>
              <a:rPr lang="en-US" sz="2000" dirty="0"/>
              <a:t>What are my interests?</a:t>
            </a:r>
          </a:p>
          <a:p>
            <a:r>
              <a:rPr lang="en-US" sz="2000" dirty="0"/>
              <a:t>What are my values?</a:t>
            </a:r>
          </a:p>
          <a:p>
            <a:r>
              <a:rPr lang="en-US" sz="2000" dirty="0"/>
              <a:t>How can I match my personal strengths to the world of work?</a:t>
            </a:r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E8D1A2AB-8518-4DBA-B743-CDDDA29E3E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08" r="32604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83016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Sharpen the saw.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3200" dirty="0"/>
              <a:t>Invest time in yourself to stay healthy: </a:t>
            </a:r>
          </a:p>
          <a:p>
            <a:pPr marL="457200" lvl="1" indent="0">
              <a:buNone/>
              <a:defRPr/>
            </a:pPr>
            <a:r>
              <a:rPr lang="en-US" sz="3200" dirty="0"/>
              <a:t>Physically</a:t>
            </a:r>
          </a:p>
          <a:p>
            <a:pPr marL="457200" lvl="1" indent="0">
              <a:buNone/>
              <a:defRPr/>
            </a:pPr>
            <a:r>
              <a:rPr lang="en-US" sz="3200" dirty="0"/>
              <a:t>Mentally</a:t>
            </a:r>
          </a:p>
          <a:p>
            <a:pPr marL="457200" lvl="1" indent="0">
              <a:buNone/>
              <a:defRPr/>
            </a:pPr>
            <a:r>
              <a:rPr lang="en-US" sz="3200" dirty="0"/>
              <a:t>Spiritually</a:t>
            </a:r>
          </a:p>
          <a:p>
            <a:pPr marL="457200" lvl="1" indent="0">
              <a:buNone/>
              <a:defRPr/>
            </a:pPr>
            <a:r>
              <a:rPr lang="en-US" sz="3200" dirty="0"/>
              <a:t>Socially</a:t>
            </a:r>
          </a:p>
        </p:txBody>
      </p:sp>
      <p:graphicFrame>
        <p:nvGraphicFramePr>
          <p:cNvPr id="80900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3928" y="2276872"/>
          <a:ext cx="2537153" cy="3284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41283" imgH="2254313" progId="MS_ClipArt_Gallery.2">
                  <p:embed/>
                </p:oleObj>
              </mc:Choice>
              <mc:Fallback>
                <p:oleObj name="Clip" r:id="rId2" imgW="1741283" imgH="2254313" progId="MS_ClipArt_Gallery.2">
                  <p:embed/>
                  <p:pic>
                    <p:nvPicPr>
                      <p:cNvPr id="80900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276872"/>
                        <a:ext cx="2537153" cy="3284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6437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7920880" cy="508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Find your voice and inspire others to find theirs. 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16832"/>
            <a:ext cx="6337300" cy="44640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Believe that you can make a difference in the world and inspire others to do the same.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3429000"/>
            <a:ext cx="2765176" cy="2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677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910" y="1085240"/>
            <a:ext cx="6459632" cy="43826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latin typeface="Albertus Medium" panose="020E0602030304020304" pitchFamily="34" charset="0"/>
              </a:rPr>
              <a:t> </a:t>
            </a:r>
            <a:r>
              <a:rPr lang="en-US" sz="3976" dirty="0">
                <a:solidFill>
                  <a:schemeClr val="tx2"/>
                </a:solidFill>
                <a:latin typeface="Albertus Medium" panose="020E0602030304020304" pitchFamily="34" charset="0"/>
              </a:rPr>
              <a:t>Let’s Visualize Your Future</a:t>
            </a: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88" y="1599723"/>
            <a:ext cx="4287367" cy="428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9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 a college student: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Visualize yourself in your cap and gown walking across the stage to receive your diploma.</a:t>
            </a:r>
          </a:p>
        </p:txBody>
      </p:sp>
      <p:pic>
        <p:nvPicPr>
          <p:cNvPr id="2" name="Picture 1" descr="Photo of college graduat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28528"/>
            <a:ext cx="53848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829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Athletes Use Visualization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6337300" cy="4464050"/>
          </a:xfrm>
        </p:spPr>
        <p:txBody>
          <a:bodyPr/>
          <a:lstStyle/>
          <a:p>
            <a:pPr>
              <a:defRPr/>
            </a:pPr>
            <a:r>
              <a:rPr lang="en-US" dirty="0"/>
              <a:t>A good way to practice</a:t>
            </a:r>
          </a:p>
          <a:p>
            <a:pPr>
              <a:defRPr/>
            </a:pPr>
            <a:r>
              <a:rPr lang="en-US" dirty="0"/>
              <a:t>Helps you to pre-experience events in your mind</a:t>
            </a:r>
          </a:p>
          <a:p>
            <a:pPr>
              <a:defRPr/>
            </a:pPr>
            <a:r>
              <a:rPr lang="en-US" dirty="0"/>
              <a:t>For example, pole-vaulters           imagine the perfect jump               before they make it </a:t>
            </a:r>
          </a:p>
        </p:txBody>
      </p:sp>
      <p:graphicFrame>
        <p:nvGraphicFramePr>
          <p:cNvPr id="62468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8224" y="4251945"/>
          <a:ext cx="247015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26387" imgH="1810512" progId="MS_ClipArt_Gallery.2">
                  <p:embed/>
                </p:oleObj>
              </mc:Choice>
              <mc:Fallback>
                <p:oleObj name="Clip" r:id="rId2" imgW="1726387" imgH="1810512" progId="MS_ClipArt_Gallery.2">
                  <p:embed/>
                  <p:pic>
                    <p:nvPicPr>
                      <p:cNvPr id="62468" name="Object 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4251945"/>
                        <a:ext cx="2470150" cy="25908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73676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Visualization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77724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We create all things twice.</a:t>
            </a:r>
          </a:p>
          <a:p>
            <a:pPr marL="457200" lvl="1" indent="0">
              <a:buNone/>
              <a:defRPr/>
            </a:pPr>
            <a:r>
              <a:rPr lang="en-US" dirty="0"/>
              <a:t>Create a mental picture.</a:t>
            </a:r>
          </a:p>
          <a:p>
            <a:pPr marL="457200" lvl="1" indent="0">
              <a:buNone/>
              <a:defRPr/>
            </a:pPr>
            <a:r>
              <a:rPr lang="en-US" dirty="0"/>
              <a:t>Create the physical reality by taking                           action.</a:t>
            </a:r>
          </a:p>
          <a:p>
            <a:pPr marL="457200" lvl="1" indent="0">
              <a:buNone/>
              <a:defRPr/>
            </a:pPr>
            <a:endParaRPr lang="en-US" dirty="0"/>
          </a:p>
        </p:txBody>
      </p:sp>
      <p:graphicFrame>
        <p:nvGraphicFramePr>
          <p:cNvPr id="63492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1034" y="3501008"/>
          <a:ext cx="3412966" cy="3356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526325" imgH="3468986" progId="MS_ClipArt_Gallery.2">
                  <p:embed/>
                </p:oleObj>
              </mc:Choice>
              <mc:Fallback>
                <p:oleObj name="Clip" r:id="rId2" imgW="3526325" imgH="3468986" progId="MS_ClipArt_Gallery.2">
                  <p:embed/>
                  <p:pic>
                    <p:nvPicPr>
                      <p:cNvPr id="63492" name="Object 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1034" y="3501008"/>
                        <a:ext cx="3412966" cy="3356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195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For example: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6337300" cy="4464050"/>
          </a:xfrm>
        </p:spPr>
        <p:txBody>
          <a:bodyPr/>
          <a:lstStyle/>
          <a:p>
            <a:pPr>
              <a:defRPr/>
            </a:pPr>
            <a:r>
              <a:rPr lang="en-US"/>
              <a:t>In building a house we</a:t>
            </a:r>
          </a:p>
          <a:p>
            <a:pPr lvl="1">
              <a:defRPr/>
            </a:pPr>
            <a:r>
              <a:rPr lang="en-US"/>
              <a:t>Create a blueprint or plan</a:t>
            </a:r>
          </a:p>
          <a:p>
            <a:pPr lvl="1">
              <a:defRPr/>
            </a:pPr>
            <a:r>
              <a:rPr lang="en-US"/>
              <a:t>Then we build the house </a:t>
            </a:r>
          </a:p>
        </p:txBody>
      </p:sp>
      <p:graphicFrame>
        <p:nvGraphicFramePr>
          <p:cNvPr id="64516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8707" y="4402137"/>
          <a:ext cx="3276600" cy="245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848824" imgH="2135109" progId="MS_ClipArt_Gallery.2">
                  <p:embed/>
                </p:oleObj>
              </mc:Choice>
              <mc:Fallback>
                <p:oleObj name="Clip" r:id="rId2" imgW="2848824" imgH="2135109" progId="MS_ClipArt_Gallery.2">
                  <p:embed/>
                  <p:pic>
                    <p:nvPicPr>
                      <p:cNvPr id="64516" name="Object 5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707" y="4402137"/>
                        <a:ext cx="3276600" cy="245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36865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34076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Exercise:</a:t>
            </a:r>
            <a:br>
              <a:rPr lang="en-US" dirty="0"/>
            </a:br>
            <a:r>
              <a:rPr lang="en-US" dirty="0"/>
              <a:t>Visualize Your Success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Draw a picture, make a list or write some sentences.  </a:t>
            </a:r>
            <a:br>
              <a:rPr lang="en-US" dirty="0"/>
            </a:br>
            <a:r>
              <a:rPr lang="en-US" dirty="0"/>
              <a:t>Share with the class</a:t>
            </a:r>
          </a:p>
        </p:txBody>
      </p:sp>
    </p:spTree>
    <p:extLst>
      <p:ext uri="{BB962C8B-B14F-4D97-AF65-F5344CB8AC3E}">
        <p14:creationId xmlns:p14="http://schemas.microsoft.com/office/powerpoint/2010/main" val="15209527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Secrets to Happiness  </a:t>
            </a:r>
          </a:p>
        </p:txBody>
      </p:sp>
      <p:graphicFrame>
        <p:nvGraphicFramePr>
          <p:cNvPr id="44035" name="Object 10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2133600"/>
          <a:ext cx="2944813" cy="433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233526" imgH="1818742" progId="MS_ClipArt_Gallery.2">
                  <p:embed/>
                </p:oleObj>
              </mc:Choice>
              <mc:Fallback>
                <p:oleObj name="Clip" r:id="rId2" imgW="1233526" imgH="1818742" progId="MS_ClipArt_Gallery.2">
                  <p:embed/>
                  <p:pic>
                    <p:nvPicPr>
                      <p:cNvPr id="44035" name="Object 102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133600"/>
                        <a:ext cx="2944813" cy="433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3263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6839991" cy="508000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Secrets to Happiness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Martin Seligman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276872"/>
            <a:ext cx="6337300" cy="273652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Achieve happiness by identifying, cultivating, and using your personal strengths in work, love, play, and parenting.</a:t>
            </a:r>
          </a:p>
        </p:txBody>
      </p:sp>
    </p:spTree>
    <p:extLst>
      <p:ext uri="{BB962C8B-B14F-4D97-AF65-F5344CB8AC3E}">
        <p14:creationId xmlns:p14="http://schemas.microsoft.com/office/powerpoint/2010/main" val="119474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5661248"/>
            <a:ext cx="5903913" cy="1109662"/>
          </a:xfrm>
        </p:spPr>
        <p:txBody>
          <a:bodyPr/>
          <a:lstStyle/>
          <a:p>
            <a:r>
              <a:rPr lang="en-US" dirty="0"/>
              <a:t>Using Motivation to Increase Your Success</a:t>
            </a:r>
          </a:p>
        </p:txBody>
      </p:sp>
    </p:spTree>
    <p:extLst>
      <p:ext uri="{BB962C8B-B14F-4D97-AF65-F5344CB8AC3E}">
        <p14:creationId xmlns:p14="http://schemas.microsoft.com/office/powerpoint/2010/main" val="329808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Happiness = S + C + V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accent1"/>
                </a:solidFill>
              </a:rPr>
              <a:t>S</a:t>
            </a:r>
            <a:r>
              <a:rPr lang="en-US" dirty="0"/>
              <a:t> is your set range (50% of happiness is determined by heredity)</a:t>
            </a:r>
          </a:p>
          <a:p>
            <a:pPr>
              <a:defRPr/>
            </a:pPr>
            <a:r>
              <a:rPr lang="en-US" sz="4000" dirty="0">
                <a:solidFill>
                  <a:schemeClr val="accent1"/>
                </a:solidFill>
              </a:rPr>
              <a:t>C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is your circumstance (8-15 % </a:t>
            </a:r>
            <a:r>
              <a:rPr lang="en-US" dirty="0">
                <a:solidFill>
                  <a:schemeClr val="tx1"/>
                </a:solidFill>
              </a:rPr>
              <a:t>of</a:t>
            </a:r>
            <a:r>
              <a:rPr lang="en-US" dirty="0"/>
              <a:t> happiness)</a:t>
            </a:r>
          </a:p>
          <a:p>
            <a:pPr>
              <a:defRPr/>
            </a:pPr>
            <a:r>
              <a:rPr lang="en-US" sz="4000" dirty="0">
                <a:solidFill>
                  <a:schemeClr val="accent1"/>
                </a:solidFill>
              </a:rPr>
              <a:t>V</a:t>
            </a:r>
            <a:r>
              <a:rPr lang="en-US" dirty="0"/>
              <a:t> is what is under your voluntary control (40%)  </a:t>
            </a:r>
          </a:p>
        </p:txBody>
      </p:sp>
    </p:spTree>
    <p:extLst>
      <p:ext uri="{BB962C8B-B14F-4D97-AF65-F5344CB8AC3E}">
        <p14:creationId xmlns:p14="http://schemas.microsoft.com/office/powerpoint/2010/main" val="25509018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143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/>
              <a:t>What are some examples of factors under your voluntary control?  </a:t>
            </a:r>
          </a:p>
        </p:txBody>
      </p:sp>
    </p:spTree>
    <p:extLst>
      <p:ext uri="{BB962C8B-B14F-4D97-AF65-F5344CB8AC3E}">
        <p14:creationId xmlns:p14="http://schemas.microsoft.com/office/powerpoint/2010/main" val="27607512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Steps to Happiness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Express gratitude.</a:t>
            </a:r>
          </a:p>
          <a:p>
            <a:pPr>
              <a:defRPr/>
            </a:pPr>
            <a:r>
              <a:rPr lang="en-US" dirty="0"/>
              <a:t>Cultivate optimism.</a:t>
            </a:r>
          </a:p>
          <a:p>
            <a:pPr>
              <a:defRPr/>
            </a:pPr>
            <a:r>
              <a:rPr lang="en-US" dirty="0"/>
              <a:t>Avoid over thinking and social comparison.</a:t>
            </a:r>
          </a:p>
          <a:p>
            <a:pPr>
              <a:defRPr/>
            </a:pPr>
            <a:r>
              <a:rPr lang="en-US" dirty="0"/>
              <a:t>Practice acts of kindness.</a:t>
            </a:r>
          </a:p>
          <a:p>
            <a:pPr>
              <a:defRPr/>
            </a:pPr>
            <a:r>
              <a:rPr lang="en-US" dirty="0"/>
              <a:t>Increase flow activities.</a:t>
            </a:r>
          </a:p>
          <a:p>
            <a:pPr>
              <a:buFont typeface="Monotype Sorts" pitchFamily="2" charset="2"/>
              <a:buNone/>
              <a:defRPr/>
            </a:pPr>
            <a:endParaRPr lang="en-US" dirty="0"/>
          </a:p>
        </p:txBody>
      </p:sp>
      <p:pic>
        <p:nvPicPr>
          <p:cNvPr id="6861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24744"/>
            <a:ext cx="1608138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6955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Steps to Happiness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6337300" cy="3312591"/>
          </a:xfrm>
        </p:spPr>
        <p:txBody>
          <a:bodyPr/>
          <a:lstStyle/>
          <a:p>
            <a:pPr>
              <a:defRPr/>
            </a:pPr>
            <a:r>
              <a:rPr lang="en-US" dirty="0"/>
              <a:t>Savor life’s joys.</a:t>
            </a:r>
          </a:p>
          <a:p>
            <a:pPr>
              <a:defRPr/>
            </a:pPr>
            <a:r>
              <a:rPr lang="en-US" dirty="0"/>
              <a:t>Commit to accomplishing your goals.</a:t>
            </a:r>
          </a:p>
          <a:p>
            <a:pPr>
              <a:defRPr/>
            </a:pPr>
            <a:r>
              <a:rPr lang="en-US" dirty="0"/>
              <a:t>Take care of your body.</a:t>
            </a:r>
          </a:p>
        </p:txBody>
      </p:sp>
      <p:pic>
        <p:nvPicPr>
          <p:cNvPr id="6963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5800"/>
            <a:ext cx="1608138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4366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More Secrets to Happiness</a:t>
            </a:r>
          </a:p>
        </p:txBody>
      </p:sp>
      <p:graphicFrame>
        <p:nvGraphicFramePr>
          <p:cNvPr id="180224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752" y="1484784"/>
          <a:ext cx="3823320" cy="382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011326" imgH="1011326" progId="MS_ClipArt_Gallery.2">
                  <p:embed/>
                </p:oleObj>
              </mc:Choice>
              <mc:Fallback>
                <p:oleObj name="Clip" r:id="rId2" imgW="1011326" imgH="1011326" progId="MS_ClipArt_Gallery.2">
                  <p:embed/>
                  <p:pic>
                    <p:nvPicPr>
                      <p:cNvPr id="180224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484784"/>
                        <a:ext cx="3823320" cy="382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250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Secrets to Happiness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0"/>
            <a:ext cx="6337300" cy="4464050"/>
          </a:xfrm>
        </p:spPr>
        <p:txBody>
          <a:bodyPr/>
          <a:lstStyle/>
          <a:p>
            <a:pPr>
              <a:defRPr/>
            </a:pPr>
            <a:r>
              <a:rPr lang="en-US" dirty="0"/>
              <a:t>Happiness can’t be bought.</a:t>
            </a:r>
          </a:p>
          <a:p>
            <a:pPr>
              <a:defRPr/>
            </a:pPr>
            <a:r>
              <a:rPr lang="en-US" dirty="0"/>
              <a:t>Happiness is more internal than external.</a:t>
            </a:r>
          </a:p>
          <a:p>
            <a:pPr>
              <a:defRPr/>
            </a:pPr>
            <a:r>
              <a:rPr lang="en-US" dirty="0"/>
              <a:t>Happiness is not determined by age, race, gender or income.</a:t>
            </a:r>
          </a:p>
          <a:p>
            <a:pPr>
              <a:defRPr/>
            </a:pPr>
            <a:r>
              <a:rPr lang="en-US" dirty="0"/>
              <a:t>Happiness won’t arrive in the Publisher’s Clearinghouse envelope.</a:t>
            </a:r>
          </a:p>
        </p:txBody>
      </p:sp>
      <p:graphicFrame>
        <p:nvGraphicFramePr>
          <p:cNvPr id="83972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4168" y="188640"/>
          <a:ext cx="28194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011326" imgH="1011326" progId="MS_ClipArt_Gallery.2">
                  <p:embed/>
                </p:oleObj>
              </mc:Choice>
              <mc:Fallback>
                <p:oleObj name="Clip" r:id="rId2" imgW="1011326" imgH="1011326" progId="MS_ClipArt_Gallery.2">
                  <p:embed/>
                  <p:pic>
                    <p:nvPicPr>
                      <p:cNvPr id="83972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188640"/>
                        <a:ext cx="28194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27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Secrets to Happiness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743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Happiness depends less on things than on our attitude toward the things we have.</a:t>
            </a:r>
          </a:p>
        </p:txBody>
      </p:sp>
      <p:graphicFrame>
        <p:nvGraphicFramePr>
          <p:cNvPr id="84996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0"/>
          <a:ext cx="28194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011326" imgH="1011326" progId="MS_ClipArt_Gallery.2">
                  <p:embed/>
                </p:oleObj>
              </mc:Choice>
              <mc:Fallback>
                <p:oleObj name="Clip" r:id="rId2" imgW="1011326" imgH="1011326" progId="MS_ClipArt_Gallery.2">
                  <p:embed/>
                  <p:pic>
                    <p:nvPicPr>
                      <p:cNvPr id="84996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0"/>
                        <a:ext cx="28194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06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Make a decision to choose happiness.</a:t>
            </a:r>
          </a:p>
        </p:txBody>
      </p:sp>
      <p:graphicFrame>
        <p:nvGraphicFramePr>
          <p:cNvPr id="86019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776" y="2492896"/>
          <a:ext cx="3817703" cy="2739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31818" imgH="1314261" progId="MS_ClipArt_Gallery.2">
                  <p:embed/>
                </p:oleObj>
              </mc:Choice>
              <mc:Fallback>
                <p:oleObj name="Clip" r:id="rId2" imgW="1831818" imgH="1314261" progId="MS_ClipArt_Gallery.2">
                  <p:embed/>
                  <p:pic>
                    <p:nvPicPr>
                      <p:cNvPr id="86019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492896"/>
                        <a:ext cx="3817703" cy="273925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92393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229600" cy="508000"/>
          </a:xfrm>
        </p:spPr>
        <p:txBody>
          <a:bodyPr/>
          <a:lstStyle/>
          <a:p>
            <a:r>
              <a:rPr lang="en-US" dirty="0"/>
              <a:t>Keys to Success:</a:t>
            </a:r>
            <a:br>
              <a:rPr lang="en-US" dirty="0"/>
            </a:br>
            <a:r>
              <a:rPr lang="en-US" dirty="0"/>
              <a:t>Learn to Laugh at Life</a:t>
            </a:r>
          </a:p>
        </p:txBody>
      </p:sp>
      <p:graphicFrame>
        <p:nvGraphicFramePr>
          <p:cNvPr id="3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9800" y="228600"/>
          <a:ext cx="1852613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52943" imgH="1887648" progId="MS_ClipArt_Gallery.2">
                  <p:embed/>
                </p:oleObj>
              </mc:Choice>
              <mc:Fallback>
                <p:oleObj name="Clip" r:id="rId3" imgW="1852943" imgH="1887648" progId="MS_ClipArt_Gallery.2">
                  <p:embed/>
                  <p:pic>
                    <p:nvPicPr>
                      <p:cNvPr id="3" name="Object 2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28600"/>
                        <a:ext cx="1852613" cy="188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4292" name="Picture 36" descr="Photo of a group of people laugh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2706914"/>
            <a:ext cx="5403850" cy="303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0002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90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Laugh more.  Laughter produces a relaxation response.</a:t>
            </a:r>
          </a:p>
        </p:txBody>
      </p:sp>
      <p:graphicFrame>
        <p:nvGraphicFramePr>
          <p:cNvPr id="185344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1840" y="2348880"/>
          <a:ext cx="2297113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92174" imgH="3013295" progId="MS_ClipArt_Gallery.2">
                  <p:embed/>
                </p:oleObj>
              </mc:Choice>
              <mc:Fallback>
                <p:oleObj name="Clip" r:id="rId2" imgW="1892174" imgH="3013295" progId="MS_ClipArt_Gallery.2">
                  <p:embed/>
                  <p:pic>
                    <p:nvPicPr>
                      <p:cNvPr id="185344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348880"/>
                        <a:ext cx="2297113" cy="36576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965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1124744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Value of a College Education</a:t>
            </a:r>
          </a:p>
        </p:txBody>
      </p:sp>
      <p:pic>
        <p:nvPicPr>
          <p:cNvPr id="4" name="Picture 3" descr="Photo of a graduation cap on top of stacks of mone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776" y="2060848"/>
            <a:ext cx="4724400" cy="3133725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505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Have a laugh at life and look around for happiness instead of sadness.</a:t>
            </a:r>
            <a:br>
              <a:rPr lang="en-US"/>
            </a:br>
            <a:br>
              <a:rPr lang="en-US"/>
            </a:br>
            <a:r>
              <a:rPr lang="en-US"/>
              <a:t>                             --</a:t>
            </a:r>
            <a:r>
              <a:rPr lang="en-US" sz="3200"/>
              <a:t>Red Skelton</a:t>
            </a:r>
            <a:endParaRPr lang="en-US"/>
          </a:p>
        </p:txBody>
      </p:sp>
      <p:graphicFrame>
        <p:nvGraphicFramePr>
          <p:cNvPr id="74755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304800"/>
          <a:ext cx="2976563" cy="225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82562" imgH="3468986" progId="MS_ClipArt_Gallery.2">
                  <p:embed/>
                </p:oleObj>
              </mc:Choice>
              <mc:Fallback>
                <p:oleObj name="Clip" r:id="rId2" imgW="4582562" imgH="3468986" progId="MS_ClipArt_Gallery.2">
                  <p:embed/>
                  <p:pic>
                    <p:nvPicPr>
                      <p:cNvPr id="74755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"/>
                        <a:ext cx="2976563" cy="225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4605338"/>
          <a:ext cx="2976563" cy="225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582562" imgH="3468986" progId="MS_ClipArt_Gallery.2">
                  <p:embed/>
                </p:oleObj>
              </mc:Choice>
              <mc:Fallback>
                <p:oleObj name="Clip" r:id="rId4" imgW="4582562" imgH="3468986" progId="MS_ClipArt_Gallery.2">
                  <p:embed/>
                  <p:pic>
                    <p:nvPicPr>
                      <p:cNvPr id="74756" name="Object 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05338"/>
                        <a:ext cx="2976563" cy="225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96771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769100" cy="508000"/>
          </a:xfrm>
        </p:spPr>
        <p:txBody>
          <a:bodyPr/>
          <a:lstStyle/>
          <a:p>
            <a:pPr>
              <a:defRPr/>
            </a:pPr>
            <a:r>
              <a:rPr lang="en-US" dirty="0"/>
              <a:t>If you do not feel happy, smile and pretend to be happy.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6337300" cy="446405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Smiling produces serotonin which is a neurotransmitter linked with feelings of happiness.</a:t>
            </a:r>
          </a:p>
        </p:txBody>
      </p:sp>
      <p:pic>
        <p:nvPicPr>
          <p:cNvPr id="76804" name="Picture 1" descr="Photo of a smiling stud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3581400"/>
            <a:ext cx="48514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7130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8229600" cy="508000"/>
          </a:xfrm>
        </p:spPr>
        <p:txBody>
          <a:bodyPr/>
          <a:lstStyle/>
          <a:p>
            <a:r>
              <a:rPr lang="en-US" dirty="0"/>
              <a:t>So, smile and be happy.  Use your creativity to make some positive changes in your life.</a:t>
            </a:r>
          </a:p>
        </p:txBody>
      </p:sp>
      <p:pic>
        <p:nvPicPr>
          <p:cNvPr id="5" name="Picture 1" descr="Photo of laughing student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3822700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98431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algn="l"/>
            <a:r>
              <a:rPr lang="en-US" altLang="en-US" dirty="0">
                <a:solidFill>
                  <a:schemeClr val="tx1"/>
                </a:solidFill>
              </a:rPr>
              <a:t>Assignment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Measure Your Success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6444208" cy="383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096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416800" cy="508000"/>
          </a:xfrm>
        </p:spPr>
        <p:txBody>
          <a:bodyPr/>
          <a:lstStyle/>
          <a:p>
            <a:pPr algn="l"/>
            <a:r>
              <a:rPr lang="en-US" dirty="0"/>
              <a:t>Next week take the TruTalent Personality Assessment at the beginning of Chapter 2</a:t>
            </a:r>
          </a:p>
        </p:txBody>
      </p:sp>
    </p:spTree>
    <p:extLst>
      <p:ext uri="{BB962C8B-B14F-4D97-AF65-F5344CB8AC3E}">
        <p14:creationId xmlns:p14="http://schemas.microsoft.com/office/powerpoint/2010/main" val="31274338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2267744" y="1268760"/>
            <a:ext cx="3907904" cy="508000"/>
          </a:xfrm>
        </p:spPr>
        <p:txBody>
          <a:bodyPr/>
          <a:lstStyle/>
          <a:p>
            <a:r>
              <a:rPr lang="en-US" altLang="en-US" b="1" dirty="0"/>
              <a:t>Job Jar Activity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6481763" cy="2909887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Introducing the assessments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416800" cy="508000"/>
          </a:xfrm>
        </p:spPr>
        <p:txBody>
          <a:bodyPr/>
          <a:lstStyle/>
          <a:p>
            <a:pPr algn="ctr"/>
            <a:r>
              <a:rPr lang="en-US" sz="4000" dirty="0">
                <a:latin typeface="Tahoma" charset="0"/>
              </a:rPr>
              <a:t>What is Personality Type? </a:t>
            </a:r>
            <a:endParaRPr lang="uk-UA" sz="4000" dirty="0">
              <a:latin typeface="Tahoma" charset="0"/>
            </a:endParaRP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33600"/>
            <a:ext cx="4820696" cy="3855615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056438" cy="723900"/>
          </a:xfrm>
        </p:spPr>
        <p:txBody>
          <a:bodyPr/>
          <a:lstStyle/>
          <a:p>
            <a:r>
              <a:rPr lang="en-US" b="1" dirty="0"/>
              <a:t>Personality Type 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340768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/>
              <a:t>We are born with certain preferences that we develop over a lifetime.</a:t>
            </a:r>
          </a:p>
          <a:p>
            <a:r>
              <a:rPr lang="en-US" dirty="0"/>
              <a:t>Each person is different and unique just like fingerprints or snow flakes.</a:t>
            </a:r>
          </a:p>
          <a:p>
            <a:r>
              <a:rPr lang="en-US" dirty="0"/>
              <a:t>Knowing your personal strengths will increase self-understanding and help you make a good choice of a major.  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7416800" cy="508000"/>
          </a:xfrm>
        </p:spPr>
        <p:txBody>
          <a:bodyPr/>
          <a:lstStyle/>
          <a:p>
            <a:pPr algn="ctr"/>
            <a:r>
              <a:rPr lang="en-US" dirty="0"/>
              <a:t>Personality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657600"/>
            <a:ext cx="7416800" cy="5111750"/>
          </a:xfrm>
        </p:spPr>
        <p:txBody>
          <a:bodyPr/>
          <a:lstStyle/>
          <a:p>
            <a:r>
              <a:rPr lang="en-US" dirty="0"/>
              <a:t>Use your access code to set up an online portfolio and take this assessment.  </a:t>
            </a:r>
          </a:p>
          <a:p>
            <a:r>
              <a:rPr lang="en-US" dirty="0"/>
              <a:t>Your results are linked to matching careers.  </a:t>
            </a:r>
          </a:p>
        </p:txBody>
      </p:sp>
    </p:spTree>
    <p:extLst>
      <p:ext uri="{BB962C8B-B14F-4D97-AF65-F5344CB8AC3E}">
        <p14:creationId xmlns:p14="http://schemas.microsoft.com/office/powerpoint/2010/main" val="8101184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908720"/>
            <a:ext cx="8208912" cy="723900"/>
          </a:xfrm>
        </p:spPr>
        <p:txBody>
          <a:bodyPr/>
          <a:lstStyle/>
          <a:p>
            <a:pPr algn="ctr"/>
            <a:r>
              <a:rPr lang="en-US" altLang="en-US" b="1" dirty="0"/>
              <a:t>Directions:</a:t>
            </a:r>
            <a:br>
              <a:rPr lang="en-US" altLang="en-US" b="1" dirty="0"/>
            </a:br>
            <a:r>
              <a:rPr lang="en-US" altLang="en-US" b="1" dirty="0"/>
              <a:t>Per</a:t>
            </a:r>
            <a:r>
              <a:rPr lang="en-US" altLang="en-US" dirty="0"/>
              <a:t>sonality assessment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844824"/>
            <a:ext cx="7056438" cy="381642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Find a time when you are not tired or rushed.</a:t>
            </a:r>
          </a:p>
          <a:p>
            <a:r>
              <a:rPr lang="en-US" altLang="en-US" dirty="0"/>
              <a:t>There are no right or wrong answers.  </a:t>
            </a:r>
          </a:p>
          <a:p>
            <a:r>
              <a:rPr lang="en-US" altLang="en-US" dirty="0"/>
              <a:t>Answer quickly giving your first impression.  Do not over analyze.</a:t>
            </a:r>
          </a:p>
          <a:p>
            <a:r>
              <a:rPr lang="en-US" altLang="en-US" dirty="0"/>
              <a:t>You will have a chance to look at your profile and change it if you think it is not correct. 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7495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484784"/>
            <a:ext cx="6768728" cy="508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Education Increases Earnings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92896"/>
            <a:ext cx="4593958" cy="3042074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7056438" cy="723900"/>
          </a:xfrm>
        </p:spPr>
        <p:txBody>
          <a:bodyPr/>
          <a:lstStyle/>
          <a:p>
            <a:pPr algn="l"/>
            <a:r>
              <a:rPr lang="en-US" altLang="en-US" b="1" dirty="0"/>
              <a:t>Directions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56792"/>
            <a:ext cx="7056438" cy="410445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dirty="0"/>
              <a:t>Answer the questions </a:t>
            </a:r>
            <a:r>
              <a:rPr lang="en-US" altLang="en-US" dirty="0">
                <a:solidFill>
                  <a:srgbClr val="C90715"/>
                </a:solidFill>
              </a:rPr>
              <a:t>honestly</a:t>
            </a:r>
            <a:r>
              <a:rPr lang="en-US" altLang="en-US" dirty="0"/>
              <a:t> to get the best results.</a:t>
            </a:r>
          </a:p>
          <a:p>
            <a:r>
              <a:rPr lang="en-US" altLang="en-US" dirty="0"/>
              <a:t>Answer the questions </a:t>
            </a:r>
            <a:r>
              <a:rPr lang="en-US" altLang="en-US" dirty="0">
                <a:solidFill>
                  <a:srgbClr val="C00000"/>
                </a:solidFill>
              </a:rPr>
              <a:t>how you usually are when you are not stressed.  </a:t>
            </a:r>
          </a:p>
          <a:p>
            <a:r>
              <a:rPr lang="en-US" altLang="en-US" dirty="0"/>
              <a:t>Do not answer the questions:</a:t>
            </a:r>
          </a:p>
          <a:p>
            <a:pPr lvl="1"/>
            <a:r>
              <a:rPr lang="en-US" altLang="en-US" dirty="0"/>
              <a:t>How you want to be</a:t>
            </a:r>
          </a:p>
          <a:p>
            <a:pPr lvl="1"/>
            <a:r>
              <a:rPr lang="en-US" altLang="en-US" dirty="0"/>
              <a:t>How you have to be at home, work or school</a:t>
            </a:r>
          </a:p>
          <a:p>
            <a:pPr lvl="1"/>
            <a:r>
              <a:rPr lang="en-US" altLang="en-US" dirty="0"/>
              <a:t>How others want you to be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89324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1840" y="404664"/>
            <a:ext cx="2520280" cy="723900"/>
          </a:xfrm>
        </p:spPr>
        <p:txBody>
          <a:bodyPr/>
          <a:lstStyle/>
          <a:p>
            <a:r>
              <a:rPr lang="en-US" altLang="en-US" b="1" dirty="0"/>
              <a:t>Important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268760"/>
            <a:ext cx="7056438" cy="54737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There are no good or bad types.  </a:t>
            </a:r>
            <a:r>
              <a:rPr lang="en-US" dirty="0"/>
              <a:t>Each type has personal strengths that can be used in the workplace.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Answer the questions </a:t>
            </a:r>
            <a:r>
              <a:rPr lang="en-US" dirty="0">
                <a:solidFill>
                  <a:srgbClr val="C00000"/>
                </a:solidFill>
              </a:rPr>
              <a:t>honestly</a:t>
            </a:r>
            <a:r>
              <a:rPr lang="en-US" dirty="0"/>
              <a:t> to get the best results.  If you don’t answer the questions honestly, the career suggestions will not  be a good match for you.   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57213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476672"/>
            <a:ext cx="4968677" cy="723900"/>
          </a:xfrm>
        </p:spPr>
        <p:txBody>
          <a:bodyPr/>
          <a:lstStyle/>
          <a:p>
            <a:pPr algn="ctr"/>
            <a:r>
              <a:rPr lang="en-US" altLang="en-US" b="1" dirty="0"/>
              <a:t>Directions</a:t>
            </a:r>
            <a:endParaRPr lang="en-US" alt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340768"/>
            <a:ext cx="7056438" cy="4010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The test does not measure:</a:t>
            </a:r>
          </a:p>
          <a:p>
            <a:pPr lvl="1"/>
            <a:r>
              <a:rPr lang="en-US" altLang="en-US" sz="3200" b="0" dirty="0"/>
              <a:t>Intelligence</a:t>
            </a:r>
          </a:p>
          <a:p>
            <a:pPr lvl="1"/>
            <a:r>
              <a:rPr lang="en-US" altLang="en-US" sz="3200" b="0" dirty="0"/>
              <a:t>Psychological or emotional health</a:t>
            </a:r>
          </a:p>
          <a:p>
            <a:pPr marL="57150" indent="0">
              <a:buNone/>
            </a:pPr>
            <a:endParaRPr lang="en-US" altLang="en-US" sz="3200" dirty="0"/>
          </a:p>
          <a:p>
            <a:pPr marL="57150" indent="0">
              <a:buNone/>
            </a:pPr>
            <a:r>
              <a:rPr lang="en-US" altLang="en-US" sz="3200"/>
              <a:t>It assesses </a:t>
            </a:r>
            <a:r>
              <a:rPr lang="en-US" altLang="en-US" sz="3200" dirty="0"/>
              <a:t>your personal strengths and matches them to possible careers.</a:t>
            </a:r>
            <a:endParaRPr lang="en-US" altLang="en-US" sz="3200" b="0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2808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82713"/>
            <a:ext cx="2660650" cy="4092575"/>
          </a:xfrm>
        </p:spPr>
        <p:txBody>
          <a:bodyPr anchor="ctr"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Yearly Income</a:t>
            </a:r>
            <a:endParaRPr lang="en-US" altLang="en-US" sz="3800" dirty="0">
              <a:solidFill>
                <a:schemeClr val="tx1"/>
              </a:solidFill>
            </a:endParaRPr>
          </a:p>
        </p:txBody>
      </p:sp>
      <p:graphicFrame>
        <p:nvGraphicFramePr>
          <p:cNvPr id="114693" name="Rectangle 3">
            <a:extLst>
              <a:ext uri="{FF2B5EF4-FFF2-40B4-BE49-F238E27FC236}">
                <a16:creationId xmlns:a16="http://schemas.microsoft.com/office/drawing/2014/main" id="{294AB691-6065-41AD-BD85-193FBF68F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23303738"/>
              </p:ext>
            </p:extLst>
          </p:nvPr>
        </p:nvGraphicFramePr>
        <p:xfrm>
          <a:off x="4125913" y="1125538"/>
          <a:ext cx="5018087" cy="4822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973187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template">
  <a:themeElements>
    <a:clrScheme name="template 4">
      <a:dk1>
        <a:srgbClr val="111111"/>
      </a:dk1>
      <a:lt1>
        <a:srgbClr val="FFFFFF"/>
      </a:lt1>
      <a:dk2>
        <a:srgbClr val="000000"/>
      </a:dk2>
      <a:lt2>
        <a:srgbClr val="600000"/>
      </a:lt2>
      <a:accent1>
        <a:srgbClr val="B40000"/>
      </a:accent1>
      <a:accent2>
        <a:srgbClr val="CC0000"/>
      </a:accent2>
      <a:accent3>
        <a:srgbClr val="FFFFFF"/>
      </a:accent3>
      <a:accent4>
        <a:srgbClr val="0D0D0D"/>
      </a:accent4>
      <a:accent5>
        <a:srgbClr val="D6AAAA"/>
      </a:accent5>
      <a:accent6>
        <a:srgbClr val="B90000"/>
      </a:accent6>
      <a:hlink>
        <a:srgbClr val="8219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A1303"/>
        </a:lt2>
        <a:accent1>
          <a:srgbClr val="FE130F"/>
        </a:accent1>
        <a:accent2>
          <a:srgbClr val="DF3A19"/>
        </a:accent2>
        <a:accent3>
          <a:srgbClr val="FFFFFF"/>
        </a:accent3>
        <a:accent4>
          <a:srgbClr val="0D0D0D"/>
        </a:accent4>
        <a:accent5>
          <a:srgbClr val="FEAAAA"/>
        </a:accent5>
        <a:accent6>
          <a:srgbClr val="CA3416"/>
        </a:accent6>
        <a:hlink>
          <a:srgbClr val="F5723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A1303"/>
        </a:lt2>
        <a:accent1>
          <a:srgbClr val="FF540F"/>
        </a:accent1>
        <a:accent2>
          <a:srgbClr val="DF3A19"/>
        </a:accent2>
        <a:accent3>
          <a:srgbClr val="FFFFFF"/>
        </a:accent3>
        <a:accent4>
          <a:srgbClr val="0D0D0D"/>
        </a:accent4>
        <a:accent5>
          <a:srgbClr val="FFB3AA"/>
        </a:accent5>
        <a:accent6>
          <a:srgbClr val="CA3416"/>
        </a:accent6>
        <a:hlink>
          <a:srgbClr val="F5723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EC7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plate">
  <a:themeElements>
    <a:clrScheme name="template 4">
      <a:dk1>
        <a:srgbClr val="111111"/>
      </a:dk1>
      <a:lt1>
        <a:srgbClr val="FFFFFF"/>
      </a:lt1>
      <a:dk2>
        <a:srgbClr val="000000"/>
      </a:dk2>
      <a:lt2>
        <a:srgbClr val="600000"/>
      </a:lt2>
      <a:accent1>
        <a:srgbClr val="B40000"/>
      </a:accent1>
      <a:accent2>
        <a:srgbClr val="CC0000"/>
      </a:accent2>
      <a:accent3>
        <a:srgbClr val="FFFFFF"/>
      </a:accent3>
      <a:accent4>
        <a:srgbClr val="0D0D0D"/>
      </a:accent4>
      <a:accent5>
        <a:srgbClr val="D6AAAA"/>
      </a:accent5>
      <a:accent6>
        <a:srgbClr val="B90000"/>
      </a:accent6>
      <a:hlink>
        <a:srgbClr val="8219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A1303"/>
        </a:lt2>
        <a:accent1>
          <a:srgbClr val="FE130F"/>
        </a:accent1>
        <a:accent2>
          <a:srgbClr val="DF3A19"/>
        </a:accent2>
        <a:accent3>
          <a:srgbClr val="FFFFFF"/>
        </a:accent3>
        <a:accent4>
          <a:srgbClr val="0D0D0D"/>
        </a:accent4>
        <a:accent5>
          <a:srgbClr val="FEAAAA"/>
        </a:accent5>
        <a:accent6>
          <a:srgbClr val="CA3416"/>
        </a:accent6>
        <a:hlink>
          <a:srgbClr val="F5723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A1303"/>
        </a:lt2>
        <a:accent1>
          <a:srgbClr val="FF540F"/>
        </a:accent1>
        <a:accent2>
          <a:srgbClr val="DF3A19"/>
        </a:accent2>
        <a:accent3>
          <a:srgbClr val="FFFFFF"/>
        </a:accent3>
        <a:accent4>
          <a:srgbClr val="0D0D0D"/>
        </a:accent4>
        <a:accent5>
          <a:srgbClr val="FFB3AA"/>
        </a:accent5>
        <a:accent6>
          <a:srgbClr val="CA3416"/>
        </a:accent6>
        <a:hlink>
          <a:srgbClr val="F5723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EC7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Words>1748</Words>
  <Application>Microsoft Office PowerPoint</Application>
  <PresentationFormat>On-screen Show (4:3)</PresentationFormat>
  <Paragraphs>242</Paragraphs>
  <Slides>82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7" baseType="lpstr">
      <vt:lpstr>Albertus Extra Bold</vt:lpstr>
      <vt:lpstr>Albertus Medium</vt:lpstr>
      <vt:lpstr>Arial</vt:lpstr>
      <vt:lpstr>Century Gothic</vt:lpstr>
      <vt:lpstr>Maiandra GD</vt:lpstr>
      <vt:lpstr>Monotype Sorts</vt:lpstr>
      <vt:lpstr>Tahoma</vt:lpstr>
      <vt:lpstr>Trebuchet MS</vt:lpstr>
      <vt:lpstr>Wingdings</vt:lpstr>
      <vt:lpstr>Wingdings 3</vt:lpstr>
      <vt:lpstr>template</vt:lpstr>
      <vt:lpstr>Facet</vt:lpstr>
      <vt:lpstr>template</vt:lpstr>
      <vt:lpstr>template</vt:lpstr>
      <vt:lpstr>Clip</vt:lpstr>
      <vt:lpstr>Create Your Success</vt:lpstr>
      <vt:lpstr>What is Career Success?</vt:lpstr>
      <vt:lpstr>Career Satisfaction</vt:lpstr>
      <vt:lpstr>Choosing Your Major</vt:lpstr>
      <vt:lpstr>How to Choose a Major</vt:lpstr>
      <vt:lpstr>Using Motivation to Increase Your Success</vt:lpstr>
      <vt:lpstr>Value of a College Education</vt:lpstr>
      <vt:lpstr>Education Increases Earnings</vt:lpstr>
      <vt:lpstr>Yearly Income</vt:lpstr>
      <vt:lpstr>Lifetime Income</vt:lpstr>
      <vt:lpstr>What is the Value of a College Degree?</vt:lpstr>
      <vt:lpstr>How much is each college class worth?</vt:lpstr>
      <vt:lpstr>$19,578 per 3-unit class ($783,1200 divided by 40 classes for a BA or BS)</vt:lpstr>
      <vt:lpstr>   What is  </vt:lpstr>
      <vt:lpstr>$408 per hour in class ($19,578 divided by 48 hours in class)</vt:lpstr>
      <vt:lpstr>Would you attend class today and be prepared if I paid you $377? </vt:lpstr>
      <vt:lpstr>How do you motivate yourself?</vt:lpstr>
      <vt:lpstr>There are many ways to be  motivated.  Let’s see if any are useful to you.</vt:lpstr>
      <vt:lpstr>Two types of Motivation</vt:lpstr>
      <vt:lpstr>Motivation</vt:lpstr>
      <vt:lpstr>Motivation</vt:lpstr>
      <vt:lpstr>Which is the more powerful motivator?</vt:lpstr>
      <vt:lpstr>Intrinsic motivation is the most powerful.</vt:lpstr>
      <vt:lpstr>Positive Thinking </vt:lpstr>
      <vt:lpstr>Optimism Vs. Pessimism How does it apply to college?</vt:lpstr>
      <vt:lpstr>If you are optimistic and believe that a goal is achievable, you are more likely to take the steps necessary to accomplish it.   </vt:lpstr>
      <vt:lpstr>Believe in Yourself</vt:lpstr>
      <vt:lpstr>Think Positively about the Future</vt:lpstr>
      <vt:lpstr>Benefits of Positive Thinking</vt:lpstr>
      <vt:lpstr>No pessimist ever discovered the secrets of the stars, or sailed to an uncharted land, or opened a new doorway for the human spirit.                    Helen Keller</vt:lpstr>
      <vt:lpstr>If you are optimistic and believe that a goal is achievable, you are more likely to take the steps necessary to accomplish it.   </vt:lpstr>
      <vt:lpstr>Taking Control of Your Life</vt:lpstr>
      <vt:lpstr>Create Your Success </vt:lpstr>
      <vt:lpstr>What is Locus of Control?</vt:lpstr>
      <vt:lpstr>Locus of Control</vt:lpstr>
      <vt:lpstr>Exercise:  I am successful when I:</vt:lpstr>
      <vt:lpstr>Exercise:  I am successful when I:  Behaviors which interfere with my success.:</vt:lpstr>
      <vt:lpstr>Exercise:  I am successful when I:  Behaviors which interfere with my success:  I would like to:</vt:lpstr>
      <vt:lpstr>10 Habits of Successful College Students</vt:lpstr>
      <vt:lpstr>10 Habits of Successful College Students</vt:lpstr>
      <vt:lpstr>Beliefs: Personal opinions about yourself, your life and the world around you</vt:lpstr>
      <vt:lpstr>For Example</vt:lpstr>
      <vt:lpstr>Seven Habits of Highly Successful People</vt:lpstr>
      <vt:lpstr>Be Proactive</vt:lpstr>
      <vt:lpstr>Begin with the end in mind.</vt:lpstr>
      <vt:lpstr>Put first things first.</vt:lpstr>
      <vt:lpstr>Think win-win.</vt:lpstr>
      <vt:lpstr>First seek to understand.  Then be understood.</vt:lpstr>
      <vt:lpstr>Synergize.</vt:lpstr>
      <vt:lpstr>Sharpen the saw.</vt:lpstr>
      <vt:lpstr>Find your voice and inspire others to find theirs. </vt:lpstr>
      <vt:lpstr> Let’s Visualize Your Future</vt:lpstr>
      <vt:lpstr>As a college student:</vt:lpstr>
      <vt:lpstr>Athletes Use Visualization</vt:lpstr>
      <vt:lpstr>Visualization</vt:lpstr>
      <vt:lpstr>For example:</vt:lpstr>
      <vt:lpstr>Exercise: Visualize Your Success  Draw a picture, make a list or write some sentences.   Share with the class</vt:lpstr>
      <vt:lpstr>Secrets to Happiness  </vt:lpstr>
      <vt:lpstr>Secrets to Happiness  Martin Seligman</vt:lpstr>
      <vt:lpstr>Happiness = S + C + V </vt:lpstr>
      <vt:lpstr>What are some examples of factors under your voluntary control?  </vt:lpstr>
      <vt:lpstr>Steps to Happiness </vt:lpstr>
      <vt:lpstr>Steps to Happiness</vt:lpstr>
      <vt:lpstr>More Secrets to Happiness</vt:lpstr>
      <vt:lpstr>Secrets to Happiness</vt:lpstr>
      <vt:lpstr>Secrets to Happiness</vt:lpstr>
      <vt:lpstr>Make a decision to choose happiness.</vt:lpstr>
      <vt:lpstr>Keys to Success: Learn to Laugh at Life</vt:lpstr>
      <vt:lpstr>Laugh more.  Laughter produces a relaxation response.</vt:lpstr>
      <vt:lpstr>Have a laugh at life and look around for happiness instead of sadness.                               --Red Skelton</vt:lpstr>
      <vt:lpstr>If you do not feel happy, smile and pretend to be happy.</vt:lpstr>
      <vt:lpstr>So, smile and be happy.  Use your creativity to make some positive changes in your life.</vt:lpstr>
      <vt:lpstr>Assignment</vt:lpstr>
      <vt:lpstr>Next week take the TruTalent Personality Assessment at the beginning of Chapter 2</vt:lpstr>
      <vt:lpstr>Job Jar Activity</vt:lpstr>
      <vt:lpstr>What is Personality Type? </vt:lpstr>
      <vt:lpstr>Personality Type </vt:lpstr>
      <vt:lpstr>Personality Assessment </vt:lpstr>
      <vt:lpstr>Directions: Personality assessment</vt:lpstr>
      <vt:lpstr>Directions</vt:lpstr>
      <vt:lpstr>Important</vt:lpstr>
      <vt:lpstr>Directions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Marsha Fralick</cp:lastModifiedBy>
  <cp:revision>135</cp:revision>
  <dcterms:created xsi:type="dcterms:W3CDTF">2006-06-29T12:15:01Z</dcterms:created>
  <dcterms:modified xsi:type="dcterms:W3CDTF">2021-07-02T20:17:55Z</dcterms:modified>
</cp:coreProperties>
</file>