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9" autoAdjust="0"/>
    <p:restoredTop sz="94660"/>
  </p:normalViewPr>
  <p:slideViewPr>
    <p:cSldViewPr>
      <p:cViewPr varScale="1">
        <p:scale>
          <a:sx n="76" d="100"/>
          <a:sy n="76" d="100"/>
        </p:scale>
        <p:origin x="11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C0C96-8D5A-4CEA-93E5-BFEED6EEBC5B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5A0E-2E23-4409-9178-CE34662A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2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54C4E-0201-44DF-B2E2-3E7C6EEC2E3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6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54C4E-0201-44DF-B2E2-3E7C6EEC2E3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33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5900"/>
            <a:ext cx="6048375" cy="110966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076325"/>
            <a:ext cx="6048375" cy="696913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2950" y="404813"/>
            <a:ext cx="1800225" cy="61198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404813"/>
            <a:ext cx="5248275" cy="61198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2275" y="1052513"/>
            <a:ext cx="352425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8925" y="1052513"/>
            <a:ext cx="352425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04813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052513"/>
            <a:ext cx="72009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0838" y="431800"/>
            <a:ext cx="5832475" cy="792163"/>
          </a:xfrm>
          <a:noFill/>
        </p:spPr>
        <p:txBody>
          <a:bodyPr/>
          <a:lstStyle/>
          <a:p>
            <a:r>
              <a:rPr lang="en-US" dirty="0">
                <a:latin typeface="Tahoma" charset="0"/>
              </a:rPr>
              <a:t>Career Satisfaction</a:t>
            </a:r>
            <a:endParaRPr lang="uk-UA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0838" y="1223963"/>
            <a:ext cx="5573712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Chapter 7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8C7F-1E50-479E-93C5-7067FAD3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CCAA1-11F2-49EF-9614-5435106DA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improves income and employment. </a:t>
            </a:r>
          </a:p>
          <a:p>
            <a:r>
              <a:rPr lang="en-US" dirty="0"/>
              <a:t>Can you learn to be good at math? Many high paying careers require math.</a:t>
            </a:r>
          </a:p>
          <a:p>
            <a:r>
              <a:rPr lang="en-US" dirty="0"/>
              <a:t>Volunteer or do informational interviews to learn about career options. </a:t>
            </a:r>
          </a:p>
        </p:txBody>
      </p:sp>
    </p:spTree>
    <p:extLst>
      <p:ext uri="{BB962C8B-B14F-4D97-AF65-F5344CB8AC3E}">
        <p14:creationId xmlns:p14="http://schemas.microsoft.com/office/powerpoint/2010/main" val="85888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5150-2F3E-4D77-8082-DDAC6C86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Attaining Wealth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10703-D97E-459C-A315-6A0B3CE0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724128" cy="3815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A06FB6-5153-47BE-8C23-51D08EA22DF2}"/>
              </a:ext>
            </a:extLst>
          </p:cNvPr>
          <p:cNvSpPr txBox="1"/>
          <p:nvPr/>
        </p:nvSpPr>
        <p:spPr>
          <a:xfrm>
            <a:off x="2267744" y="5157192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Warren Buffet is one of the richest men on earth.</a:t>
            </a:r>
          </a:p>
        </p:txBody>
      </p:sp>
    </p:spTree>
    <p:extLst>
      <p:ext uri="{BB962C8B-B14F-4D97-AF65-F5344CB8AC3E}">
        <p14:creationId xmlns:p14="http://schemas.microsoft.com/office/powerpoint/2010/main" val="186674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CF75-4C95-4050-815F-66F72F6A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from Warren Buffet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CC05-CC8B-4916-9ECA-5A9195B78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Believe in being rich.</a:t>
            </a:r>
          </a:p>
          <a:p>
            <a:r>
              <a:rPr lang="en-US" sz="2400" dirty="0"/>
              <a:t>Start saving at a young age.</a:t>
            </a:r>
          </a:p>
          <a:p>
            <a:r>
              <a:rPr lang="en-US" sz="2400" dirty="0"/>
              <a:t>Reinvest your profits.</a:t>
            </a:r>
          </a:p>
          <a:p>
            <a:r>
              <a:rPr lang="en-US" sz="2400" dirty="0"/>
              <a:t>Graduate college early.</a:t>
            </a:r>
          </a:p>
          <a:p>
            <a:r>
              <a:rPr lang="en-US" sz="2400" dirty="0"/>
              <a:t>Bounce back from rejection.</a:t>
            </a:r>
          </a:p>
          <a:p>
            <a:r>
              <a:rPr lang="en-US" sz="2400" dirty="0"/>
              <a:t>Communicate in person.</a:t>
            </a:r>
          </a:p>
          <a:p>
            <a:r>
              <a:rPr lang="en-US" sz="2400" dirty="0"/>
              <a:t>Invest in “you” before anything else. </a:t>
            </a:r>
          </a:p>
          <a:p>
            <a:r>
              <a:rPr lang="en-US" sz="2400" dirty="0"/>
              <a:t>Break bad habits such as credit cards.</a:t>
            </a:r>
          </a:p>
          <a:p>
            <a:r>
              <a:rPr lang="en-US" sz="2400" dirty="0"/>
              <a:t>Find your strengths.</a:t>
            </a:r>
          </a:p>
          <a:p>
            <a:r>
              <a:rPr lang="en-US" sz="2400" dirty="0"/>
              <a:t>Do what you love.</a:t>
            </a:r>
          </a:p>
          <a:p>
            <a:r>
              <a:rPr lang="en-US" sz="2400" dirty="0"/>
              <a:t>Manage your time.</a:t>
            </a:r>
          </a:p>
          <a:p>
            <a:r>
              <a:rPr lang="en-US" sz="2400" dirty="0"/>
              <a:t>Be kind to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09FC-3D5A-44BA-80DC-685D27F9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Is Not So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740BF-FC61-4B71-9257-A3B0DB6B4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Beyond a salary of $50,000-$75,000 a year, income has little relationship to daily happiness. </a:t>
            </a:r>
          </a:p>
          <a:p>
            <a:r>
              <a:rPr lang="en-US" dirty="0"/>
              <a:t>The average college student earns $77,000 a year. </a:t>
            </a:r>
          </a:p>
          <a:p>
            <a:r>
              <a:rPr lang="en-US" dirty="0"/>
              <a:t>Once you have met your basic needs, increased income does not make you much happier.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4EF45-2A70-4C6B-AB19-30F917997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104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7A53-61A8-437C-B49C-4143C900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Job 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CC661-A19C-4B52-B27E-25246C314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6660232" cy="35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9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ADB7-4981-425B-B4E5-B1FFF277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Job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2074-0045-433D-BDFE-C498FF40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Happiness and life satisfaction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Meaning</a:t>
            </a:r>
          </a:p>
          <a:p>
            <a:r>
              <a:rPr lang="en-US" dirty="0"/>
              <a:t>Achievement</a:t>
            </a:r>
          </a:p>
        </p:txBody>
      </p:sp>
      <p:pic>
        <p:nvPicPr>
          <p:cNvPr id="10242" name="Picture 2" descr="Image result for image for job satisfaction">
            <a:extLst>
              <a:ext uri="{FF2B5EF4-FFF2-40B4-BE49-F238E27FC236}">
                <a16:creationId xmlns:a16="http://schemas.microsoft.com/office/drawing/2014/main" id="{02DE4946-4F42-4B5F-94B5-4CDCA6AB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33" y="3788569"/>
            <a:ext cx="6228184" cy="29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75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E772-FEFF-4E91-9580-AA499BB1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Factors Contributing to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B4FF-BC7E-405C-B497-B9597EBA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51" y="1988840"/>
            <a:ext cx="7200900" cy="38166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Competence</a:t>
            </a:r>
            <a:r>
              <a:rPr lang="en-US" dirty="0"/>
              <a:t>: Experiencing control and mastery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Relatedness</a:t>
            </a:r>
            <a:r>
              <a:rPr lang="en-US" dirty="0"/>
              <a:t>: Connecting with others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Autonomy</a:t>
            </a:r>
            <a:r>
              <a:rPr lang="en-US" dirty="0"/>
              <a:t>: Having choice and control</a:t>
            </a:r>
          </a:p>
        </p:txBody>
      </p:sp>
    </p:spTree>
    <p:extLst>
      <p:ext uri="{BB962C8B-B14F-4D97-AF65-F5344CB8AC3E}">
        <p14:creationId xmlns:p14="http://schemas.microsoft.com/office/powerpoint/2010/main" val="335807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EBA9-FBC1-41AA-B333-0CD29E43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Satisfying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9936-7E79-43C9-BE04-E5E98B1D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187" y="1412776"/>
            <a:ext cx="7200900" cy="3816647"/>
          </a:xfrm>
        </p:spPr>
        <p:txBody>
          <a:bodyPr/>
          <a:lstStyle/>
          <a:p>
            <a:r>
              <a:rPr lang="en-US" sz="3600" dirty="0"/>
              <a:t>Meet basic needs.</a:t>
            </a:r>
          </a:p>
          <a:p>
            <a:r>
              <a:rPr lang="en-US" sz="3600" dirty="0"/>
              <a:t>Have some challenge.</a:t>
            </a:r>
          </a:p>
          <a:p>
            <a:r>
              <a:rPr lang="en-US" sz="3600" dirty="0"/>
              <a:t>Help others.</a:t>
            </a:r>
          </a:p>
          <a:p>
            <a:r>
              <a:rPr lang="en-US" sz="3600" dirty="0"/>
              <a:t>Are engaging.</a:t>
            </a:r>
          </a:p>
          <a:p>
            <a:r>
              <a:rPr lang="en-US" sz="3600" dirty="0"/>
              <a:t>Match your strengths.</a:t>
            </a:r>
          </a:p>
          <a:p>
            <a:r>
              <a:rPr lang="en-US" sz="3600" dirty="0"/>
              <a:t>Involve working with people you like.</a:t>
            </a:r>
          </a:p>
        </p:txBody>
      </p:sp>
    </p:spTree>
    <p:extLst>
      <p:ext uri="{BB962C8B-B14F-4D97-AF65-F5344CB8AC3E}">
        <p14:creationId xmlns:p14="http://schemas.microsoft.com/office/powerpoint/2010/main" val="386933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6CAC-DBDA-44DE-9F8A-07F4F181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makes people happy at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DB586-E342-4F85-BB9A-6C9B876B9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</a:t>
            </a:r>
          </a:p>
          <a:p>
            <a:pPr marL="0" indent="0">
              <a:buNone/>
            </a:pPr>
            <a:r>
              <a:rPr lang="en-US" dirty="0"/>
              <a:t>Pair </a:t>
            </a:r>
          </a:p>
          <a:p>
            <a:pPr marL="0" indent="0">
              <a:buNone/>
            </a:pPr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218807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CAB5-489A-4BD0-AEC6-B5390F83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32656"/>
            <a:ext cx="6553200" cy="508000"/>
          </a:xfrm>
        </p:spPr>
        <p:txBody>
          <a:bodyPr/>
          <a:lstStyle/>
          <a:p>
            <a:r>
              <a:rPr lang="en-US" sz="2800" dirty="0"/>
              <a:t>What makes people happy at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F90A-B366-407F-8680-4B7D2E1D3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840656"/>
            <a:ext cx="7200900" cy="5472112"/>
          </a:xfrm>
        </p:spPr>
        <p:txBody>
          <a:bodyPr/>
          <a:lstStyle/>
          <a:p>
            <a:r>
              <a:rPr lang="en-US" dirty="0"/>
              <a:t>Autonomy</a:t>
            </a:r>
          </a:p>
          <a:p>
            <a:r>
              <a:rPr lang="en-US" dirty="0"/>
              <a:t>Being self-employed</a:t>
            </a:r>
          </a:p>
          <a:p>
            <a:r>
              <a:rPr lang="en-US" dirty="0"/>
              <a:t>Mastery</a:t>
            </a:r>
          </a:p>
          <a:p>
            <a:r>
              <a:rPr lang="en-US" dirty="0"/>
              <a:t>Variety</a:t>
            </a:r>
          </a:p>
          <a:p>
            <a:r>
              <a:rPr lang="en-US" dirty="0"/>
              <a:t>Positive feedback</a:t>
            </a:r>
          </a:p>
          <a:p>
            <a:r>
              <a:rPr lang="en-US" dirty="0"/>
              <a:t>Being able to finish the job</a:t>
            </a:r>
          </a:p>
          <a:p>
            <a:r>
              <a:rPr lang="en-US" dirty="0"/>
              <a:t>Having friends at work</a:t>
            </a:r>
          </a:p>
          <a:p>
            <a:r>
              <a:rPr lang="en-US" dirty="0"/>
              <a:t>Focus</a:t>
            </a:r>
          </a:p>
          <a:p>
            <a:r>
              <a:rPr lang="en-US" dirty="0"/>
              <a:t>Living close to work</a:t>
            </a:r>
          </a:p>
          <a:p>
            <a:r>
              <a:rPr lang="en-US" dirty="0"/>
              <a:t>Contributing to the greater good</a:t>
            </a:r>
          </a:p>
          <a:p>
            <a:r>
              <a:rPr lang="en-US" dirty="0"/>
              <a:t>Meaningful goals</a:t>
            </a:r>
          </a:p>
        </p:txBody>
      </p:sp>
    </p:spTree>
    <p:extLst>
      <p:ext uri="{BB962C8B-B14F-4D97-AF65-F5344CB8AC3E}">
        <p14:creationId xmlns:p14="http://schemas.microsoft.com/office/powerpoint/2010/main" val="280737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5F69-2B2D-4564-BB78-581C6E82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hate Mondays?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1BB3B-EAB3-443E-819F-EDEEEAE7C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</a:t>
            </a:r>
          </a:p>
          <a:p>
            <a:pPr marL="0" indent="0">
              <a:buNone/>
            </a:pPr>
            <a:r>
              <a:rPr lang="en-US" dirty="0"/>
              <a:t>Pair</a:t>
            </a:r>
          </a:p>
          <a:p>
            <a:pPr marL="0" indent="0">
              <a:buNone/>
            </a:pPr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57773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46ED-F87F-4C75-89D2-2577EE26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be Successful in Your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F7E0-5553-434C-828A-B9DB1CDA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Emotional Intelligence</a:t>
            </a:r>
          </a:p>
          <a:p>
            <a:pPr lvl="1"/>
            <a:r>
              <a:rPr lang="en-US" b="0" dirty="0"/>
              <a:t>Show empathy for others</a:t>
            </a:r>
          </a:p>
          <a:p>
            <a:pPr lvl="1"/>
            <a:r>
              <a:rPr lang="en-US" b="0" dirty="0"/>
              <a:t>Have good social skills</a:t>
            </a:r>
          </a:p>
          <a:p>
            <a:pPr lvl="1"/>
            <a:r>
              <a:rPr lang="en-US" b="0" dirty="0"/>
              <a:t>Manage emotions so they do not control your words and actions</a:t>
            </a:r>
          </a:p>
        </p:txBody>
      </p:sp>
    </p:spTree>
    <p:extLst>
      <p:ext uri="{BB962C8B-B14F-4D97-AF65-F5344CB8AC3E}">
        <p14:creationId xmlns:p14="http://schemas.microsoft.com/office/powerpoint/2010/main" val="42340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B54E-FB28-4793-8270-BBFB1752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A68C-88FC-4339-AD60-4423CD9C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Divide into groups. The task for each group is to come up with a list of  </a:t>
            </a:r>
            <a:r>
              <a:rPr lang="en-US" dirty="0">
                <a:solidFill>
                  <a:srgbClr val="C00000"/>
                </a:solidFill>
              </a:rPr>
              <a:t>5 tips for success on the job.  </a:t>
            </a:r>
          </a:p>
          <a:p>
            <a:pPr marL="0" indent="0">
              <a:buNone/>
            </a:pPr>
            <a:r>
              <a:rPr lang="en-US" dirty="0"/>
              <a:t>Write your list on the board.</a:t>
            </a:r>
          </a:p>
          <a:p>
            <a:pPr marL="0" indent="0">
              <a:buNone/>
            </a:pPr>
            <a:r>
              <a:rPr lang="en-US" dirty="0"/>
              <a:t>Share ideas.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08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E91D-0780-4388-A556-9CB8F0B2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686B-A8EB-4DB7-A3DD-17BABFC6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Behave as if you were still being interviewed.</a:t>
            </a:r>
          </a:p>
          <a:p>
            <a:r>
              <a:rPr lang="en-US" dirty="0"/>
              <a:t>Help the manager get the job done.</a:t>
            </a:r>
          </a:p>
          <a:p>
            <a:r>
              <a:rPr lang="en-US" dirty="0"/>
              <a:t>Clarify expectations.</a:t>
            </a:r>
          </a:p>
          <a:p>
            <a:r>
              <a:rPr lang="en-US" dirty="0"/>
              <a:t>Ask for help.</a:t>
            </a:r>
          </a:p>
          <a:p>
            <a:r>
              <a:rPr lang="en-US" dirty="0"/>
              <a:t>Build good relationships with your coworkers.</a:t>
            </a:r>
          </a:p>
          <a:p>
            <a:r>
              <a:rPr lang="en-US" dirty="0"/>
              <a:t>Be a team player. </a:t>
            </a:r>
          </a:p>
        </p:txBody>
      </p:sp>
    </p:spTree>
    <p:extLst>
      <p:ext uri="{BB962C8B-B14F-4D97-AF65-F5344CB8AC3E}">
        <p14:creationId xmlns:p14="http://schemas.microsoft.com/office/powerpoint/2010/main" val="686965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E218-A586-4406-8E4A-258E77F8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592B-EAA4-44F6-A811-30EA3B686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something new.</a:t>
            </a:r>
          </a:p>
          <a:p>
            <a:r>
              <a:rPr lang="en-US" dirty="0"/>
              <a:t>Welcome constructive criticism.</a:t>
            </a:r>
          </a:p>
          <a:p>
            <a:r>
              <a:rPr lang="en-US" dirty="0"/>
              <a:t>Have a positive attitude.</a:t>
            </a:r>
          </a:p>
          <a:p>
            <a:r>
              <a:rPr lang="en-US" dirty="0"/>
              <a:t>Keep a record of your accomplishments.</a:t>
            </a:r>
          </a:p>
          <a:p>
            <a:r>
              <a:rPr lang="en-US" dirty="0"/>
              <a:t>Remember to exercise.</a:t>
            </a:r>
          </a:p>
          <a:p>
            <a:r>
              <a:rPr lang="en-US" dirty="0"/>
              <a:t>Dress for success.</a:t>
            </a:r>
          </a:p>
          <a:p>
            <a:r>
              <a:rPr lang="en-US" dirty="0"/>
              <a:t>Show up on time.</a:t>
            </a:r>
          </a:p>
        </p:txBody>
      </p:sp>
    </p:spTree>
    <p:extLst>
      <p:ext uri="{BB962C8B-B14F-4D97-AF65-F5344CB8AC3E}">
        <p14:creationId xmlns:p14="http://schemas.microsoft.com/office/powerpoint/2010/main" val="3110660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are your lifetime goals?</a:t>
            </a:r>
          </a:p>
        </p:txBody>
      </p:sp>
      <p:pic>
        <p:nvPicPr>
          <p:cNvPr id="7171" name="Picture 3" descr="Image result for image for person looking down a highway">
            <a:extLst>
              <a:ext uri="{FF2B5EF4-FFF2-40B4-BE49-F238E27FC236}">
                <a16:creationId xmlns:a16="http://schemas.microsoft.com/office/drawing/2014/main" id="{5FD09E4D-596E-4D45-BC5C-3624857B5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" y="2996952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42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dirty="0"/>
              <a:t>Successful Goal Setting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it achievable?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it realistic?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it specific and measureable?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Do you want to do it?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Are you motivated to achieve it?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Does the goal match your values?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What steps will you take to begin?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will you finish this goal?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486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50" y="358056"/>
            <a:ext cx="4968552" cy="508000"/>
          </a:xfrm>
        </p:spPr>
        <p:txBody>
          <a:bodyPr/>
          <a:lstStyle/>
          <a:p>
            <a:r>
              <a:rPr lang="en-US" dirty="0"/>
              <a:t>Smart Goals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5232052" cy="45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8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3284984"/>
            <a:ext cx="388843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Class Exercise:</a:t>
            </a:r>
            <a:br>
              <a:rPr lang="en-US" dirty="0"/>
            </a:br>
            <a:r>
              <a:rPr lang="en-US" dirty="0"/>
              <a:t>My Lifetime Goals </a:t>
            </a:r>
          </a:p>
        </p:txBody>
      </p:sp>
      <p:pic>
        <p:nvPicPr>
          <p:cNvPr id="5123" name="Picture 3" descr="Image result for image for person looking down a highway">
            <a:extLst>
              <a:ext uri="{FF2B5EF4-FFF2-40B4-BE49-F238E27FC236}">
                <a16:creationId xmlns:a16="http://schemas.microsoft.com/office/drawing/2014/main" id="{F85842C9-7B36-443E-B77E-156DD799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84" y="1916832"/>
            <a:ext cx="329411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89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dirty="0"/>
              <a:t>Rules for Brainstorming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Generate as many ideas as possible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No censorship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Choose the best ideas later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Set a time limit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Establish a goal or quota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174" y="3581400"/>
            <a:ext cx="2850439" cy="29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7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371600"/>
            <a:ext cx="6542112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In 5 minutes, list your lifetime goals.  Write anything that comes to mind.  Can you list at least 10?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8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5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26E8-E87F-486C-B842-AE640920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Too Many People Hate Mondays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A531-7642-4AC3-BF93-B7C675ED5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Our attitude toward work is largely determined by our thinking about it. </a:t>
            </a:r>
          </a:p>
          <a:p>
            <a:r>
              <a:rPr lang="en-US" dirty="0"/>
              <a:t>Plan your career so that you don’t hate Mondays.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F2B229-3F65-4941-B5A7-1773EB44FE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176016" cy="3176016"/>
          </a:xfrm>
        </p:spPr>
      </p:pic>
    </p:spTree>
    <p:extLst>
      <p:ext uri="{BB962C8B-B14F-4D97-AF65-F5344CB8AC3E}">
        <p14:creationId xmlns:p14="http://schemas.microsoft.com/office/powerpoint/2010/main" val="3522204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295400"/>
            <a:ext cx="662250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Look over your list and highlight or mark the most important goals.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670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18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752600"/>
            <a:ext cx="669032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In 5 minutes, list what you would like to accomplish in the next 5 years.  Include your educational and career goals.  See if you can come up with 10 items.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29337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3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838200"/>
            <a:ext cx="6546304" cy="1143000"/>
          </a:xfrm>
        </p:spPr>
        <p:txBody>
          <a:bodyPr/>
          <a:lstStyle/>
          <a:p>
            <a:pPr>
              <a:defRPr/>
            </a:pPr>
            <a:r>
              <a:rPr lang="en-US"/>
              <a:t>Again, highlight or mark your best answers.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8" y="1959429"/>
            <a:ext cx="2993571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9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719138"/>
            <a:ext cx="6048375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goals would you like to accomplish in the next year?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4467" y="1828800"/>
            <a:ext cx="6551612" cy="3962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Consider these goals: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Education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Work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Leisure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Family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Social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524125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34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514600"/>
            <a:ext cx="662250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        Highlight your best ideas. </a:t>
            </a:r>
            <a:br>
              <a:rPr lang="en-US" dirty="0"/>
            </a:br>
            <a:r>
              <a:rPr lang="en-US" dirty="0"/>
              <a:t>       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Share with the class one of your most important ideas from this question.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581128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62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066800"/>
            <a:ext cx="6626696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Assignment:</a:t>
            </a:r>
            <a:br>
              <a:rPr lang="en-US" dirty="0"/>
            </a:br>
            <a:r>
              <a:rPr lang="en-US" dirty="0"/>
              <a:t>Finish My Lifetime Goals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7440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09600"/>
            <a:ext cx="6834336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the difference between a goal and a fantasy?</a:t>
            </a:r>
          </a:p>
        </p:txBody>
      </p:sp>
      <p:pic>
        <p:nvPicPr>
          <p:cNvPr id="4099" name="Picture 3" descr="Image result for image for goals">
            <a:extLst>
              <a:ext uri="{FF2B5EF4-FFF2-40B4-BE49-F238E27FC236}">
                <a16:creationId xmlns:a16="http://schemas.microsoft.com/office/drawing/2014/main" id="{CBF2FE70-C22A-4D3E-8985-0D32BE61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2410692"/>
            <a:ext cx="6516216" cy="44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07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6096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this car a goal or a fantasy?</a:t>
            </a:r>
          </a:p>
        </p:txBody>
      </p:sp>
      <p:pic>
        <p:nvPicPr>
          <p:cNvPr id="19459" name="Picture 2057" descr="must_conv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648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37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1720" y="764704"/>
            <a:ext cx="6048375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 Goal Requires</a:t>
            </a:r>
          </a:p>
        </p:txBody>
      </p:sp>
      <p:sp>
        <p:nvSpPr>
          <p:cNvPr id="110595" name="WordArt 1027"/>
          <p:cNvSpPr>
            <a:spLocks noChangeArrowheads="1" noChangeShapeType="1" noTextEdit="1"/>
          </p:cNvSpPr>
          <p:nvPr/>
        </p:nvSpPr>
        <p:spPr bwMode="auto">
          <a:xfrm>
            <a:off x="2438400" y="2057400"/>
            <a:ext cx="4040187" cy="146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2023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Turn Your Dreams Into Reality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484784"/>
            <a:ext cx="6978352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Dream or visualize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Convert the dream into goals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Convert your goals into tasks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Convert your tasks into steps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Take your first step and then the next</a:t>
            </a:r>
          </a:p>
        </p:txBody>
      </p:sp>
      <p:pic>
        <p:nvPicPr>
          <p:cNvPr id="3075" name="Picture 3" descr="Image result for image for goals">
            <a:extLst>
              <a:ext uri="{FF2B5EF4-FFF2-40B4-BE49-F238E27FC236}">
                <a16:creationId xmlns:a16="http://schemas.microsoft.com/office/drawing/2014/main" id="{70799838-F484-4A82-A4C6-B7C8033F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08164"/>
            <a:ext cx="2006352" cy="19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F6E6-46D0-46F3-AC33-801AD954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C5C1-6E85-474F-B1A0-90B2089FA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093" y="3429000"/>
            <a:ext cx="7200900" cy="5472112"/>
          </a:xfrm>
        </p:spPr>
        <p:txBody>
          <a:bodyPr/>
          <a:lstStyle/>
          <a:p>
            <a:r>
              <a:rPr lang="en-US" dirty="0"/>
              <a:t>You can develop a passion for your job.</a:t>
            </a:r>
          </a:p>
          <a:p>
            <a:r>
              <a:rPr lang="en-US" dirty="0"/>
              <a:t>Increase passion by improving your skills. </a:t>
            </a:r>
          </a:p>
          <a:p>
            <a:r>
              <a:rPr lang="en-US" dirty="0"/>
              <a:t>Interests change over a lifetime.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Find passion by thinking about how you can make a valuable contribution to the world.</a:t>
            </a:r>
          </a:p>
        </p:txBody>
      </p:sp>
      <p:pic>
        <p:nvPicPr>
          <p:cNvPr id="2050" name="Picture 2" descr="Image result for image for find your passion">
            <a:extLst>
              <a:ext uri="{FF2B5EF4-FFF2-40B4-BE49-F238E27FC236}">
                <a16:creationId xmlns:a16="http://schemas.microsoft.com/office/drawing/2014/main" id="{1B099C27-DC2B-4CD9-82B4-3FC65A01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30" y="116632"/>
            <a:ext cx="5375089" cy="302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74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990600"/>
            <a:ext cx="6334472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Priorities are the key to managing your time to accomplish your goals</a:t>
            </a:r>
            <a:r>
              <a:rPr lang="en-US"/>
              <a:t>. </a:t>
            </a:r>
            <a:br>
              <a:rPr lang="en-US" dirty="0"/>
            </a:br>
            <a:r>
              <a:rPr lang="en-US" dirty="0"/>
              <a:t>What are priorities?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5024"/>
            <a:ext cx="3276600" cy="27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79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051720" y="1600200"/>
            <a:ext cx="633028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Activity:  Make a quick list of what you have done today and what you plan to do until you go to bed tonight.</a:t>
            </a:r>
          </a:p>
        </p:txBody>
      </p:sp>
    </p:spTree>
    <p:extLst>
      <p:ext uri="{BB962C8B-B14F-4D97-AF65-F5344CB8AC3E}">
        <p14:creationId xmlns:p14="http://schemas.microsoft.com/office/powerpoint/2010/main" val="311111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Prioritize your list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498725" y="1616075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0">
                <a:solidFill>
                  <a:schemeClr val="tx2"/>
                </a:solidFill>
                <a:latin typeface="Arial" charset="0"/>
              </a:rPr>
              <a:t>Related to Lifetime Goals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574925" y="2911475"/>
            <a:ext cx="419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0">
                <a:solidFill>
                  <a:schemeClr val="tx2"/>
                </a:solidFill>
                <a:latin typeface="Arial" charset="0"/>
              </a:rPr>
              <a:t>Important--Have to Do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574925" y="4130675"/>
            <a:ext cx="3071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0">
                <a:solidFill>
                  <a:schemeClr val="tx2"/>
                </a:solidFill>
                <a:latin typeface="Arial" charset="0"/>
              </a:rPr>
              <a:t>Could Postpone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76" y="1423438"/>
            <a:ext cx="909940" cy="938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23" y="2911475"/>
            <a:ext cx="645336" cy="876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96" y="4130674"/>
            <a:ext cx="779220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utoUpdateAnimBg="0"/>
      <p:bldP spid="109573" grpId="0" autoUpdateAnimBg="0"/>
      <p:bldP spid="10957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Beware: </a:t>
            </a:r>
            <a:r>
              <a:rPr lang="en-US" b="1" dirty="0">
                <a:solidFill>
                  <a:schemeClr val="tx2"/>
                </a:solidFill>
              </a:rPr>
              <a:t>“C” Fever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The tendency to do “C” activities first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They are easier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We can see the results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Doesn’t take too much effort or creativity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Little thought required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0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DE38-0D01-40B1-A05F-A563A1FC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3429F-1460-4A44-8D0F-7A2328D3B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minute writing:</a:t>
            </a:r>
          </a:p>
          <a:p>
            <a:pPr marL="0" indent="0">
              <a:buNone/>
            </a:pPr>
            <a:r>
              <a:rPr lang="en-US" dirty="0"/>
              <a:t>List 10 intentions for the future.</a:t>
            </a:r>
          </a:p>
          <a:p>
            <a:pPr marL="0" indent="0">
              <a:buNone/>
            </a:pPr>
            <a:r>
              <a:rPr lang="en-US" dirty="0"/>
              <a:t>After one minute, underline the two most important intentions.</a:t>
            </a:r>
          </a:p>
          <a:p>
            <a:pPr marL="0" indent="0">
              <a:buNone/>
            </a:pPr>
            <a:r>
              <a:rPr lang="en-US" dirty="0"/>
              <a:t>Share your top two intentions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123873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8A09-75F4-4A67-8778-29775A63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3501008"/>
            <a:ext cx="6049850" cy="2232247"/>
          </a:xfrm>
        </p:spPr>
        <p:txBody>
          <a:bodyPr/>
          <a:lstStyle/>
          <a:p>
            <a:r>
              <a:rPr lang="en-US" dirty="0"/>
              <a:t>Job satisfaction</a:t>
            </a:r>
          </a:p>
          <a:p>
            <a:r>
              <a:rPr lang="en-US" dirty="0"/>
              <a:t>Overall personal well-being</a:t>
            </a:r>
          </a:p>
          <a:p>
            <a:r>
              <a:rPr lang="en-US" dirty="0"/>
              <a:t>Happiness</a:t>
            </a:r>
          </a:p>
        </p:txBody>
      </p:sp>
      <p:pic>
        <p:nvPicPr>
          <p:cNvPr id="8196" name="Picture 4" descr="Image result for image for finding meaning">
            <a:extLst>
              <a:ext uri="{FF2B5EF4-FFF2-40B4-BE49-F238E27FC236}">
                <a16:creationId xmlns:a16="http://schemas.microsoft.com/office/drawing/2014/main" id="{C09D4025-A5AA-440A-A847-A78786E2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41" y="404664"/>
            <a:ext cx="39465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9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58A2-C20D-4BC1-B988-2C318BF3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the 3 Bricklayers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1FF8-F3DE-49F1-AD51-4EDD4DFDC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275" y="1052513"/>
            <a:ext cx="7200900" cy="5472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you doing?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am putting one brick on top of another.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This worker has a job.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am making a salary.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C00000"/>
                </a:solidFill>
              </a:rPr>
              <a:t>This worker has a career.</a:t>
            </a:r>
          </a:p>
          <a:p>
            <a:pPr marL="0" indent="0">
              <a:buNone/>
            </a:pPr>
            <a:r>
              <a:rPr lang="en-US" dirty="0"/>
              <a:t>3.  I am building a cathedral.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C00000"/>
                </a:solidFill>
              </a:rPr>
              <a:t>This worker has a calling. </a:t>
            </a:r>
          </a:p>
        </p:txBody>
      </p:sp>
      <p:pic>
        <p:nvPicPr>
          <p:cNvPr id="1028" name="Picture 4" descr="Image result for image for bricklayer">
            <a:extLst>
              <a:ext uri="{FF2B5EF4-FFF2-40B4-BE49-F238E27FC236}">
                <a16:creationId xmlns:a16="http://schemas.microsoft.com/office/drawing/2014/main" id="{D7183BFE-2194-470F-8C16-A28D9BC9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04" y="4581129"/>
            <a:ext cx="344574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9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571D-7968-4348-B159-C4F2230C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D1C7A-90A9-4F13-BCD1-AD985BA06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my future job:</a:t>
            </a:r>
          </a:p>
          <a:p>
            <a:r>
              <a:rPr lang="en-US" dirty="0"/>
              <a:t>Provide for my basic needs?</a:t>
            </a:r>
          </a:p>
          <a:p>
            <a:r>
              <a:rPr lang="en-US" dirty="0"/>
              <a:t>Allow me to support my family?</a:t>
            </a:r>
          </a:p>
          <a:p>
            <a:r>
              <a:rPr lang="en-US" dirty="0"/>
              <a:t>Leave time for recreation?</a:t>
            </a:r>
          </a:p>
          <a:p>
            <a:r>
              <a:rPr lang="en-US" dirty="0"/>
              <a:t>Help me to improve my skills?</a:t>
            </a:r>
          </a:p>
          <a:p>
            <a:r>
              <a:rPr lang="en-US" dirty="0"/>
              <a:t>Allow me to take pride in my work?</a:t>
            </a:r>
          </a:p>
          <a:p>
            <a:r>
              <a:rPr lang="en-US" dirty="0"/>
              <a:t>Contribute to the greater good?</a:t>
            </a:r>
          </a:p>
          <a:p>
            <a:r>
              <a:rPr lang="en-US" dirty="0"/>
              <a:t>Provide recognition and respect?</a:t>
            </a:r>
          </a:p>
          <a:p>
            <a:r>
              <a:rPr lang="en-US" dirty="0"/>
              <a:t>Provide constructive feedback?</a:t>
            </a:r>
          </a:p>
        </p:txBody>
      </p:sp>
    </p:spTree>
    <p:extLst>
      <p:ext uri="{BB962C8B-B14F-4D97-AF65-F5344CB8AC3E}">
        <p14:creationId xmlns:p14="http://schemas.microsoft.com/office/powerpoint/2010/main" val="362084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D06F-E8E9-40C0-89AA-85DDF59B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Crafting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FB0E-5F90-41AD-ADD9-9DB5B4EC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meaning through job crafting.</a:t>
            </a:r>
          </a:p>
          <a:p>
            <a:r>
              <a:rPr lang="en-US" dirty="0"/>
              <a:t>Spend more time on the tasks you like.</a:t>
            </a:r>
          </a:p>
          <a:p>
            <a:r>
              <a:rPr lang="en-US" dirty="0"/>
              <a:t>Volunteer for additional tasks you might enjoy.</a:t>
            </a:r>
          </a:p>
          <a:p>
            <a:r>
              <a:rPr lang="en-US" dirty="0"/>
              <a:t>Master your current role and then find ways to expand it. </a:t>
            </a:r>
          </a:p>
          <a:p>
            <a:r>
              <a:rPr lang="en-US" dirty="0"/>
              <a:t>Learn new skills to become more productive.</a:t>
            </a:r>
          </a:p>
          <a:p>
            <a:r>
              <a:rPr lang="en-US" dirty="0"/>
              <a:t>Spend more time with people you like.</a:t>
            </a:r>
          </a:p>
          <a:p>
            <a:r>
              <a:rPr lang="en-US" dirty="0"/>
              <a:t>Change the way you think about the job.</a:t>
            </a:r>
          </a:p>
        </p:txBody>
      </p:sp>
    </p:spTree>
    <p:extLst>
      <p:ext uri="{BB962C8B-B14F-4D97-AF65-F5344CB8AC3E}">
        <p14:creationId xmlns:p14="http://schemas.microsoft.com/office/powerpoint/2010/main" val="76461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7975-7EBA-4FB1-890D-1364533A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Job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F590-8A96-468C-AC5B-79DB286C5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important is money?</a:t>
            </a:r>
          </a:p>
        </p:txBody>
      </p:sp>
      <p:pic>
        <p:nvPicPr>
          <p:cNvPr id="9218" name="Picture 2" descr="Image result for image for money">
            <a:extLst>
              <a:ext uri="{FF2B5EF4-FFF2-40B4-BE49-F238E27FC236}">
                <a16:creationId xmlns:a16="http://schemas.microsoft.com/office/drawing/2014/main" id="{031ACDF7-F2F3-4BF2-B32E-96CAB4B50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3356676" cy="39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36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0CC0"/>
      </a:lt2>
      <a:accent1>
        <a:srgbClr val="0520E9"/>
      </a:accent1>
      <a:accent2>
        <a:srgbClr val="1B55D0"/>
      </a:accent2>
      <a:accent3>
        <a:srgbClr val="FFFFFF"/>
      </a:accent3>
      <a:accent4>
        <a:srgbClr val="404040"/>
      </a:accent4>
      <a:accent5>
        <a:srgbClr val="AAABF2"/>
      </a:accent5>
      <a:accent6>
        <a:srgbClr val="174CBC"/>
      </a:accent6>
      <a:hlink>
        <a:srgbClr val="3B95E2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1D47B2"/>
        </a:lt2>
        <a:accent1>
          <a:srgbClr val="4880D6"/>
        </a:accent1>
        <a:accent2>
          <a:srgbClr val="7FACE4"/>
        </a:accent2>
        <a:accent3>
          <a:srgbClr val="FFFFFF"/>
        </a:accent3>
        <a:accent4>
          <a:srgbClr val="404040"/>
        </a:accent4>
        <a:accent5>
          <a:srgbClr val="B1C0E8"/>
        </a:accent5>
        <a:accent6>
          <a:srgbClr val="729BCF"/>
        </a:accent6>
        <a:hlink>
          <a:srgbClr val="A3C4F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0CC0"/>
        </a:lt2>
        <a:accent1>
          <a:srgbClr val="0520E9"/>
        </a:accent1>
        <a:accent2>
          <a:srgbClr val="1B55D0"/>
        </a:accent2>
        <a:accent3>
          <a:srgbClr val="FFFFFF"/>
        </a:accent3>
        <a:accent4>
          <a:srgbClr val="404040"/>
        </a:accent4>
        <a:accent5>
          <a:srgbClr val="AAABF2"/>
        </a:accent5>
        <a:accent6>
          <a:srgbClr val="174CBC"/>
        </a:accent6>
        <a:hlink>
          <a:srgbClr val="3B95E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1026</Words>
  <Application>Microsoft Office PowerPoint</Application>
  <PresentationFormat>On-screen Show (4:3)</PresentationFormat>
  <Paragraphs>189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Arial Black</vt:lpstr>
      <vt:lpstr>Calibri</vt:lpstr>
      <vt:lpstr>Tahoma</vt:lpstr>
      <vt:lpstr>template</vt:lpstr>
      <vt:lpstr>Career Satisfaction</vt:lpstr>
      <vt:lpstr>Why do people hate Mondays?</vt:lpstr>
      <vt:lpstr>Too Many People Hate Mondays</vt:lpstr>
      <vt:lpstr>PowerPoint Presentation</vt:lpstr>
      <vt:lpstr>PowerPoint Presentation</vt:lpstr>
      <vt:lpstr>The Story of the 3 Bricklayers</vt:lpstr>
      <vt:lpstr>Finding Meaning</vt:lpstr>
      <vt:lpstr>Job Crafting</vt:lpstr>
      <vt:lpstr>Money and Job Satisfaction</vt:lpstr>
      <vt:lpstr>Money is Important</vt:lpstr>
      <vt:lpstr>Attaining Wealth</vt:lpstr>
      <vt:lpstr>Tips from Warren Buffet</vt:lpstr>
      <vt:lpstr>Money Is Not So Important</vt:lpstr>
      <vt:lpstr>Predictors of Job Satisfaction</vt:lpstr>
      <vt:lpstr>Predictors of Job Satisfaction</vt:lpstr>
      <vt:lpstr>Factors Contributing to Well-Being</vt:lpstr>
      <vt:lpstr>Satisfying Careers</vt:lpstr>
      <vt:lpstr>What makes people happy at work?</vt:lpstr>
      <vt:lpstr>What makes people happy at work?</vt:lpstr>
      <vt:lpstr>How to be Successful in Your Job</vt:lpstr>
      <vt:lpstr>Group Activity</vt:lpstr>
      <vt:lpstr>Tips for Career Success</vt:lpstr>
      <vt:lpstr>Tips for Career Success</vt:lpstr>
      <vt:lpstr>What are your lifetime goals?</vt:lpstr>
      <vt:lpstr>Successful Goal Setting</vt:lpstr>
      <vt:lpstr>Smart Goals</vt:lpstr>
      <vt:lpstr>Class Exercise: My Lifetime Goals </vt:lpstr>
      <vt:lpstr>Rules for Brainstorming</vt:lpstr>
      <vt:lpstr>In 5 minutes, list your lifetime goals.  Write anything that comes to mind.  Can you list at least 10?</vt:lpstr>
      <vt:lpstr>Look over your list and highlight or mark the most important goals.</vt:lpstr>
      <vt:lpstr>In 5 minutes, list what you would like to accomplish in the next 5 years.  Include your educational and career goals.  See if you can come up with 10 items.</vt:lpstr>
      <vt:lpstr>Again, highlight or mark your best answers.</vt:lpstr>
      <vt:lpstr>What goals would you like to accomplish in the next year? </vt:lpstr>
      <vt:lpstr>        Highlight your best ideas.          Share with the class one of your most important ideas from this question.  </vt:lpstr>
      <vt:lpstr>Assignment: Finish My Lifetime Goals </vt:lpstr>
      <vt:lpstr>What is the difference between a goal and a fantasy?</vt:lpstr>
      <vt:lpstr>Is this car a goal or a fantasy?</vt:lpstr>
      <vt:lpstr>A Goal Requires</vt:lpstr>
      <vt:lpstr>Turn Your Dreams Into Reality</vt:lpstr>
      <vt:lpstr>Priorities are the key to managing your time to accomplish your goals.  What are priorities?</vt:lpstr>
      <vt:lpstr>Activity:  Make a quick list of what you have done today and what you plan to do until you go to bed tonight.</vt:lpstr>
      <vt:lpstr>Prioritize your list</vt:lpstr>
      <vt:lpstr>Beware: “C” Fever</vt:lpstr>
      <vt:lpstr>Intentions for the Future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25</cp:revision>
  <dcterms:created xsi:type="dcterms:W3CDTF">2005-12-15T13:44:20Z</dcterms:created>
  <dcterms:modified xsi:type="dcterms:W3CDTF">2017-12-12T19:24:53Z</dcterms:modified>
</cp:coreProperties>
</file>