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0"/>
  </p:notesMasterIdLst>
  <p:handoutMasterIdLst>
    <p:handoutMasterId r:id="rId81"/>
  </p:handoutMasterIdLst>
  <p:sldIdLst>
    <p:sldId id="256" r:id="rId2"/>
    <p:sldId id="366" r:id="rId3"/>
    <p:sldId id="262" r:id="rId4"/>
    <p:sldId id="367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368" r:id="rId13"/>
    <p:sldId id="270" r:id="rId14"/>
    <p:sldId id="369" r:id="rId15"/>
    <p:sldId id="370" r:id="rId16"/>
    <p:sldId id="371" r:id="rId17"/>
    <p:sldId id="372" r:id="rId18"/>
    <p:sldId id="373" r:id="rId19"/>
    <p:sldId id="374" r:id="rId20"/>
    <p:sldId id="375" r:id="rId21"/>
    <p:sldId id="376" r:id="rId22"/>
    <p:sldId id="377" r:id="rId23"/>
    <p:sldId id="378" r:id="rId24"/>
    <p:sldId id="379" r:id="rId25"/>
    <p:sldId id="380" r:id="rId26"/>
    <p:sldId id="381" r:id="rId27"/>
    <p:sldId id="382" r:id="rId28"/>
    <p:sldId id="383" r:id="rId29"/>
    <p:sldId id="384" r:id="rId30"/>
    <p:sldId id="385" r:id="rId31"/>
    <p:sldId id="386" r:id="rId32"/>
    <p:sldId id="387" r:id="rId33"/>
    <p:sldId id="297" r:id="rId34"/>
    <p:sldId id="298" r:id="rId35"/>
    <p:sldId id="389" r:id="rId36"/>
    <p:sldId id="390" r:id="rId37"/>
    <p:sldId id="391" r:id="rId38"/>
    <p:sldId id="392" r:id="rId39"/>
    <p:sldId id="393" r:id="rId40"/>
    <p:sldId id="394" r:id="rId41"/>
    <p:sldId id="281" r:id="rId42"/>
    <p:sldId id="395" r:id="rId43"/>
    <p:sldId id="396" r:id="rId44"/>
    <p:sldId id="397" r:id="rId45"/>
    <p:sldId id="398" r:id="rId46"/>
    <p:sldId id="399" r:id="rId47"/>
    <p:sldId id="400" r:id="rId48"/>
    <p:sldId id="401" r:id="rId49"/>
    <p:sldId id="402" r:id="rId50"/>
    <p:sldId id="403" r:id="rId51"/>
    <p:sldId id="404" r:id="rId52"/>
    <p:sldId id="405" r:id="rId53"/>
    <p:sldId id="406" r:id="rId54"/>
    <p:sldId id="408" r:id="rId55"/>
    <p:sldId id="409" r:id="rId56"/>
    <p:sldId id="410" r:id="rId57"/>
    <p:sldId id="411" r:id="rId58"/>
    <p:sldId id="412" r:id="rId59"/>
    <p:sldId id="413" r:id="rId60"/>
    <p:sldId id="414" r:id="rId61"/>
    <p:sldId id="415" r:id="rId62"/>
    <p:sldId id="446" r:id="rId63"/>
    <p:sldId id="451" r:id="rId64"/>
    <p:sldId id="454" r:id="rId65"/>
    <p:sldId id="447" r:id="rId66"/>
    <p:sldId id="319" r:id="rId67"/>
    <p:sldId id="330" r:id="rId68"/>
    <p:sldId id="455" r:id="rId69"/>
    <p:sldId id="458" r:id="rId70"/>
    <p:sldId id="459" r:id="rId71"/>
    <p:sldId id="460" r:id="rId72"/>
    <p:sldId id="461" r:id="rId73"/>
    <p:sldId id="462" r:id="rId74"/>
    <p:sldId id="463" r:id="rId75"/>
    <p:sldId id="441" r:id="rId76"/>
    <p:sldId id="442" r:id="rId77"/>
    <p:sldId id="443" r:id="rId78"/>
    <p:sldId id="444" r:id="rId7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9379" autoAdjust="0"/>
    <p:restoredTop sz="94620" autoAdjust="0"/>
  </p:normalViewPr>
  <p:slideViewPr>
    <p:cSldViewPr>
      <p:cViewPr varScale="1">
        <p:scale>
          <a:sx n="80" d="100"/>
          <a:sy n="80" d="100"/>
        </p:scale>
        <p:origin x="36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1548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presProps" Target="presProp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95569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en-US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 altLang="en-US"/>
          </a:p>
        </p:txBody>
      </p:sp>
      <p:sp>
        <p:nvSpPr>
          <p:cNvPr id="696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Click to edit Master text styles</a:t>
            </a:r>
          </a:p>
          <a:p>
            <a:pPr lvl="1"/>
            <a:r>
              <a:rPr lang="ru-RU" altLang="en-US"/>
              <a:t>Second level</a:t>
            </a:r>
          </a:p>
          <a:p>
            <a:pPr lvl="2"/>
            <a:r>
              <a:rPr lang="ru-RU" altLang="en-US"/>
              <a:t>Third level</a:t>
            </a:r>
          </a:p>
          <a:p>
            <a:pPr lvl="3"/>
            <a:r>
              <a:rPr lang="ru-RU" altLang="en-US"/>
              <a:t>Fourth level</a:t>
            </a:r>
          </a:p>
          <a:p>
            <a:pPr lvl="4"/>
            <a:r>
              <a:rPr lang="ru-RU" altLang="en-US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en-US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58ECE34-8FC2-495C-AD5C-444A1C6D7471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0823403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704541E-E0D0-469B-8E27-6DF03BAB1C06}" type="slidenum">
              <a:rPr lang="en-US" altLang="en-US" smtClean="0"/>
              <a:pPr>
                <a:spcBef>
                  <a:spcPct val="0"/>
                </a:spcBef>
              </a:pPr>
              <a:t>43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27055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92500" y="620713"/>
            <a:ext cx="4176713" cy="893762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>
              <a:defRPr sz="2000" b="1"/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ru-RU" altLang="en-US" noProof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92500" y="1412875"/>
            <a:ext cx="4176713" cy="503238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 marL="0" indent="0">
              <a:buFontTx/>
              <a:buNone/>
              <a:defRPr sz="2000" b="1"/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ru-RU" altLang="en-US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43081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62713" y="333375"/>
            <a:ext cx="1638300" cy="54721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47813" y="333375"/>
            <a:ext cx="4762500" cy="54721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152882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050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05000"/>
            <a:ext cx="3810000" cy="41148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399213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99213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99213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7A81E4-E3FD-470B-9706-1598FD39DA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64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00083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4789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19250" y="1052513"/>
            <a:ext cx="3163888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5538" y="1052513"/>
            <a:ext cx="3165475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98459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07175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37342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7075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6867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0349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47813" y="333375"/>
            <a:ext cx="6408737" cy="5080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ru-RU" alt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19250" y="1052513"/>
            <a:ext cx="6481763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wmf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0.wmf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2.wmf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3.wmf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74.wmf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57400" y="762000"/>
            <a:ext cx="7086600" cy="793750"/>
          </a:xfrm>
          <a:noFill/>
        </p:spPr>
        <p:txBody>
          <a:bodyPr/>
          <a:lstStyle/>
          <a:p>
            <a:r>
              <a:rPr lang="en-US" altLang="en-US" sz="3200" b="0" dirty="0">
                <a:latin typeface="Tahoma" charset="0"/>
              </a:rPr>
              <a:t>Planning Your Career and Education</a:t>
            </a:r>
            <a:br>
              <a:rPr lang="en-US" altLang="en-US" sz="2400" b="0" dirty="0">
                <a:latin typeface="Tahoma" charset="0"/>
              </a:rPr>
            </a:br>
            <a:endParaRPr lang="uk-UA" altLang="en-US" sz="2400" b="0" dirty="0">
              <a:latin typeface="Tahoma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1219200"/>
            <a:ext cx="2268538" cy="4333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Chapter 4 </a:t>
            </a:r>
            <a:endParaRPr lang="uk-UA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2819400" y="304800"/>
            <a:ext cx="4495800" cy="508000"/>
          </a:xfrm>
        </p:spPr>
        <p:txBody>
          <a:bodyPr/>
          <a:lstStyle/>
          <a:p>
            <a:pPr>
              <a:defRPr/>
            </a:pPr>
            <a:r>
              <a:rPr lang="en-US" dirty="0"/>
              <a:t>The New Millennials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1100" y="914400"/>
            <a:ext cx="7772400" cy="37338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/>
              <a:t>The cyber generation</a:t>
            </a:r>
          </a:p>
          <a:p>
            <a:pPr>
              <a:lnSpc>
                <a:spcPct val="90000"/>
              </a:lnSpc>
              <a:defRPr/>
            </a:pPr>
            <a:r>
              <a:rPr lang="en-US" dirty="0"/>
              <a:t>Their most important values are </a:t>
            </a:r>
            <a:r>
              <a:rPr lang="en-US" dirty="0">
                <a:solidFill>
                  <a:srgbClr val="C00000"/>
                </a:solidFill>
              </a:rPr>
              <a:t>individuality</a:t>
            </a:r>
            <a:r>
              <a:rPr lang="en-US" dirty="0"/>
              <a:t> and </a:t>
            </a:r>
            <a:r>
              <a:rPr lang="en-US" dirty="0">
                <a:solidFill>
                  <a:srgbClr val="C00000"/>
                </a:solidFill>
              </a:rPr>
              <a:t>uniqueness</a:t>
            </a:r>
          </a:p>
          <a:p>
            <a:pPr>
              <a:lnSpc>
                <a:spcPct val="90000"/>
              </a:lnSpc>
              <a:defRPr/>
            </a:pPr>
            <a:r>
              <a:rPr lang="en-US" dirty="0"/>
              <a:t>Greatest concerns: terrorism and school shootings</a:t>
            </a:r>
          </a:p>
          <a:p>
            <a:pPr>
              <a:lnSpc>
                <a:spcPct val="90000"/>
              </a:lnSpc>
              <a:defRPr/>
            </a:pPr>
            <a:r>
              <a:rPr lang="en-US" dirty="0"/>
              <a:t>Decreasing use of alcohol, drugs and tobacco</a:t>
            </a:r>
          </a:p>
          <a:p>
            <a:pPr>
              <a:lnSpc>
                <a:spcPct val="90000"/>
              </a:lnSpc>
              <a:defRPr/>
            </a:pPr>
            <a:r>
              <a:rPr lang="en-US" dirty="0"/>
              <a:t>Have the promise of changing institutions for the better</a:t>
            </a:r>
          </a:p>
          <a:p>
            <a:pPr>
              <a:lnSpc>
                <a:spcPct val="90000"/>
              </a:lnSpc>
              <a:defRPr/>
            </a:pPr>
            <a:endParaRPr lang="en-US" dirty="0"/>
          </a:p>
          <a:p>
            <a:pPr>
              <a:lnSpc>
                <a:spcPct val="90000"/>
              </a:lnSpc>
              <a:defRPr/>
            </a:pPr>
            <a:endParaRPr lang="en-US" dirty="0"/>
          </a:p>
        </p:txBody>
      </p:sp>
      <p:pic>
        <p:nvPicPr>
          <p:cNvPr id="4" name="Picture 2" descr="http://www.tele-smart.com/uploads/millennials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599865"/>
            <a:ext cx="5248275" cy="2228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7200" y="679104"/>
            <a:ext cx="7416800" cy="508000"/>
          </a:xfrm>
        </p:spPr>
        <p:txBody>
          <a:bodyPr/>
          <a:lstStyle/>
          <a:p>
            <a:r>
              <a:rPr lang="en-US" dirty="0"/>
              <a:t>The New Generation 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351756"/>
            <a:ext cx="7416800" cy="4154487"/>
          </a:xfrm>
        </p:spPr>
        <p:txBody>
          <a:bodyPr/>
          <a:lstStyle/>
          <a:p>
            <a:r>
              <a:rPr lang="en-US" dirty="0"/>
              <a:t>Born since 1995</a:t>
            </a:r>
          </a:p>
          <a:p>
            <a:r>
              <a:rPr lang="en-US" dirty="0"/>
              <a:t>Many Names: </a:t>
            </a:r>
            <a:r>
              <a:rPr lang="en-US" b="0" dirty="0"/>
              <a:t>Generation Wii, </a:t>
            </a:r>
            <a:r>
              <a:rPr lang="en-US" b="0" dirty="0" err="1"/>
              <a:t>iGeneration,Gen</a:t>
            </a:r>
            <a:r>
              <a:rPr lang="en-US" b="0" dirty="0"/>
              <a:t> Tech, Digital Natives, Net Gen, The Plurals</a:t>
            </a:r>
          </a:p>
        </p:txBody>
      </p:sp>
      <p:pic>
        <p:nvPicPr>
          <p:cNvPr id="257028" name="Picture 4" descr="http://static1.businessinsider.com/image/53ab247ceab8ea0659084286-480/generation-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429000"/>
            <a:ext cx="5715000" cy="2857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9038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066800"/>
            <a:ext cx="6408737" cy="508000"/>
          </a:xfrm>
        </p:spPr>
        <p:txBody>
          <a:bodyPr/>
          <a:lstStyle/>
          <a:p>
            <a:r>
              <a:rPr lang="en-US" dirty="0"/>
              <a:t>Generation 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981200"/>
            <a:ext cx="6481763" cy="4752975"/>
          </a:xfrm>
        </p:spPr>
        <p:txBody>
          <a:bodyPr/>
          <a:lstStyle/>
          <a:p>
            <a:r>
              <a:rPr lang="en-US" dirty="0"/>
              <a:t>Also known at Generation Wii, </a:t>
            </a:r>
            <a:r>
              <a:rPr lang="en-US" dirty="0" err="1"/>
              <a:t>iGeneration</a:t>
            </a:r>
            <a:r>
              <a:rPr lang="en-US" dirty="0"/>
              <a:t>, Gen Tech and Digital Natives</a:t>
            </a:r>
          </a:p>
          <a:p>
            <a:r>
              <a:rPr lang="en-US" dirty="0"/>
              <a:t>Will use technology as a tool to change the world</a:t>
            </a:r>
          </a:p>
          <a:p>
            <a:r>
              <a:rPr lang="en-US" dirty="0"/>
              <a:t>Value cultural diversity</a:t>
            </a:r>
          </a:p>
          <a:p>
            <a:r>
              <a:rPr lang="en-US" dirty="0"/>
              <a:t>The age of “girl power” </a:t>
            </a:r>
          </a:p>
        </p:txBody>
      </p:sp>
    </p:spTree>
    <p:extLst>
      <p:ext uri="{BB962C8B-B14F-4D97-AF65-F5344CB8AC3E}">
        <p14:creationId xmlns:p14="http://schemas.microsoft.com/office/powerpoint/2010/main" val="16156532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7416800" cy="508000"/>
          </a:xfrm>
        </p:spPr>
        <p:txBody>
          <a:bodyPr/>
          <a:lstStyle/>
          <a:p>
            <a:r>
              <a:rPr lang="en-US" dirty="0"/>
              <a:t>Generation 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7416800" cy="4535487"/>
          </a:xfrm>
        </p:spPr>
        <p:txBody>
          <a:bodyPr/>
          <a:lstStyle/>
          <a:p>
            <a:r>
              <a:rPr lang="en-US" dirty="0"/>
              <a:t>Last generation with a Caucasian majority</a:t>
            </a:r>
          </a:p>
          <a:p>
            <a:r>
              <a:rPr lang="en-US" dirty="0"/>
              <a:t>Accept diversity</a:t>
            </a:r>
          </a:p>
          <a:p>
            <a:r>
              <a:rPr lang="en-US" dirty="0"/>
              <a:t>Decline of “traditional families”</a:t>
            </a:r>
          </a:p>
          <a:p>
            <a:r>
              <a:rPr lang="en-US" dirty="0"/>
              <a:t>Because of recession, less likely to believe in the American dream of having more</a:t>
            </a:r>
          </a:p>
          <a:p>
            <a:r>
              <a:rPr lang="en-US" dirty="0"/>
              <a:t>The age of “girl power”</a:t>
            </a:r>
          </a:p>
          <a:p>
            <a:r>
              <a:rPr lang="en-US" dirty="0"/>
              <a:t>Hope to use technology to change the world</a:t>
            </a:r>
          </a:p>
        </p:txBody>
      </p:sp>
    </p:spTree>
    <p:extLst>
      <p:ext uri="{BB962C8B-B14F-4D97-AF65-F5344CB8AC3E}">
        <p14:creationId xmlns:p14="http://schemas.microsoft.com/office/powerpoint/2010/main" val="41646918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2100" y="1066800"/>
            <a:ext cx="6408737" cy="508000"/>
          </a:xfrm>
        </p:spPr>
        <p:txBody>
          <a:bodyPr/>
          <a:lstStyle/>
          <a:p>
            <a:r>
              <a:rPr lang="en-US" dirty="0"/>
              <a:t>Career Trends for 2020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828800"/>
            <a:ext cx="5224463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00834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08720"/>
            <a:ext cx="7772400" cy="615048"/>
          </a:xfrm>
        </p:spPr>
        <p:txBody>
          <a:bodyPr>
            <a:noAutofit/>
          </a:bodyPr>
          <a:lstStyle/>
          <a:p>
            <a:r>
              <a:rPr lang="en-US" altLang="en-US" dirty="0">
                <a:solidFill>
                  <a:srgbClr val="02E84F"/>
                </a:solidFill>
              </a:rPr>
              <a:t>          </a:t>
            </a:r>
            <a:r>
              <a:rPr lang="en-US" altLang="en-US" sz="3200" dirty="0"/>
              <a:t>Service Occupations in Demand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732434"/>
            <a:ext cx="7416800" cy="5111750"/>
          </a:xfrm>
        </p:spPr>
        <p:txBody>
          <a:bodyPr>
            <a:normAutofit/>
          </a:bodyPr>
          <a:lstStyle/>
          <a:p>
            <a:pPr marL="0" indent="0">
              <a:buClr>
                <a:srgbClr val="02E84F"/>
              </a:buClr>
              <a:buNone/>
            </a:pPr>
            <a:r>
              <a:rPr lang="en-US" altLang="en-US" sz="2400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  <a:cs typeface="Leelawadee" panose="020B0502040204020203" pitchFamily="34" charset="-34"/>
              </a:rPr>
              <a:t>Health Care</a:t>
            </a:r>
          </a:p>
          <a:p>
            <a:pPr marL="0" indent="0">
              <a:buClr>
                <a:srgbClr val="02E84F"/>
              </a:buClr>
              <a:buNone/>
            </a:pPr>
            <a:r>
              <a:rPr lang="en-US" altLang="en-US" sz="2400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  <a:cs typeface="Leelawadee" panose="020B0502040204020203" pitchFamily="34" charset="-34"/>
              </a:rPr>
              <a:t>Business</a:t>
            </a:r>
          </a:p>
          <a:p>
            <a:pPr marL="0" indent="0">
              <a:buClr>
                <a:srgbClr val="02E84F"/>
              </a:buClr>
              <a:buNone/>
            </a:pPr>
            <a:r>
              <a:rPr lang="en-US" altLang="en-US" sz="2400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  <a:cs typeface="Leelawadee" panose="020B0502040204020203" pitchFamily="34" charset="-34"/>
              </a:rPr>
              <a:t>Education</a:t>
            </a:r>
          </a:p>
          <a:p>
            <a:pPr marL="0" indent="0">
              <a:buClr>
                <a:srgbClr val="02E84F"/>
              </a:buClr>
              <a:buNone/>
            </a:pPr>
            <a:r>
              <a:rPr lang="en-US" altLang="en-US" sz="2400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  <a:cs typeface="Leelawadee" panose="020B0502040204020203" pitchFamily="34" charset="-34"/>
              </a:rPr>
              <a:t>Finance</a:t>
            </a:r>
          </a:p>
          <a:p>
            <a:pPr marL="0" indent="0">
              <a:buClr>
                <a:srgbClr val="02E84F"/>
              </a:buClr>
              <a:buNone/>
            </a:pPr>
            <a:r>
              <a:rPr lang="en-US" altLang="en-US" sz="2400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  <a:cs typeface="Leelawadee" panose="020B0502040204020203" pitchFamily="34" charset="-34"/>
              </a:rPr>
              <a:t>Insurance</a:t>
            </a:r>
          </a:p>
          <a:p>
            <a:pPr marL="0" indent="0">
              <a:buClr>
                <a:srgbClr val="02E84F"/>
              </a:buClr>
              <a:buNone/>
            </a:pPr>
            <a:r>
              <a:rPr lang="en-US" altLang="en-US" sz="2400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  <a:cs typeface="Leelawadee" panose="020B0502040204020203" pitchFamily="34" charset="-34"/>
              </a:rPr>
              <a:t>Real Estate</a:t>
            </a:r>
          </a:p>
          <a:p>
            <a:pPr marL="0" indent="0">
              <a:buClr>
                <a:srgbClr val="02E84F"/>
              </a:buClr>
              <a:buNone/>
            </a:pPr>
            <a:r>
              <a:rPr lang="en-US" altLang="en-US" sz="2400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  <a:cs typeface="Leelawadee" panose="020B0502040204020203" pitchFamily="34" charset="-34"/>
              </a:rPr>
              <a:t>Transportation</a:t>
            </a:r>
          </a:p>
          <a:p>
            <a:pPr marL="0" indent="0">
              <a:buClr>
                <a:srgbClr val="02E84F"/>
              </a:buClr>
              <a:buNone/>
            </a:pPr>
            <a:r>
              <a:rPr lang="en-US" altLang="en-US" sz="2400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  <a:cs typeface="Leelawadee" panose="020B0502040204020203" pitchFamily="34" charset="-34"/>
              </a:rPr>
              <a:t>Communication. </a:t>
            </a:r>
          </a:p>
        </p:txBody>
      </p:sp>
      <p:pic>
        <p:nvPicPr>
          <p:cNvPr id="259074" name="Picture 2" descr="https://www.penrosestfrancis.org/uploadedimages/penrosestfrancis/Content/PSF/Specialties/Occupation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057400"/>
            <a:ext cx="5272826" cy="3759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6408737" cy="508000"/>
          </a:xfrm>
        </p:spPr>
        <p:txBody>
          <a:bodyPr/>
          <a:lstStyle/>
          <a:p>
            <a:r>
              <a:rPr lang="en-US" dirty="0"/>
              <a:t>Increased Need for Education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A42641-5E49-4D5A-8BDA-2713AF54ECB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066800" y="1905000"/>
            <a:ext cx="6713536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3843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00200"/>
            <a:ext cx="7416800" cy="508000"/>
          </a:xfrm>
        </p:spPr>
        <p:txBody>
          <a:bodyPr/>
          <a:lstStyle/>
          <a:p>
            <a:r>
              <a:rPr lang="en-US" dirty="0"/>
              <a:t>Increased Opportunities for STEM Careers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5715000"/>
            <a:ext cx="7416800" cy="1143000"/>
          </a:xfrm>
        </p:spPr>
        <p:txBody>
          <a:bodyPr/>
          <a:lstStyle/>
          <a:p>
            <a:r>
              <a:rPr lang="en-US" dirty="0"/>
              <a:t>Will grow 17% by 2020</a:t>
            </a:r>
          </a:p>
          <a:p>
            <a:r>
              <a:rPr lang="en-US" dirty="0"/>
              <a:t>Highest paying jobs.</a:t>
            </a:r>
          </a:p>
        </p:txBody>
      </p:sp>
      <p:pic>
        <p:nvPicPr>
          <p:cNvPr id="234498" name="Picture 2" descr="http://goneec.org/portals/0/Images/ste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199" y="2085008"/>
            <a:ext cx="3654829" cy="3401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58235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274638"/>
            <a:ext cx="6477000" cy="1143000"/>
          </a:xfrm>
        </p:spPr>
        <p:txBody>
          <a:bodyPr/>
          <a:lstStyle/>
          <a:p>
            <a:r>
              <a:rPr lang="en-US" dirty="0"/>
              <a:t>Beware of Outsourcing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51520" y="1556792"/>
            <a:ext cx="4040188" cy="639762"/>
          </a:xfrm>
        </p:spPr>
        <p:txBody>
          <a:bodyPr/>
          <a:lstStyle/>
          <a:p>
            <a:r>
              <a:rPr lang="en-US" dirty="0"/>
              <a:t>Likely to be outsourced: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23528" y="2204864"/>
            <a:ext cx="4040188" cy="3951288"/>
          </a:xfrm>
        </p:spPr>
        <p:txBody>
          <a:bodyPr/>
          <a:lstStyle/>
          <a:p>
            <a:r>
              <a:rPr lang="en-US" dirty="0"/>
              <a:t>Repetitive jobs such as accounting</a:t>
            </a:r>
          </a:p>
          <a:p>
            <a:r>
              <a:rPr lang="en-US" dirty="0"/>
              <a:t>Well-defined jobs such as customer service</a:t>
            </a:r>
          </a:p>
          <a:p>
            <a:r>
              <a:rPr lang="en-US" dirty="0"/>
              <a:t>Software </a:t>
            </a:r>
          </a:p>
          <a:p>
            <a:r>
              <a:rPr lang="en-US" dirty="0"/>
              <a:t>Technical support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211961" y="1535113"/>
            <a:ext cx="4474840" cy="639762"/>
          </a:xfrm>
        </p:spPr>
        <p:txBody>
          <a:bodyPr/>
          <a:lstStyle/>
          <a:p>
            <a:r>
              <a:rPr lang="en-US" dirty="0"/>
              <a:t>Less likely to be outsourced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427984" y="2204864"/>
            <a:ext cx="4041775" cy="3951288"/>
          </a:xfrm>
        </p:spPr>
        <p:txBody>
          <a:bodyPr/>
          <a:lstStyle/>
          <a:p>
            <a:r>
              <a:rPr lang="en-US" dirty="0"/>
              <a:t>Top management</a:t>
            </a:r>
          </a:p>
          <a:p>
            <a:r>
              <a:rPr lang="en-US" dirty="0"/>
              <a:t>Trouble shooters</a:t>
            </a:r>
          </a:p>
          <a:p>
            <a:r>
              <a:rPr lang="en-US" dirty="0"/>
              <a:t>Marketing</a:t>
            </a:r>
          </a:p>
          <a:p>
            <a:r>
              <a:rPr lang="en-US" dirty="0"/>
              <a:t>Repair</a:t>
            </a:r>
          </a:p>
          <a:p>
            <a:r>
              <a:rPr lang="en-US" dirty="0"/>
              <a:t>Product design</a:t>
            </a:r>
          </a:p>
          <a:p>
            <a:r>
              <a:rPr lang="en-US" dirty="0"/>
              <a:t>Entertainment</a:t>
            </a:r>
          </a:p>
        </p:txBody>
      </p:sp>
      <p:pic>
        <p:nvPicPr>
          <p:cNvPr id="8" name="Pictur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4797152"/>
            <a:ext cx="2628900" cy="1915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5798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1524000"/>
            <a:ext cx="6408737" cy="508000"/>
          </a:xfrm>
        </p:spPr>
        <p:txBody>
          <a:bodyPr/>
          <a:lstStyle/>
          <a:p>
            <a:r>
              <a:rPr lang="en-US" dirty="0"/>
              <a:t>Avoid Outsourcing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2514600"/>
            <a:ext cx="6481763" cy="3824287"/>
          </a:xfrm>
        </p:spPr>
        <p:txBody>
          <a:bodyPr/>
          <a:lstStyle/>
          <a:p>
            <a:r>
              <a:rPr lang="en-US" dirty="0"/>
              <a:t>Be the best in your field</a:t>
            </a:r>
          </a:p>
          <a:p>
            <a:r>
              <a:rPr lang="en-US" dirty="0"/>
              <a:t>Be creative and innovative</a:t>
            </a:r>
          </a:p>
          <a:p>
            <a:r>
              <a:rPr lang="en-US" dirty="0"/>
              <a:t>Avoid repetitive jobs</a:t>
            </a:r>
          </a:p>
          <a:p>
            <a:r>
              <a:rPr lang="en-US" dirty="0"/>
              <a:t>Choose a career high in demand</a:t>
            </a:r>
          </a:p>
          <a:p>
            <a:r>
              <a:rPr lang="en-US" dirty="0"/>
              <a:t>Consider a job in skilled trades (carpenters, plumbers, hair stylists, dental hygienists)</a:t>
            </a:r>
          </a:p>
        </p:txBody>
      </p:sp>
    </p:spTree>
    <p:extLst>
      <p:ext uri="{BB962C8B-B14F-4D97-AF65-F5344CB8AC3E}">
        <p14:creationId xmlns:p14="http://schemas.microsoft.com/office/powerpoint/2010/main" val="316457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219200"/>
            <a:ext cx="6408737" cy="508000"/>
          </a:xfrm>
        </p:spPr>
        <p:txBody>
          <a:bodyPr/>
          <a:lstStyle/>
          <a:p>
            <a:r>
              <a:rPr lang="en-US" dirty="0"/>
              <a:t>Keep Your Eyes on the Future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62200" y="2091904"/>
            <a:ext cx="3886200" cy="2691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90600" y="5105400"/>
            <a:ext cx="6480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Stay informed about new developments that will affect your future.  </a:t>
            </a:r>
          </a:p>
        </p:txBody>
      </p:sp>
    </p:spTree>
    <p:extLst>
      <p:ext uri="{BB962C8B-B14F-4D97-AF65-F5344CB8AC3E}">
        <p14:creationId xmlns:p14="http://schemas.microsoft.com/office/powerpoint/2010/main" val="34187789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6809" y="1066800"/>
            <a:ext cx="6408737" cy="508000"/>
          </a:xfrm>
        </p:spPr>
        <p:txBody>
          <a:bodyPr/>
          <a:lstStyle/>
          <a:p>
            <a:r>
              <a:rPr lang="en-US" dirty="0"/>
              <a:t>Globalization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057400"/>
            <a:ext cx="6481763" cy="1385887"/>
          </a:xfrm>
        </p:spPr>
        <p:txBody>
          <a:bodyPr/>
          <a:lstStyle/>
          <a:p>
            <a:r>
              <a:rPr lang="en-US" dirty="0"/>
              <a:t>Speak different languages</a:t>
            </a:r>
          </a:p>
          <a:p>
            <a:r>
              <a:rPr lang="en-US" dirty="0"/>
              <a:t>Study international business</a:t>
            </a:r>
          </a:p>
        </p:txBody>
      </p:sp>
      <p:pic>
        <p:nvPicPr>
          <p:cNvPr id="235522" name="Picture 2" descr="http://www.intelligent-aerospace.com/content/dam/avi/online-articles/2012/11/shutterstock_globaliz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124200"/>
            <a:ext cx="3317875" cy="331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95676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1447800"/>
            <a:ext cx="6408737" cy="508000"/>
          </a:xfrm>
        </p:spPr>
        <p:txBody>
          <a:bodyPr/>
          <a:lstStyle/>
          <a:p>
            <a:r>
              <a:rPr lang="en-US" dirty="0"/>
              <a:t>Nontraditional Workers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2971800"/>
            <a:ext cx="6481763" cy="2833687"/>
          </a:xfrm>
        </p:spPr>
        <p:txBody>
          <a:bodyPr/>
          <a:lstStyle/>
          <a:p>
            <a:r>
              <a:rPr lang="en-US" dirty="0"/>
              <a:t>Do not have full time jobs with benefits</a:t>
            </a:r>
          </a:p>
          <a:p>
            <a:r>
              <a:rPr lang="en-US" dirty="0"/>
              <a:t>Contingent and part time workers</a:t>
            </a:r>
          </a:p>
          <a:p>
            <a:r>
              <a:rPr lang="en-US" dirty="0"/>
              <a:t>Independent contractors</a:t>
            </a:r>
          </a:p>
          <a:p>
            <a:r>
              <a:rPr lang="en-US" dirty="0"/>
              <a:t>Temporary workers</a:t>
            </a:r>
          </a:p>
        </p:txBody>
      </p:sp>
    </p:spTree>
    <p:extLst>
      <p:ext uri="{BB962C8B-B14F-4D97-AF65-F5344CB8AC3E}">
        <p14:creationId xmlns:p14="http://schemas.microsoft.com/office/powerpoint/2010/main" val="27978520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905000"/>
            <a:ext cx="6408737" cy="508000"/>
          </a:xfrm>
        </p:spPr>
        <p:txBody>
          <a:bodyPr/>
          <a:lstStyle/>
          <a:p>
            <a:r>
              <a:rPr lang="en-US" dirty="0"/>
              <a:t>Automation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480" y="3261287"/>
            <a:ext cx="6481763" cy="2224087"/>
          </a:xfrm>
        </p:spPr>
        <p:txBody>
          <a:bodyPr/>
          <a:lstStyle/>
          <a:p>
            <a:r>
              <a:rPr lang="en-US" dirty="0"/>
              <a:t>Robots will do the work</a:t>
            </a:r>
          </a:p>
          <a:p>
            <a:r>
              <a:rPr lang="en-US" dirty="0"/>
              <a:t>Engineers and technicians will be needed to design and maintain the robots</a:t>
            </a:r>
          </a:p>
          <a:p>
            <a:endParaRPr lang="en-US" dirty="0"/>
          </a:p>
        </p:txBody>
      </p:sp>
      <p:pic>
        <p:nvPicPr>
          <p:cNvPr id="236546" name="Picture 2" descr="http://pal-robotics.com/static/palrobotics/img/home/slider/reemc_hell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28600"/>
            <a:ext cx="2223882" cy="3619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84865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7026" y="1371600"/>
            <a:ext cx="6408737" cy="508000"/>
          </a:xfrm>
        </p:spPr>
        <p:txBody>
          <a:bodyPr/>
          <a:lstStyle/>
          <a:p>
            <a:r>
              <a:rPr lang="en-US" dirty="0"/>
              <a:t>Mismatch between workers and jobs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0512" y="2362200"/>
            <a:ext cx="6481763" cy="1538287"/>
          </a:xfrm>
        </p:spPr>
        <p:txBody>
          <a:bodyPr/>
          <a:lstStyle/>
          <a:p>
            <a:r>
              <a:rPr lang="en-US" dirty="0"/>
              <a:t>More workers needed in scientific and technical fields</a:t>
            </a:r>
          </a:p>
        </p:txBody>
      </p:sp>
      <p:pic>
        <p:nvPicPr>
          <p:cNvPr id="260098" name="Picture 2" descr="http://o.aolcdn.com/dims-shared/dims3/GLOB/crop/3865x2225+0+176/resize/620x357!/format/jpg/quality/85/http:/hss-prod.hss.aol.com/hss/storage/midas/19c4b1ec8d949261e4839c509936ba37/200764583/787794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733800"/>
            <a:ext cx="4764099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96227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1311121"/>
            <a:ext cx="6408737" cy="508000"/>
          </a:xfrm>
        </p:spPr>
        <p:txBody>
          <a:bodyPr/>
          <a:lstStyle/>
          <a:p>
            <a:r>
              <a:rPr lang="en-US" dirty="0"/>
              <a:t>New Technology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3879" y="2293655"/>
            <a:ext cx="6481763" cy="3367087"/>
          </a:xfrm>
        </p:spPr>
        <p:txBody>
          <a:bodyPr/>
          <a:lstStyle/>
          <a:p>
            <a:r>
              <a:rPr lang="en-US" dirty="0"/>
              <a:t>Teleworking</a:t>
            </a:r>
            <a:br>
              <a:rPr lang="en-US" dirty="0"/>
            </a:br>
            <a:r>
              <a:rPr lang="en-US" dirty="0"/>
              <a:t>Using smart phones to do some work at home</a:t>
            </a:r>
          </a:p>
          <a:p>
            <a:r>
              <a:rPr lang="en-US" dirty="0"/>
              <a:t>Virtual Collaboration</a:t>
            </a:r>
            <a:br>
              <a:rPr lang="en-US" dirty="0"/>
            </a:br>
            <a:r>
              <a:rPr lang="en-US" dirty="0"/>
              <a:t>Using skype and other tools</a:t>
            </a:r>
          </a:p>
          <a:p>
            <a:r>
              <a:rPr lang="en-US" dirty="0"/>
              <a:t>New Media</a:t>
            </a:r>
            <a:br>
              <a:rPr lang="en-US" dirty="0"/>
            </a:br>
            <a:r>
              <a:rPr lang="en-US" dirty="0"/>
              <a:t>Required for job success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1007"/>
            <a:ext cx="1876937" cy="1564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99106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838200"/>
            <a:ext cx="6408737" cy="508000"/>
          </a:xfrm>
        </p:spPr>
        <p:txBody>
          <a:bodyPr/>
          <a:lstStyle/>
          <a:p>
            <a:r>
              <a:rPr lang="en-US" dirty="0"/>
              <a:t>Data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726130"/>
            <a:ext cx="6481763" cy="1462087"/>
          </a:xfrm>
        </p:spPr>
        <p:txBody>
          <a:bodyPr/>
          <a:lstStyle/>
          <a:p>
            <a:r>
              <a:rPr lang="en-US" dirty="0"/>
              <a:t>Using data for market research</a:t>
            </a:r>
          </a:p>
          <a:p>
            <a:r>
              <a:rPr lang="en-US" dirty="0"/>
              <a:t>Requires math skills</a:t>
            </a:r>
          </a:p>
        </p:txBody>
      </p:sp>
      <p:pic>
        <p:nvPicPr>
          <p:cNvPr id="237570" name="Picture 2" descr="https://zenportfolios.ca/capu-bmkt-360-01-summer-2013/files/2013/06/13241710-business-man-writing-data-analysi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748" y="3060739"/>
            <a:ext cx="4105147" cy="3797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37897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762000"/>
            <a:ext cx="6408737" cy="508000"/>
          </a:xfrm>
        </p:spPr>
        <p:txBody>
          <a:bodyPr/>
          <a:lstStyle/>
          <a:p>
            <a:r>
              <a:rPr lang="en-US" dirty="0"/>
              <a:t>Mental Health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828800"/>
            <a:ext cx="6481763" cy="1690687"/>
          </a:xfrm>
        </p:spPr>
        <p:txBody>
          <a:bodyPr/>
          <a:lstStyle/>
          <a:p>
            <a:r>
              <a:rPr lang="en-US" dirty="0"/>
              <a:t>Because of increasing violence, we are starting to realize the importance of mental health</a:t>
            </a:r>
          </a:p>
        </p:txBody>
      </p:sp>
      <p:pic>
        <p:nvPicPr>
          <p:cNvPr id="238596" name="Picture 4" descr="http://sharpbrains.com/wp-content/uploads/2014/09/mental-healt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809999"/>
            <a:ext cx="3571875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50574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057400"/>
            <a:ext cx="6408737" cy="508000"/>
          </a:xfrm>
        </p:spPr>
        <p:txBody>
          <a:bodyPr/>
          <a:lstStyle/>
          <a:p>
            <a:r>
              <a:rPr lang="en-US" dirty="0"/>
              <a:t>Technology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4950" y="3124200"/>
            <a:ext cx="6481763" cy="1843087"/>
          </a:xfrm>
        </p:spPr>
        <p:txBody>
          <a:bodyPr/>
          <a:lstStyle/>
          <a:p>
            <a:r>
              <a:rPr lang="en-US" dirty="0"/>
              <a:t>Information and technology workers are the largest group of workers in the U.S.</a:t>
            </a: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54559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1676400" y="1244600"/>
            <a:ext cx="5832648" cy="660400"/>
          </a:xfrm>
        </p:spPr>
        <p:txBody>
          <a:bodyPr/>
          <a:lstStyle/>
          <a:p>
            <a:r>
              <a:rPr lang="en-US" altLang="en-US" sz="3200" b="0" dirty="0">
                <a:latin typeface="Arial Rounded MT Bold" panose="020F0704030504030204" pitchFamily="34" charset="0"/>
              </a:rPr>
              <a:t>New Technology Jobs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1505820" y="2133600"/>
            <a:ext cx="6173808" cy="3633787"/>
          </a:xfrm>
        </p:spPr>
        <p:txBody>
          <a:bodyPr/>
          <a:lstStyle/>
          <a:p>
            <a:pPr marL="0" indent="0">
              <a:buClr>
                <a:srgbClr val="02E84F"/>
              </a:buClr>
              <a:buNone/>
            </a:pPr>
            <a:r>
              <a:rPr lang="en-US" altLang="en-US" dirty="0">
                <a:solidFill>
                  <a:srgbClr val="533801"/>
                </a:solidFill>
                <a:latin typeface="Century Gothic" panose="020B0502020202020204" pitchFamily="34" charset="0"/>
              </a:rPr>
              <a:t>Computer network administrators</a:t>
            </a:r>
          </a:p>
          <a:p>
            <a:pPr marL="0" indent="0">
              <a:buClr>
                <a:srgbClr val="02E84F"/>
              </a:buClr>
              <a:buNone/>
            </a:pPr>
            <a:r>
              <a:rPr lang="en-US" altLang="en-US" dirty="0">
                <a:solidFill>
                  <a:srgbClr val="533801"/>
                </a:solidFill>
                <a:latin typeface="Century Gothic" panose="020B0502020202020204" pitchFamily="34" charset="0"/>
              </a:rPr>
              <a:t>Data communications analysts</a:t>
            </a:r>
          </a:p>
          <a:p>
            <a:pPr marL="0" indent="0">
              <a:buClr>
                <a:srgbClr val="02E84F"/>
              </a:buClr>
              <a:buNone/>
            </a:pPr>
            <a:r>
              <a:rPr lang="en-US" altLang="en-US" dirty="0">
                <a:solidFill>
                  <a:srgbClr val="533801"/>
                </a:solidFill>
                <a:latin typeface="Century Gothic" panose="020B0502020202020204" pitchFamily="34" charset="0"/>
              </a:rPr>
              <a:t>Web developers</a:t>
            </a:r>
          </a:p>
          <a:p>
            <a:pPr marL="0" indent="0">
              <a:buClr>
                <a:srgbClr val="02E84F"/>
              </a:buClr>
              <a:buNone/>
            </a:pPr>
            <a:r>
              <a:rPr lang="en-US" altLang="en-US" dirty="0">
                <a:solidFill>
                  <a:srgbClr val="533801"/>
                </a:solidFill>
                <a:latin typeface="Century Gothic" panose="020B0502020202020204" pitchFamily="34" charset="0"/>
              </a:rPr>
              <a:t>Data loss prevention</a:t>
            </a:r>
          </a:p>
          <a:p>
            <a:pPr marL="0" indent="0">
              <a:buClr>
                <a:srgbClr val="02E84F"/>
              </a:buClr>
              <a:buNone/>
            </a:pPr>
            <a:r>
              <a:rPr lang="en-US" altLang="en-US" dirty="0">
                <a:solidFill>
                  <a:srgbClr val="533801"/>
                </a:solidFill>
                <a:latin typeface="Century Gothic" panose="020B0502020202020204" pitchFamily="34" charset="0"/>
              </a:rPr>
              <a:t>Online security</a:t>
            </a:r>
          </a:p>
          <a:p>
            <a:pPr marL="0" indent="0">
              <a:buClr>
                <a:srgbClr val="02E84F"/>
              </a:buClr>
              <a:buNone/>
            </a:pPr>
            <a:r>
              <a:rPr lang="en-US" altLang="en-US" dirty="0">
                <a:solidFill>
                  <a:srgbClr val="533801"/>
                </a:solidFill>
                <a:latin typeface="Century Gothic" panose="020B0502020202020204" pitchFamily="34" charset="0"/>
              </a:rPr>
              <a:t>Video game designer</a:t>
            </a:r>
          </a:p>
        </p:txBody>
      </p:sp>
      <p:pic>
        <p:nvPicPr>
          <p:cNvPr id="2529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962400"/>
            <a:ext cx="3080599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143000"/>
            <a:ext cx="6408737" cy="508000"/>
          </a:xfrm>
        </p:spPr>
        <p:txBody>
          <a:bodyPr/>
          <a:lstStyle/>
          <a:p>
            <a:r>
              <a:rPr lang="en-US" dirty="0"/>
              <a:t>Radiation and Laser Technologies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9168" y="2133601"/>
            <a:ext cx="6481763" cy="1447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Used in medicine, energy, computers, communications, entertainment</a:t>
            </a:r>
          </a:p>
        </p:txBody>
      </p:sp>
      <p:pic>
        <p:nvPicPr>
          <p:cNvPr id="239618" name="Picture 2" descr="http://www.schobertechnologies.de/cache/multimedia/laser_web_6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581401"/>
            <a:ext cx="5702574" cy="2571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3605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4478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Baby Boomers, Generation X, the </a:t>
            </a:r>
            <a:r>
              <a:rPr lang="en-US" dirty="0" err="1"/>
              <a:t>Millennials</a:t>
            </a:r>
            <a:r>
              <a:rPr lang="en-US" dirty="0"/>
              <a:t> and the New Generation Z</a:t>
            </a:r>
          </a:p>
        </p:txBody>
      </p:sp>
      <p:pic>
        <p:nvPicPr>
          <p:cNvPr id="263170" name="Picture 2" descr="http://www.raisingarizonakids.com/wp-content/uploads/2015/10/IMG_7383_1-cop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819400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143000"/>
            <a:ext cx="6408737" cy="508000"/>
          </a:xfrm>
        </p:spPr>
        <p:txBody>
          <a:bodyPr/>
          <a:lstStyle/>
          <a:p>
            <a:r>
              <a:rPr lang="en-US" dirty="0"/>
              <a:t>Fiber Optics and Telecommunications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209800"/>
            <a:ext cx="6481763" cy="2147887"/>
          </a:xfrm>
        </p:spPr>
        <p:txBody>
          <a:bodyPr/>
          <a:lstStyle/>
          <a:p>
            <a:r>
              <a:rPr lang="en-US" dirty="0"/>
              <a:t>Fiber optics are thin glass fibers that transmit light.  </a:t>
            </a:r>
          </a:p>
          <a:p>
            <a:r>
              <a:rPr lang="en-US" dirty="0"/>
              <a:t>Copper wire will soon become obsolete.</a:t>
            </a:r>
          </a:p>
        </p:txBody>
      </p:sp>
      <p:pic>
        <p:nvPicPr>
          <p:cNvPr id="240642" name="Picture 2" descr="http://www.feasa.ie/images/fiber%20optic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174821"/>
            <a:ext cx="3429000" cy="2663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6863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7817" y="1219200"/>
            <a:ext cx="6408737" cy="508000"/>
          </a:xfrm>
        </p:spPr>
        <p:txBody>
          <a:bodyPr/>
          <a:lstStyle/>
          <a:p>
            <a:r>
              <a:rPr lang="en-US" dirty="0"/>
              <a:t>Artificial Intelligence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905000"/>
            <a:ext cx="6481763" cy="1690687"/>
          </a:xfrm>
        </p:spPr>
        <p:txBody>
          <a:bodyPr/>
          <a:lstStyle/>
          <a:p>
            <a:r>
              <a:rPr lang="en-US" dirty="0"/>
              <a:t>Enables computers to approximate human thought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124200"/>
            <a:ext cx="386577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02550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981200"/>
            <a:ext cx="6408737" cy="508000"/>
          </a:xfrm>
        </p:spPr>
        <p:txBody>
          <a:bodyPr/>
          <a:lstStyle/>
          <a:p>
            <a:r>
              <a:rPr lang="en-US" dirty="0"/>
              <a:t>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2667000"/>
            <a:ext cx="6481763" cy="3671887"/>
          </a:xfrm>
        </p:spPr>
        <p:txBody>
          <a:bodyPr/>
          <a:lstStyle/>
          <a:p>
            <a:r>
              <a:rPr lang="en-US" dirty="0"/>
              <a:t>Engineering</a:t>
            </a:r>
          </a:p>
          <a:p>
            <a:r>
              <a:rPr lang="en-US" dirty="0"/>
              <a:t>Chemistry</a:t>
            </a:r>
          </a:p>
          <a:p>
            <a:r>
              <a:rPr lang="en-US" dirty="0"/>
              <a:t>Engineering</a:t>
            </a:r>
          </a:p>
          <a:p>
            <a:r>
              <a:rPr lang="en-US" dirty="0"/>
              <a:t>Biology</a:t>
            </a:r>
          </a:p>
          <a:p>
            <a:r>
              <a:rPr lang="en-US" dirty="0"/>
              <a:t>Biotechnology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Requires advanced degrees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768" y="2362200"/>
            <a:ext cx="3943350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52697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3"/>
          <p:cNvSpPr>
            <a:spLocks noGrp="1"/>
          </p:cNvSpPr>
          <p:nvPr>
            <p:ph type="title"/>
          </p:nvPr>
        </p:nvSpPr>
        <p:spPr>
          <a:xfrm>
            <a:off x="381000" y="11430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/>
              <a:t>21</a:t>
            </a:r>
            <a:r>
              <a:rPr lang="en-US" baseline="30000" dirty="0"/>
              <a:t>st</a:t>
            </a:r>
            <a:r>
              <a:rPr lang="en-US" dirty="0"/>
              <a:t> Century</a:t>
            </a:r>
          </a:p>
        </p:txBody>
      </p:sp>
      <p:sp>
        <p:nvSpPr>
          <p:cNvPr id="5" name="Subtitle 4"/>
          <p:cNvSpPr>
            <a:spLocks noGrp="1"/>
          </p:cNvSpPr>
          <p:nvPr>
            <p:ph idx="1"/>
          </p:nvPr>
        </p:nvSpPr>
        <p:spPr>
          <a:xfrm>
            <a:off x="2133600" y="1828800"/>
            <a:ext cx="5807075" cy="2859087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dirty="0"/>
              <a:t>The Biology Century</a:t>
            </a:r>
          </a:p>
        </p:txBody>
      </p:sp>
      <p:pic>
        <p:nvPicPr>
          <p:cNvPr id="43012" name="Picture 5" descr="Fotolia_14396484_X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438400"/>
            <a:ext cx="5956300" cy="397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144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New Advances in Biology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/>
              <a:t>The 21</a:t>
            </a:r>
            <a:r>
              <a:rPr lang="en-US" sz="2800" baseline="30000" dirty="0"/>
              <a:t>st</a:t>
            </a:r>
            <a:r>
              <a:rPr lang="en-US" sz="2800" dirty="0"/>
              <a:t> Century will be the biology century</a:t>
            </a:r>
          </a:p>
          <a:p>
            <a:pPr lvl="1">
              <a:defRPr/>
            </a:pPr>
            <a:r>
              <a:rPr lang="en-US" sz="2800" dirty="0"/>
              <a:t>Human Genome Project</a:t>
            </a:r>
          </a:p>
          <a:p>
            <a:pPr lvl="1">
              <a:defRPr/>
            </a:pPr>
            <a:r>
              <a:rPr lang="en-US" sz="2800" dirty="0"/>
              <a:t>Biotechnology</a:t>
            </a:r>
          </a:p>
          <a:p>
            <a:pPr lvl="1">
              <a:defRPr/>
            </a:pPr>
            <a:r>
              <a:rPr lang="en-US" sz="2800" dirty="0"/>
              <a:t>Biomedical technology </a:t>
            </a:r>
          </a:p>
        </p:txBody>
      </p:sp>
      <p:pic>
        <p:nvPicPr>
          <p:cNvPr id="241666" name="Picture 2" descr="https://unlockinglifescode.org/sites/default/files/2003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209800"/>
            <a:ext cx="40386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990600"/>
            <a:ext cx="6408737" cy="508000"/>
          </a:xfrm>
        </p:spPr>
        <p:txBody>
          <a:bodyPr/>
          <a:lstStyle/>
          <a:p>
            <a:r>
              <a:rPr lang="en-US" dirty="0"/>
              <a:t>Biotechnology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0809" y="2013364"/>
            <a:ext cx="6481763" cy="4752975"/>
          </a:xfrm>
        </p:spPr>
        <p:txBody>
          <a:bodyPr/>
          <a:lstStyle/>
          <a:p>
            <a:r>
              <a:rPr lang="en-US" dirty="0"/>
              <a:t>Genomic profiling</a:t>
            </a:r>
          </a:p>
          <a:p>
            <a:r>
              <a:rPr lang="en-US" dirty="0"/>
              <a:t>Biomedical engineering</a:t>
            </a:r>
          </a:p>
          <a:p>
            <a:r>
              <a:rPr lang="en-US" dirty="0"/>
              <a:t>New pharmaceuticals</a:t>
            </a:r>
          </a:p>
          <a:p>
            <a:r>
              <a:rPr lang="en-US" dirty="0"/>
              <a:t>Genetic engineering</a:t>
            </a:r>
          </a:p>
          <a:p>
            <a:r>
              <a:rPr lang="en-US" dirty="0"/>
              <a:t>DNA identification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Biotechnology will be used to find cures for diabetes, arthritis, heart disease and Alzheimer’s disease.  </a:t>
            </a:r>
          </a:p>
        </p:txBody>
      </p:sp>
      <p:pic>
        <p:nvPicPr>
          <p:cNvPr id="242690" name="Picture 2" descr="http://40.media.tumblr.com/d414de539574b6b138186da283686f62/tumblr_mlcwv1Ln7j1qd4vugo1_5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710" y="0"/>
            <a:ext cx="3971290" cy="22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63077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600200"/>
            <a:ext cx="6408737" cy="508000"/>
          </a:xfrm>
        </p:spPr>
        <p:txBody>
          <a:bodyPr/>
          <a:lstStyle/>
          <a:p>
            <a:r>
              <a:rPr lang="en-US" dirty="0"/>
              <a:t>Veterinary Medicine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2743200"/>
            <a:ext cx="6481763" cy="306228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Expected to increase 35% because of increased demand for pet products and services.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However there are many more jobs in nursing.</a:t>
            </a:r>
          </a:p>
        </p:txBody>
      </p:sp>
      <p:pic>
        <p:nvPicPr>
          <p:cNvPr id="243714" name="Picture 2" descr="http://cdn2-b.examiner.com/sites/default/files/styles/image_content_width/hash/bb/b6/bbb6ea9a28da826b3f745d20ff134581.png?itok=AHFsaP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316" y="0"/>
            <a:ext cx="3571875" cy="244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71931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539552" y="1628800"/>
            <a:ext cx="8496944" cy="757529"/>
          </a:xfrm>
        </p:spPr>
        <p:txBody>
          <a:bodyPr/>
          <a:lstStyle/>
          <a:p>
            <a:r>
              <a:rPr lang="en-US" altLang="en-US" sz="3200" dirty="0"/>
              <a:t>  Increase Opportunities in Healthcare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1259632" y="2598241"/>
            <a:ext cx="6173808" cy="3916363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sz="3200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Most of the new jobs will be in healthcare.</a:t>
            </a:r>
          </a:p>
          <a:p>
            <a:endParaRPr lang="en-US" altLang="en-US" dirty="0"/>
          </a:p>
        </p:txBody>
      </p:sp>
      <p:pic>
        <p:nvPicPr>
          <p:cNvPr id="1126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971804"/>
            <a:ext cx="3304398" cy="2526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304800" y="1447800"/>
            <a:ext cx="5112568" cy="812800"/>
          </a:xfrm>
        </p:spPr>
        <p:txBody>
          <a:bodyPr/>
          <a:lstStyle/>
          <a:p>
            <a:r>
              <a:rPr lang="en-US" altLang="en-US" sz="3200" b="0" dirty="0">
                <a:latin typeface="Arial Rounded MT Bold" panose="020F0704030504030204" pitchFamily="34" charset="0"/>
              </a:rPr>
              <a:t>Why the increase?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611560" y="3068960"/>
            <a:ext cx="6173808" cy="3916363"/>
          </a:xfrm>
        </p:spPr>
        <p:txBody>
          <a:bodyPr/>
          <a:lstStyle/>
          <a:p>
            <a:pPr marL="0" indent="0">
              <a:buClr>
                <a:srgbClr val="02E84F"/>
              </a:buClr>
              <a:buNone/>
            </a:pPr>
            <a:r>
              <a:rPr lang="en-US" altLang="en-US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Aging baby boomers</a:t>
            </a:r>
          </a:p>
          <a:p>
            <a:pPr marL="0" indent="0">
              <a:buClr>
                <a:srgbClr val="02E84F"/>
              </a:buClr>
              <a:buNone/>
            </a:pPr>
            <a:endParaRPr lang="en-US" altLang="en-US" sz="800" dirty="0">
              <a:solidFill>
                <a:schemeClr val="bg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0" indent="0">
              <a:buClr>
                <a:srgbClr val="02E84F"/>
              </a:buClr>
              <a:buNone/>
            </a:pPr>
            <a:r>
              <a:rPr lang="en-US" altLang="en-US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Healthcare reform</a:t>
            </a:r>
          </a:p>
          <a:p>
            <a:pPr marL="0" indent="0">
              <a:buClr>
                <a:srgbClr val="02E84F"/>
              </a:buClr>
              <a:buNone/>
            </a:pPr>
            <a:endParaRPr lang="en-US" altLang="en-US" sz="800" dirty="0">
              <a:solidFill>
                <a:schemeClr val="bg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0" indent="0">
              <a:buClr>
                <a:srgbClr val="02E84F"/>
              </a:buClr>
              <a:buNone/>
            </a:pPr>
            <a:r>
              <a:rPr lang="en-US" altLang="en-US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New pharmaceuticals</a:t>
            </a:r>
          </a:p>
          <a:p>
            <a:pPr marL="0" indent="0">
              <a:buClr>
                <a:srgbClr val="02E84F"/>
              </a:buClr>
              <a:buNone/>
            </a:pPr>
            <a:endParaRPr lang="en-US" altLang="en-US" sz="800" dirty="0">
              <a:solidFill>
                <a:schemeClr val="bg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0" indent="0">
              <a:buClr>
                <a:srgbClr val="02E84F"/>
              </a:buClr>
              <a:buNone/>
            </a:pPr>
            <a:r>
              <a:rPr lang="en-US" altLang="en-US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New developments in medicine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761878"/>
            <a:ext cx="290512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638582"/>
            <a:ext cx="2304256" cy="1533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67544" y="1268760"/>
            <a:ext cx="7772400" cy="736600"/>
          </a:xfrm>
        </p:spPr>
        <p:txBody>
          <a:bodyPr/>
          <a:lstStyle/>
          <a:p>
            <a:r>
              <a:rPr lang="en-US" altLang="en-US" sz="3200" b="0" dirty="0">
                <a:latin typeface="Arial Rounded MT Bold" panose="020F0704030504030204" pitchFamily="34" charset="0"/>
              </a:rPr>
              <a:t>            More Assistants Needed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323528" y="1988840"/>
            <a:ext cx="8352928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Because of increased cost, we will need more:</a:t>
            </a:r>
          </a:p>
          <a:p>
            <a:pPr>
              <a:buFontTx/>
              <a:buNone/>
            </a:pPr>
            <a:endParaRPr lang="en-US" altLang="en-US" dirty="0">
              <a:latin typeface="Century Gothic" panose="020B0502020202020204" pitchFamily="34" charset="0"/>
            </a:endParaRPr>
          </a:p>
          <a:p>
            <a:pPr marL="457200" lvl="1" indent="0">
              <a:buClr>
                <a:srgbClr val="02E84F"/>
              </a:buClr>
              <a:buNone/>
            </a:pPr>
            <a:r>
              <a:rPr lang="en-US" altLang="en-US" sz="2800" b="0" dirty="0">
                <a:latin typeface="Century Gothic" panose="020B0502020202020204" pitchFamily="34" charset="0"/>
              </a:rPr>
              <a:t>Physician’s assistants</a:t>
            </a:r>
          </a:p>
          <a:p>
            <a:pPr marL="457200" lvl="1" indent="0">
              <a:buClr>
                <a:srgbClr val="02E84F"/>
              </a:buClr>
              <a:buNone/>
            </a:pPr>
            <a:r>
              <a:rPr lang="en-US" altLang="en-US" sz="2800" b="0" dirty="0">
                <a:latin typeface="Century Gothic" panose="020B0502020202020204" pitchFamily="34" charset="0"/>
              </a:rPr>
              <a:t>Medical assistants</a:t>
            </a:r>
          </a:p>
          <a:p>
            <a:pPr marL="457200" lvl="1" indent="0">
              <a:buClr>
                <a:srgbClr val="02E84F"/>
              </a:buClr>
              <a:buNone/>
            </a:pPr>
            <a:r>
              <a:rPr lang="en-US" altLang="en-US" sz="2800" b="0" dirty="0">
                <a:latin typeface="Century Gothic" panose="020B0502020202020204" pitchFamily="34" charset="0"/>
              </a:rPr>
              <a:t>Physical therapy assistants</a:t>
            </a:r>
          </a:p>
          <a:p>
            <a:pPr marL="457200" lvl="1" indent="0">
              <a:buClr>
                <a:srgbClr val="02E84F"/>
              </a:buClr>
              <a:buNone/>
            </a:pPr>
            <a:r>
              <a:rPr lang="en-US" altLang="en-US" sz="2800" b="0" dirty="0">
                <a:latin typeface="Century Gothic" panose="020B0502020202020204" pitchFamily="34" charset="0"/>
              </a:rPr>
              <a:t>Dental assistants</a:t>
            </a:r>
            <a:br>
              <a:rPr lang="en-US" altLang="en-US" sz="2800" b="0" dirty="0"/>
            </a:br>
            <a:endParaRPr lang="en-US" altLang="en-US" sz="2800" b="0" dirty="0"/>
          </a:p>
        </p:txBody>
      </p:sp>
      <p:pic>
        <p:nvPicPr>
          <p:cNvPr id="2539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581128"/>
            <a:ext cx="2832627" cy="1313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381000"/>
            <a:ext cx="6408737" cy="508000"/>
          </a:xfrm>
        </p:spPr>
        <p:txBody>
          <a:bodyPr/>
          <a:lstStyle/>
          <a:p>
            <a:r>
              <a:rPr lang="en-US" dirty="0"/>
              <a:t>What is Your Generation?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295400"/>
            <a:ext cx="6481763" cy="2590800"/>
          </a:xfrm>
        </p:spPr>
        <p:txBody>
          <a:bodyPr/>
          <a:lstStyle/>
          <a:p>
            <a:r>
              <a:rPr lang="en-US" dirty="0"/>
              <a:t>Baby Boomers 1946-1964</a:t>
            </a:r>
          </a:p>
          <a:p>
            <a:r>
              <a:rPr lang="en-US" dirty="0"/>
              <a:t>Generation X 1965-1977</a:t>
            </a:r>
          </a:p>
          <a:p>
            <a:r>
              <a:rPr lang="en-US" dirty="0"/>
              <a:t>New Millennials 1977-1995</a:t>
            </a:r>
          </a:p>
          <a:p>
            <a:r>
              <a:rPr lang="en-US" dirty="0"/>
              <a:t>Generation Z 1995-Present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038600"/>
            <a:ext cx="3396547" cy="2721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08866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524000"/>
            <a:ext cx="6408737" cy="508000"/>
          </a:xfrm>
        </p:spPr>
        <p:txBody>
          <a:bodyPr/>
          <a:lstStyle/>
          <a:p>
            <a:r>
              <a:rPr lang="en-US" dirty="0"/>
              <a:t>Environmental Science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2743200"/>
            <a:ext cx="6481763" cy="2300287"/>
          </a:xfrm>
        </p:spPr>
        <p:txBody>
          <a:bodyPr/>
          <a:lstStyle/>
          <a:p>
            <a:r>
              <a:rPr lang="en-US" dirty="0"/>
              <a:t>Conserve water</a:t>
            </a:r>
          </a:p>
          <a:p>
            <a:r>
              <a:rPr lang="en-US" dirty="0"/>
              <a:t>Control pollution</a:t>
            </a:r>
          </a:p>
          <a:p>
            <a:r>
              <a:rPr lang="en-US" dirty="0"/>
              <a:t>Manage global warming</a:t>
            </a:r>
          </a:p>
          <a:p>
            <a:r>
              <a:rPr lang="en-US" dirty="0"/>
              <a:t>Produce food</a:t>
            </a:r>
          </a:p>
        </p:txBody>
      </p:sp>
      <p:pic>
        <p:nvPicPr>
          <p:cNvPr id="244738" name="Picture 2" descr="http://www.masters-education.com/wp-content/uploads/2012/04/teaching-environmental-scienc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52400"/>
            <a:ext cx="2533650" cy="2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157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Energy Shortages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1"/>
          </p:nvPr>
        </p:nvSpPr>
        <p:spPr>
          <a:xfrm>
            <a:off x="609600" y="2209800"/>
            <a:ext cx="4267200" cy="4114800"/>
          </a:xfrm>
        </p:spPr>
        <p:txBody>
          <a:bodyPr/>
          <a:lstStyle/>
          <a:p>
            <a:pPr>
              <a:defRPr/>
            </a:pPr>
            <a:r>
              <a:rPr lang="en-US" dirty="0"/>
              <a:t>Recycling</a:t>
            </a:r>
          </a:p>
          <a:p>
            <a:pPr>
              <a:defRPr/>
            </a:pPr>
            <a:r>
              <a:rPr lang="en-US" dirty="0"/>
              <a:t>Alternative energy</a:t>
            </a:r>
          </a:p>
          <a:p>
            <a:pPr>
              <a:defRPr/>
            </a:pPr>
            <a:r>
              <a:rPr lang="en-US" dirty="0"/>
              <a:t>Concerns about global warming and climate change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26628" name="Picture 4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0" y="2895600"/>
            <a:ext cx="3810000" cy="3908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3"/>
          <p:cNvSpPr>
            <a:spLocks noGrp="1"/>
          </p:cNvSpPr>
          <p:nvPr>
            <p:ph type="title"/>
          </p:nvPr>
        </p:nvSpPr>
        <p:spPr>
          <a:xfrm>
            <a:off x="179512" y="1196752"/>
            <a:ext cx="7772400" cy="660400"/>
          </a:xfrm>
        </p:spPr>
        <p:txBody>
          <a:bodyPr>
            <a:normAutofit/>
          </a:bodyPr>
          <a:lstStyle/>
          <a:p>
            <a:r>
              <a:rPr lang="en-US" altLang="en-US" dirty="0">
                <a:solidFill>
                  <a:srgbClr val="00FF00"/>
                </a:solidFill>
              </a:rPr>
              <a:t>                      </a:t>
            </a:r>
            <a:r>
              <a:rPr lang="en-US" altLang="en-US" sz="3200" b="0" dirty="0">
                <a:solidFill>
                  <a:srgbClr val="00B050"/>
                </a:solidFill>
                <a:latin typeface="Arial Rounded MT Bold" panose="020F0704030504030204" pitchFamily="34" charset="0"/>
              </a:rPr>
              <a:t>Going Green!</a:t>
            </a:r>
          </a:p>
        </p:txBody>
      </p:sp>
      <p:pic>
        <p:nvPicPr>
          <p:cNvPr id="14339" name="Picture 4" descr="Fotolia_24652556_X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286000"/>
            <a:ext cx="4451137" cy="3960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3548162" cy="889000"/>
          </a:xfrm>
        </p:spPr>
        <p:txBody>
          <a:bodyPr>
            <a:normAutofit/>
          </a:bodyPr>
          <a:lstStyle/>
          <a:p>
            <a:r>
              <a:rPr lang="en-US" altLang="en-US" sz="3200" b="0" dirty="0">
                <a:solidFill>
                  <a:srgbClr val="00B050"/>
                </a:solidFill>
                <a:latin typeface="Arial Rounded MT Bold" panose="020F0704030504030204" pitchFamily="34" charset="0"/>
              </a:rPr>
              <a:t>Going Green!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323528" y="2367880"/>
            <a:ext cx="6288138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As fossil fuels are depleted, look for more:</a:t>
            </a:r>
          </a:p>
          <a:p>
            <a:pPr>
              <a:buFontTx/>
              <a:buNone/>
            </a:pPr>
            <a:endParaRPr lang="en-US" altLang="en-US" sz="2400" dirty="0">
              <a:latin typeface="Century Gothic" panose="020B0502020202020204" pitchFamily="34" charset="0"/>
            </a:endParaRPr>
          </a:p>
          <a:p>
            <a:pPr marL="457200" lvl="1" indent="0">
              <a:buClr>
                <a:schemeClr val="tx2"/>
              </a:buClr>
              <a:buNone/>
            </a:pPr>
            <a:r>
              <a:rPr lang="en-US" altLang="en-US" b="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Wind turbines</a:t>
            </a:r>
          </a:p>
          <a:p>
            <a:pPr marL="457200" lvl="1" indent="0">
              <a:buClr>
                <a:schemeClr val="tx2"/>
              </a:buClr>
              <a:buNone/>
            </a:pPr>
            <a:r>
              <a:rPr lang="en-US" altLang="en-US" b="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Solar panels</a:t>
            </a:r>
          </a:p>
          <a:p>
            <a:pPr marL="457200" lvl="1" indent="0">
              <a:buClr>
                <a:schemeClr val="tx2"/>
              </a:buClr>
              <a:buNone/>
            </a:pPr>
            <a:r>
              <a:rPr lang="en-US" altLang="en-US" b="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Biofuels</a:t>
            </a:r>
          </a:p>
          <a:p>
            <a:pPr marL="457200" lvl="1" indent="0">
              <a:buClr>
                <a:schemeClr val="tx2"/>
              </a:buClr>
              <a:buNone/>
            </a:pPr>
            <a:r>
              <a:rPr lang="en-US" altLang="en-US" b="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Emphasis on sustainability</a:t>
            </a:r>
          </a:p>
          <a:p>
            <a:pPr marL="457200" lvl="1" indent="0">
              <a:buClr>
                <a:schemeClr val="tx2"/>
              </a:buClr>
              <a:buNone/>
            </a:pPr>
            <a:r>
              <a:rPr lang="en-US" altLang="en-US" b="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Taking care of the environment</a:t>
            </a:r>
          </a:p>
          <a:p>
            <a:pPr lvl="1">
              <a:buFontTx/>
              <a:buNone/>
            </a:pPr>
            <a:endParaRPr lang="en-US" alt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549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895600"/>
            <a:ext cx="2431168" cy="1617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497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52400"/>
            <a:ext cx="2606864" cy="1728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498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977256"/>
            <a:ext cx="3103855" cy="17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3"/>
          <p:cNvSpPr>
            <a:spLocks noGrp="1"/>
          </p:cNvSpPr>
          <p:nvPr>
            <p:ph type="title"/>
          </p:nvPr>
        </p:nvSpPr>
        <p:spPr>
          <a:xfrm>
            <a:off x="1907704" y="1124744"/>
            <a:ext cx="3600400" cy="609600"/>
          </a:xfrm>
        </p:spPr>
        <p:txBody>
          <a:bodyPr>
            <a:noAutofit/>
          </a:bodyPr>
          <a:lstStyle/>
          <a:p>
            <a:r>
              <a:rPr lang="en-US" altLang="en-US" sz="3200" b="0" dirty="0">
                <a:latin typeface="Arial Rounded MT Bold" panose="020F0704030504030204" pitchFamily="34" charset="0"/>
              </a:rPr>
              <a:t>      </a:t>
            </a:r>
            <a:r>
              <a:rPr lang="en-US" altLang="en-US" sz="3200" b="0" dirty="0">
                <a:solidFill>
                  <a:srgbClr val="00B050"/>
                </a:solidFill>
                <a:latin typeface="Arial Rounded MT Bold" panose="020F0704030504030204" pitchFamily="34" charset="0"/>
              </a:rPr>
              <a:t>Green Jobs</a:t>
            </a:r>
          </a:p>
        </p:txBody>
      </p:sp>
      <p:sp>
        <p:nvSpPr>
          <p:cNvPr id="17411" name="Content Placeholder 4"/>
          <p:cNvSpPr>
            <a:spLocks noGrp="1"/>
          </p:cNvSpPr>
          <p:nvPr>
            <p:ph sz="half" idx="1"/>
          </p:nvPr>
        </p:nvSpPr>
        <p:spPr>
          <a:xfrm>
            <a:off x="539552" y="2204864"/>
            <a:ext cx="3258399" cy="4525963"/>
          </a:xfrm>
        </p:spPr>
        <p:txBody>
          <a:bodyPr/>
          <a:lstStyle/>
          <a:p>
            <a:pPr marL="0" indent="0">
              <a:buClr>
                <a:srgbClr val="02E84F"/>
              </a:buClr>
              <a:buNone/>
            </a:pPr>
            <a:r>
              <a:rPr lang="en-US" altLang="en-US" sz="2400" dirty="0">
                <a:solidFill>
                  <a:srgbClr val="533801"/>
                </a:solidFill>
                <a:latin typeface="Century Gothic" panose="020B0502020202020204" pitchFamily="34" charset="0"/>
              </a:rPr>
              <a:t>Environmental lawyer</a:t>
            </a:r>
          </a:p>
          <a:p>
            <a:pPr marL="0" indent="0">
              <a:buClr>
                <a:srgbClr val="02E84F"/>
              </a:buClr>
              <a:buNone/>
            </a:pPr>
            <a:r>
              <a:rPr lang="en-US" altLang="en-US" sz="2400" dirty="0">
                <a:solidFill>
                  <a:srgbClr val="533801"/>
                </a:solidFill>
                <a:latin typeface="Century Gothic" panose="020B0502020202020204" pitchFamily="34" charset="0"/>
              </a:rPr>
              <a:t>Green architect</a:t>
            </a:r>
          </a:p>
          <a:p>
            <a:pPr marL="0" indent="0">
              <a:buClr>
                <a:srgbClr val="02E84F"/>
              </a:buClr>
              <a:buNone/>
            </a:pPr>
            <a:r>
              <a:rPr lang="en-US" altLang="en-US" sz="2400" dirty="0">
                <a:solidFill>
                  <a:srgbClr val="533801"/>
                </a:solidFill>
                <a:latin typeface="Century Gothic" panose="020B0502020202020204" pitchFamily="34" charset="0"/>
              </a:rPr>
              <a:t>Sustainability consultant</a:t>
            </a:r>
          </a:p>
          <a:p>
            <a:pPr marL="0" indent="0">
              <a:buClr>
                <a:srgbClr val="02E84F"/>
              </a:buClr>
              <a:buNone/>
            </a:pPr>
            <a:r>
              <a:rPr lang="en-US" altLang="en-US" sz="2400" dirty="0">
                <a:solidFill>
                  <a:srgbClr val="533801"/>
                </a:solidFill>
                <a:latin typeface="Century Gothic" panose="020B0502020202020204" pitchFamily="34" charset="0"/>
              </a:rPr>
              <a:t>Marine biologist</a:t>
            </a:r>
          </a:p>
          <a:p>
            <a:pPr marL="0" indent="0">
              <a:buClr>
                <a:srgbClr val="02E84F"/>
              </a:buClr>
              <a:buNone/>
            </a:pPr>
            <a:r>
              <a:rPr lang="en-US" altLang="en-US" sz="2400" dirty="0">
                <a:solidFill>
                  <a:srgbClr val="533801"/>
                </a:solidFill>
                <a:latin typeface="Century Gothic" panose="020B0502020202020204" pitchFamily="34" charset="0"/>
              </a:rPr>
              <a:t>Environmental technician</a:t>
            </a:r>
          </a:p>
        </p:txBody>
      </p:sp>
      <p:sp>
        <p:nvSpPr>
          <p:cNvPr id="17412" name="Content Placeholder 5"/>
          <p:cNvSpPr>
            <a:spLocks noGrp="1"/>
          </p:cNvSpPr>
          <p:nvPr>
            <p:ph sz="half" idx="2"/>
          </p:nvPr>
        </p:nvSpPr>
        <p:spPr>
          <a:xfrm>
            <a:off x="4355976" y="2276872"/>
            <a:ext cx="3816424" cy="4876800"/>
          </a:xfrm>
        </p:spPr>
        <p:txBody>
          <a:bodyPr/>
          <a:lstStyle/>
          <a:p>
            <a:pPr marL="0" indent="0">
              <a:buClr>
                <a:srgbClr val="02E84F"/>
              </a:buClr>
              <a:buNone/>
            </a:pPr>
            <a:r>
              <a:rPr lang="en-US" altLang="en-US" sz="2400" dirty="0">
                <a:solidFill>
                  <a:srgbClr val="533801"/>
                </a:solidFill>
                <a:latin typeface="Century Gothic" panose="020B0502020202020204" pitchFamily="34" charset="0"/>
              </a:rPr>
              <a:t>Energy efficiency    specialist</a:t>
            </a:r>
          </a:p>
          <a:p>
            <a:pPr marL="0" indent="0">
              <a:buClr>
                <a:srgbClr val="02E84F"/>
              </a:buClr>
              <a:buNone/>
            </a:pPr>
            <a:r>
              <a:rPr lang="en-US" altLang="en-US" sz="2400" dirty="0">
                <a:solidFill>
                  <a:srgbClr val="533801"/>
                </a:solidFill>
                <a:latin typeface="Century Gothic" panose="020B0502020202020204" pitchFamily="34" charset="0"/>
              </a:rPr>
              <a:t>Organic farmer</a:t>
            </a:r>
          </a:p>
          <a:p>
            <a:pPr marL="0" indent="0">
              <a:buClr>
                <a:srgbClr val="02E84F"/>
              </a:buClr>
              <a:buNone/>
            </a:pPr>
            <a:r>
              <a:rPr lang="en-US" altLang="en-US" sz="2400" dirty="0">
                <a:solidFill>
                  <a:srgbClr val="533801"/>
                </a:solidFill>
                <a:latin typeface="Century Gothic" panose="020B0502020202020204" pitchFamily="34" charset="0"/>
              </a:rPr>
              <a:t>Compliance manager</a:t>
            </a:r>
          </a:p>
          <a:p>
            <a:pPr marL="0" indent="0">
              <a:buClr>
                <a:srgbClr val="02E84F"/>
              </a:buClr>
              <a:buNone/>
            </a:pPr>
            <a:r>
              <a:rPr lang="en-US" altLang="en-US" sz="2400" dirty="0">
                <a:solidFill>
                  <a:srgbClr val="533801"/>
                </a:solidFill>
                <a:latin typeface="Century Gothic" panose="020B0502020202020204" pitchFamily="34" charset="0"/>
              </a:rPr>
              <a:t>Product engineer</a:t>
            </a:r>
          </a:p>
          <a:p>
            <a:pPr marL="0" indent="0">
              <a:buClr>
                <a:srgbClr val="02E84F"/>
              </a:buClr>
              <a:buNone/>
            </a:pPr>
            <a:r>
              <a:rPr lang="en-US" altLang="en-US" sz="2400" dirty="0">
                <a:solidFill>
                  <a:srgbClr val="533801"/>
                </a:solidFill>
                <a:latin typeface="Century Gothic" panose="020B0502020202020204" pitchFamily="34" charset="0"/>
              </a:rPr>
              <a:t>Wind energy engineer</a:t>
            </a:r>
          </a:p>
          <a:p>
            <a:pPr marL="0" indent="0">
              <a:buClr>
                <a:srgbClr val="02E84F"/>
              </a:buClr>
              <a:buNone/>
            </a:pPr>
            <a:r>
              <a:rPr lang="en-US" altLang="en-US" sz="2400" dirty="0">
                <a:solidFill>
                  <a:srgbClr val="533801"/>
                </a:solidFill>
                <a:latin typeface="Century Gothic" panose="020B0502020202020204" pitchFamily="34" charset="0"/>
              </a:rPr>
              <a:t>Solar Engineer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7576" y="0"/>
            <a:ext cx="3816424" cy="19519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685800"/>
            <a:ext cx="6408737" cy="508000"/>
          </a:xfrm>
        </p:spPr>
        <p:txBody>
          <a:bodyPr/>
          <a:lstStyle/>
          <a:p>
            <a:r>
              <a:rPr lang="en-US" dirty="0"/>
              <a:t>Business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371600"/>
            <a:ext cx="6481763" cy="3367087"/>
          </a:xfrm>
        </p:spPr>
        <p:txBody>
          <a:bodyPr/>
          <a:lstStyle/>
          <a:p>
            <a:r>
              <a:rPr lang="en-US" dirty="0"/>
              <a:t>Finance</a:t>
            </a:r>
          </a:p>
          <a:p>
            <a:r>
              <a:rPr lang="en-US" dirty="0"/>
              <a:t>Investments</a:t>
            </a:r>
          </a:p>
          <a:p>
            <a:r>
              <a:rPr lang="en-US" dirty="0"/>
              <a:t>Taxes</a:t>
            </a:r>
          </a:p>
          <a:p>
            <a:r>
              <a:rPr lang="en-US" dirty="0"/>
              <a:t>Entrepreneurship and small businesses</a:t>
            </a:r>
          </a:p>
          <a:p>
            <a:r>
              <a:rPr lang="en-US" dirty="0"/>
              <a:t>E-commerce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 descr="Fotolia_4365605_X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419600"/>
            <a:ext cx="2583160" cy="225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557757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905000"/>
            <a:ext cx="6408737" cy="508000"/>
          </a:xfrm>
        </p:spPr>
        <p:txBody>
          <a:bodyPr/>
          <a:lstStyle/>
          <a:p>
            <a:r>
              <a:rPr lang="en-US" dirty="0"/>
              <a:t>Teaching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3200400"/>
            <a:ext cx="6481763" cy="1690687"/>
          </a:xfrm>
        </p:spPr>
        <p:txBody>
          <a:bodyPr/>
          <a:lstStyle/>
          <a:p>
            <a:r>
              <a:rPr lang="en-US" dirty="0"/>
              <a:t>As older teachers retire, there will be an increasing need for teachers of the New Millennial generation.</a:t>
            </a:r>
          </a:p>
        </p:txBody>
      </p:sp>
      <p:pic>
        <p:nvPicPr>
          <p:cNvPr id="245762" name="Picture 2" descr="http://www.personalizationmall.com/cat_image/300/14331-321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981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111014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600200"/>
            <a:ext cx="6408737" cy="508000"/>
          </a:xfrm>
        </p:spPr>
        <p:txBody>
          <a:bodyPr/>
          <a:lstStyle/>
          <a:p>
            <a:r>
              <a:rPr lang="en-US" dirty="0"/>
              <a:t>Security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2667000"/>
            <a:ext cx="6481763" cy="3367087"/>
          </a:xfrm>
        </p:spPr>
        <p:txBody>
          <a:bodyPr/>
          <a:lstStyle/>
          <a:p>
            <a:r>
              <a:rPr lang="en-US" dirty="0"/>
              <a:t>Law enforcement</a:t>
            </a:r>
          </a:p>
          <a:p>
            <a:r>
              <a:rPr lang="en-US" dirty="0"/>
              <a:t>Intelligence</a:t>
            </a:r>
          </a:p>
          <a:p>
            <a:r>
              <a:rPr lang="en-US" dirty="0"/>
              <a:t>Forensics</a:t>
            </a:r>
          </a:p>
          <a:p>
            <a:r>
              <a:rPr lang="en-US" dirty="0"/>
              <a:t>International relations </a:t>
            </a:r>
          </a:p>
          <a:p>
            <a:r>
              <a:rPr lang="en-US" dirty="0"/>
              <a:t>Foreign affairs</a:t>
            </a:r>
          </a:p>
          <a:p>
            <a:r>
              <a:rPr lang="en-US" dirty="0"/>
              <a:t>Security administration</a:t>
            </a:r>
          </a:p>
        </p:txBody>
      </p:sp>
      <p:pic>
        <p:nvPicPr>
          <p:cNvPr id="246786" name="Picture 2" descr="http://www.bmibank.com.bh/eBanking/PublishingImages/security-bann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883" y="228600"/>
            <a:ext cx="4501166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770362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611560" y="908720"/>
            <a:ext cx="6548264" cy="1223963"/>
          </a:xfrm>
        </p:spPr>
        <p:txBody>
          <a:bodyPr/>
          <a:lstStyle/>
          <a:p>
            <a:r>
              <a:rPr lang="en-US" altLang="en-US" sz="3200" dirty="0">
                <a:latin typeface="Arial Rounded MT Bold" panose="020F0704030504030204" pitchFamily="34" charset="0"/>
              </a:rPr>
              <a:t>           Top Jobs for the Future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sz="half" idx="1"/>
          </p:nvPr>
        </p:nvSpPr>
        <p:spPr>
          <a:xfrm>
            <a:off x="914401" y="2209800"/>
            <a:ext cx="3810000" cy="4465320"/>
          </a:xfrm>
        </p:spPr>
        <p:txBody>
          <a:bodyPr/>
          <a:lstStyle/>
          <a:p>
            <a:pPr marL="0" indent="0">
              <a:buClr>
                <a:srgbClr val="02E84F"/>
              </a:buClr>
              <a:buNone/>
            </a:pPr>
            <a:r>
              <a:rPr lang="en-US" altLang="en-US" sz="2400" dirty="0">
                <a:solidFill>
                  <a:srgbClr val="533801"/>
                </a:solidFill>
                <a:latin typeface="Century Gothic" panose="020B0502020202020204" pitchFamily="34" charset="0"/>
              </a:rPr>
              <a:t>Business</a:t>
            </a:r>
          </a:p>
          <a:p>
            <a:pPr marL="0" indent="0">
              <a:buClr>
                <a:srgbClr val="02E84F"/>
              </a:buClr>
              <a:buNone/>
            </a:pPr>
            <a:r>
              <a:rPr lang="en-US" altLang="en-US" sz="2400" dirty="0">
                <a:solidFill>
                  <a:srgbClr val="533801"/>
                </a:solidFill>
                <a:latin typeface="Century Gothic" panose="020B0502020202020204" pitchFamily="34" charset="0"/>
              </a:rPr>
              <a:t>Education</a:t>
            </a:r>
          </a:p>
          <a:p>
            <a:pPr marL="0" indent="0">
              <a:buClr>
                <a:srgbClr val="02E84F"/>
              </a:buClr>
              <a:buNone/>
            </a:pPr>
            <a:r>
              <a:rPr lang="en-US" altLang="en-US" sz="2400" dirty="0">
                <a:solidFill>
                  <a:srgbClr val="533801"/>
                </a:solidFill>
                <a:latin typeface="Century Gothic" panose="020B0502020202020204" pitchFamily="34" charset="0"/>
              </a:rPr>
              <a:t>Entertainment</a:t>
            </a:r>
          </a:p>
          <a:p>
            <a:pPr marL="0" indent="0">
              <a:buClr>
                <a:srgbClr val="02E84F"/>
              </a:buClr>
              <a:buNone/>
            </a:pPr>
            <a:r>
              <a:rPr lang="en-US" altLang="en-US" sz="2400" dirty="0">
                <a:solidFill>
                  <a:srgbClr val="533801"/>
                </a:solidFill>
                <a:latin typeface="Century Gothic" panose="020B0502020202020204" pitchFamily="34" charset="0"/>
              </a:rPr>
              <a:t>Health</a:t>
            </a:r>
          </a:p>
          <a:p>
            <a:pPr marL="0" indent="0">
              <a:buClr>
                <a:srgbClr val="02E84F"/>
              </a:buClr>
              <a:buNone/>
            </a:pPr>
            <a:r>
              <a:rPr lang="en-US" altLang="en-US" sz="2400" dirty="0">
                <a:solidFill>
                  <a:srgbClr val="533801"/>
                </a:solidFill>
                <a:latin typeface="Century Gothic" panose="020B0502020202020204" pitchFamily="34" charset="0"/>
              </a:rPr>
              <a:t>Information Technology</a:t>
            </a:r>
          </a:p>
          <a:p>
            <a:pPr marL="0" indent="0">
              <a:buClr>
                <a:srgbClr val="02E84F"/>
              </a:buClr>
              <a:buNone/>
            </a:pPr>
            <a:r>
              <a:rPr lang="en-US" altLang="en-US" sz="2400" dirty="0">
                <a:solidFill>
                  <a:srgbClr val="533801"/>
                </a:solidFill>
                <a:latin typeface="Century Gothic" panose="020B0502020202020204" pitchFamily="34" charset="0"/>
              </a:rPr>
              <a:t>Travel/Transportation</a:t>
            </a:r>
          </a:p>
        </p:txBody>
      </p:sp>
      <p:sp>
        <p:nvSpPr>
          <p:cNvPr id="26628" name="Content Placeholder 3"/>
          <p:cNvSpPr>
            <a:spLocks noGrp="1"/>
          </p:cNvSpPr>
          <p:nvPr>
            <p:ph sz="half" idx="2"/>
          </p:nvPr>
        </p:nvSpPr>
        <p:spPr>
          <a:xfrm>
            <a:off x="4852223" y="2286000"/>
            <a:ext cx="3810000" cy="4465320"/>
          </a:xfrm>
        </p:spPr>
        <p:txBody>
          <a:bodyPr/>
          <a:lstStyle/>
          <a:p>
            <a:pPr marL="0" indent="0">
              <a:buClr>
                <a:srgbClr val="02E84F"/>
              </a:buClr>
              <a:buNone/>
            </a:pPr>
            <a:r>
              <a:rPr lang="en-US" altLang="en-US" sz="2400" dirty="0">
                <a:solidFill>
                  <a:srgbClr val="533801"/>
                </a:solidFill>
                <a:latin typeface="Century Gothic" panose="020B0502020202020204" pitchFamily="34" charset="0"/>
              </a:rPr>
              <a:t>Law/Law enforcement</a:t>
            </a:r>
          </a:p>
          <a:p>
            <a:pPr marL="0" indent="0">
              <a:buClr>
                <a:srgbClr val="02E84F"/>
              </a:buClr>
              <a:buNone/>
            </a:pPr>
            <a:r>
              <a:rPr lang="en-US" altLang="en-US" sz="2400" dirty="0">
                <a:solidFill>
                  <a:srgbClr val="533801"/>
                </a:solidFill>
                <a:latin typeface="Century Gothic" panose="020B0502020202020204" pitchFamily="34" charset="0"/>
              </a:rPr>
              <a:t>Services</a:t>
            </a:r>
          </a:p>
          <a:p>
            <a:pPr marL="0" indent="0">
              <a:buClr>
                <a:srgbClr val="02E84F"/>
              </a:buClr>
              <a:buNone/>
            </a:pPr>
            <a:r>
              <a:rPr lang="en-US" altLang="en-US" sz="2400" dirty="0">
                <a:solidFill>
                  <a:srgbClr val="533801"/>
                </a:solidFill>
                <a:latin typeface="Century Gothic" panose="020B0502020202020204" pitchFamily="34" charset="0"/>
              </a:rPr>
              <a:t>Sports and related</a:t>
            </a:r>
          </a:p>
          <a:p>
            <a:pPr marL="0" indent="0">
              <a:buClr>
                <a:srgbClr val="02E84F"/>
              </a:buClr>
              <a:buNone/>
            </a:pPr>
            <a:r>
              <a:rPr lang="en-US" altLang="en-US" sz="2400" dirty="0">
                <a:solidFill>
                  <a:srgbClr val="533801"/>
                </a:solidFill>
                <a:latin typeface="Century Gothic" panose="020B0502020202020204" pitchFamily="34" charset="0"/>
              </a:rPr>
              <a:t>Technology</a:t>
            </a:r>
          </a:p>
          <a:p>
            <a:pPr marL="0" indent="0">
              <a:buClr>
                <a:srgbClr val="02E84F"/>
              </a:buClr>
              <a:buNone/>
            </a:pPr>
            <a:r>
              <a:rPr lang="en-US" altLang="en-US" sz="2400" dirty="0">
                <a:solidFill>
                  <a:srgbClr val="533801"/>
                </a:solidFill>
                <a:latin typeface="Century Gothic" panose="020B0502020202020204" pitchFamily="34" charset="0"/>
              </a:rPr>
              <a:t>Trades </a:t>
            </a:r>
          </a:p>
        </p:txBody>
      </p:sp>
      <p:pic>
        <p:nvPicPr>
          <p:cNvPr id="2560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175" y="4235951"/>
            <a:ext cx="2705100" cy="2622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3"/>
          <p:cNvSpPr>
            <a:spLocks noGrp="1"/>
          </p:cNvSpPr>
          <p:nvPr>
            <p:ph type="title"/>
          </p:nvPr>
        </p:nvSpPr>
        <p:spPr>
          <a:xfrm>
            <a:off x="1295400" y="1295400"/>
            <a:ext cx="6476256" cy="842963"/>
          </a:xfrm>
        </p:spPr>
        <p:txBody>
          <a:bodyPr/>
          <a:lstStyle/>
          <a:p>
            <a:pPr algn="ctr"/>
            <a:r>
              <a:rPr lang="en-US" altLang="en-US" sz="3200" b="0" dirty="0">
                <a:latin typeface="Arial Rounded MT Bold" panose="020F0704030504030204" pitchFamily="34" charset="0"/>
              </a:rPr>
              <a:t>10 Fastest Growing</a:t>
            </a:r>
          </a:p>
        </p:txBody>
      </p:sp>
      <p:sp>
        <p:nvSpPr>
          <p:cNvPr id="29699" name="Content Placeholder 4"/>
          <p:cNvSpPr>
            <a:spLocks noGrp="1"/>
          </p:cNvSpPr>
          <p:nvPr>
            <p:ph sz="half" idx="1"/>
          </p:nvPr>
        </p:nvSpPr>
        <p:spPr>
          <a:xfrm>
            <a:off x="304800" y="2514600"/>
            <a:ext cx="4458698" cy="4465320"/>
          </a:xfrm>
        </p:spPr>
        <p:txBody>
          <a:bodyPr/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altLang="en-US" sz="2400" dirty="0">
                <a:solidFill>
                  <a:srgbClr val="533801"/>
                </a:solidFill>
                <a:latin typeface="Century Gothic" panose="020B0502020202020204" pitchFamily="34" charset="0"/>
              </a:rPr>
              <a:t>Biomedical engineer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altLang="en-US" sz="2400" dirty="0">
                <a:solidFill>
                  <a:srgbClr val="533801"/>
                </a:solidFill>
                <a:latin typeface="Century Gothic" panose="020B0502020202020204" pitchFamily="34" charset="0"/>
              </a:rPr>
              <a:t>Network systems and data communications analyst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altLang="en-US" sz="2400" dirty="0">
                <a:solidFill>
                  <a:srgbClr val="533801"/>
                </a:solidFill>
                <a:latin typeface="Century Gothic" panose="020B0502020202020204" pitchFamily="34" charset="0"/>
              </a:rPr>
              <a:t>Home health aides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altLang="en-US" sz="2400" dirty="0">
                <a:solidFill>
                  <a:srgbClr val="533801"/>
                </a:solidFill>
                <a:latin typeface="Century Gothic" panose="020B0502020202020204" pitchFamily="34" charset="0"/>
              </a:rPr>
              <a:t>Personal and home care aides</a:t>
            </a:r>
          </a:p>
        </p:txBody>
      </p:sp>
      <p:sp>
        <p:nvSpPr>
          <p:cNvPr id="29700" name="Content Placeholder 5"/>
          <p:cNvSpPr>
            <a:spLocks noGrp="1"/>
          </p:cNvSpPr>
          <p:nvPr>
            <p:ph sz="half" idx="2"/>
          </p:nvPr>
        </p:nvSpPr>
        <p:spPr>
          <a:xfrm>
            <a:off x="4800600" y="2514600"/>
            <a:ext cx="3810000" cy="4465320"/>
          </a:xfrm>
        </p:spPr>
        <p:txBody>
          <a:bodyPr/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altLang="en-US" sz="2400" dirty="0">
                <a:solidFill>
                  <a:srgbClr val="533801"/>
                </a:solidFill>
                <a:latin typeface="Century Gothic" panose="020B0502020202020204" pitchFamily="34" charset="0"/>
              </a:rPr>
              <a:t>Financial examiners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altLang="en-US" sz="2400" dirty="0">
                <a:solidFill>
                  <a:srgbClr val="533801"/>
                </a:solidFill>
                <a:latin typeface="Century Gothic" panose="020B0502020202020204" pitchFamily="34" charset="0"/>
              </a:rPr>
              <a:t>Medical scientists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altLang="en-US" sz="2400" dirty="0">
                <a:solidFill>
                  <a:srgbClr val="533801"/>
                </a:solidFill>
                <a:latin typeface="Century Gothic" panose="020B0502020202020204" pitchFamily="34" charset="0"/>
              </a:rPr>
              <a:t>Physician assistants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altLang="en-US" sz="2400" dirty="0">
                <a:solidFill>
                  <a:srgbClr val="533801"/>
                </a:solidFill>
                <a:latin typeface="Century Gothic" panose="020B0502020202020204" pitchFamily="34" charset="0"/>
              </a:rPr>
              <a:t>Skin care specialists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altLang="en-US" sz="2400" dirty="0">
                <a:solidFill>
                  <a:srgbClr val="533801"/>
                </a:solidFill>
                <a:latin typeface="Century Gothic" panose="020B0502020202020204" pitchFamily="34" charset="0"/>
              </a:rPr>
              <a:t>Biochemists and biophysicists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altLang="en-US" sz="2400" dirty="0">
                <a:solidFill>
                  <a:srgbClr val="533801"/>
                </a:solidFill>
                <a:latin typeface="Century Gothic" panose="020B0502020202020204" pitchFamily="34" charset="0"/>
              </a:rPr>
              <a:t>Athletic Trainers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2192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/>
              <a:t>Baby Boomers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7416800" cy="4230687"/>
          </a:xfrm>
        </p:spPr>
        <p:txBody>
          <a:bodyPr/>
          <a:lstStyle/>
          <a:p>
            <a:pPr>
              <a:defRPr/>
            </a:pPr>
            <a:r>
              <a:rPr lang="en-US" dirty="0"/>
              <a:t>Born between 1946 and 1964</a:t>
            </a:r>
          </a:p>
          <a:p>
            <a:pPr>
              <a:defRPr/>
            </a:pPr>
            <a:r>
              <a:rPr lang="en-US" dirty="0"/>
              <a:t>Four out of every ten adults today</a:t>
            </a:r>
          </a:p>
          <a:p>
            <a:pPr>
              <a:defRPr/>
            </a:pPr>
            <a:r>
              <a:rPr lang="en-US" dirty="0"/>
              <a:t>The population is getting older</a:t>
            </a:r>
          </a:p>
          <a:p>
            <a:pPr>
              <a:defRPr/>
            </a:pPr>
            <a:r>
              <a:rPr lang="en-US" dirty="0"/>
              <a:t>How will the Baby Boom generation affect careers of the future?</a:t>
            </a:r>
          </a:p>
        </p:txBody>
      </p:sp>
      <p:pic>
        <p:nvPicPr>
          <p:cNvPr id="253954" name="Picture 2" descr="http://resources3.news.com.au/images/2011/12/16/1226224/182991-baby-boomers-bea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181" y="4343400"/>
            <a:ext cx="4465819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4"/>
          <p:cNvSpPr>
            <a:spLocks noGrp="1"/>
          </p:cNvSpPr>
          <p:nvPr>
            <p:ph type="title"/>
          </p:nvPr>
        </p:nvSpPr>
        <p:spPr>
          <a:xfrm>
            <a:off x="457200" y="1219200"/>
            <a:ext cx="6439386" cy="990600"/>
          </a:xfrm>
        </p:spPr>
        <p:txBody>
          <a:bodyPr/>
          <a:lstStyle/>
          <a:p>
            <a:pPr algn="ctr"/>
            <a:r>
              <a:rPr lang="en-US" altLang="en-US" sz="3200" b="0" dirty="0">
                <a:latin typeface="Arial Rounded MT Bold" panose="020F0704030504030204" pitchFamily="34" charset="0"/>
              </a:rPr>
              <a:t>10 Highest Salary Increase</a:t>
            </a:r>
          </a:p>
        </p:txBody>
      </p:sp>
      <p:sp>
        <p:nvSpPr>
          <p:cNvPr id="30723" name="Content Placeholder 5"/>
          <p:cNvSpPr>
            <a:spLocks noGrp="1"/>
          </p:cNvSpPr>
          <p:nvPr>
            <p:ph sz="half" idx="1"/>
          </p:nvPr>
        </p:nvSpPr>
        <p:spPr>
          <a:xfrm>
            <a:off x="251520" y="2708920"/>
            <a:ext cx="4176464" cy="4114800"/>
          </a:xfrm>
        </p:spPr>
        <p:txBody>
          <a:bodyPr>
            <a:noAutofit/>
          </a:bodyPr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altLang="en-US" sz="2400" dirty="0">
                <a:latin typeface="Century Gothic" panose="020B0502020202020204" pitchFamily="34" charset="0"/>
              </a:rPr>
              <a:t>Management Scientific, Technical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altLang="en-US" sz="2400" dirty="0">
                <a:latin typeface="Century Gothic" panose="020B0502020202020204" pitchFamily="34" charset="0"/>
              </a:rPr>
              <a:t>Physicians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altLang="en-US" sz="2400" dirty="0">
                <a:latin typeface="Century Gothic" panose="020B0502020202020204" pitchFamily="34" charset="0"/>
              </a:rPr>
              <a:t>Computer Systems design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altLang="en-US" sz="2400" dirty="0">
                <a:latin typeface="Century Gothic" panose="020B0502020202020204" pitchFamily="34" charset="0"/>
              </a:rPr>
              <a:t>General merchandise stores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altLang="en-US" sz="2400" dirty="0">
                <a:latin typeface="Century Gothic" panose="020B0502020202020204" pitchFamily="34" charset="0"/>
              </a:rPr>
              <a:t>Employment Services</a:t>
            </a:r>
          </a:p>
        </p:txBody>
      </p:sp>
      <p:sp>
        <p:nvSpPr>
          <p:cNvPr id="30724" name="Content Placeholder 6"/>
          <p:cNvSpPr>
            <a:spLocks noGrp="1"/>
          </p:cNvSpPr>
          <p:nvPr>
            <p:ph sz="half" idx="2"/>
          </p:nvPr>
        </p:nvSpPr>
        <p:spPr>
          <a:xfrm>
            <a:off x="4860032" y="2710706"/>
            <a:ext cx="4176464" cy="4114800"/>
          </a:xfrm>
        </p:spPr>
        <p:txBody>
          <a:bodyPr>
            <a:noAutofit/>
          </a:bodyPr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altLang="en-US" sz="2400" dirty="0">
                <a:solidFill>
                  <a:schemeClr val="tx2"/>
                </a:solidFill>
                <a:latin typeface="Century Gothic" panose="020B0502020202020204" pitchFamily="34" charset="0"/>
              </a:rPr>
              <a:t>Local government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altLang="en-US" sz="2400" dirty="0">
                <a:solidFill>
                  <a:schemeClr val="tx2"/>
                </a:solidFill>
                <a:latin typeface="Century Gothic" panose="020B0502020202020204" pitchFamily="34" charset="0"/>
              </a:rPr>
              <a:t>Home health care services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altLang="en-US" sz="2400" dirty="0">
                <a:solidFill>
                  <a:schemeClr val="tx2"/>
                </a:solidFill>
                <a:latin typeface="Century Gothic" panose="020B0502020202020204" pitchFamily="34" charset="0"/>
              </a:rPr>
              <a:t>Services for elderly and disabled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altLang="en-US" sz="2400" dirty="0">
                <a:solidFill>
                  <a:schemeClr val="tx2"/>
                </a:solidFill>
                <a:latin typeface="Century Gothic" panose="020B0502020202020204" pitchFamily="34" charset="0"/>
              </a:rPr>
              <a:t>Nursing care facilities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altLang="en-US" sz="2400" dirty="0">
                <a:solidFill>
                  <a:schemeClr val="tx2"/>
                </a:solidFill>
                <a:latin typeface="Century Gothic" panose="020B0502020202020204" pitchFamily="34" charset="0"/>
              </a:rPr>
              <a:t>Full-service restaurants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6402467" cy="914400"/>
          </a:xfrm>
        </p:spPr>
        <p:txBody>
          <a:bodyPr/>
          <a:lstStyle/>
          <a:p>
            <a:pPr algn="ctr"/>
            <a:r>
              <a:rPr lang="en-US" altLang="en-US" sz="2800" b="0" dirty="0">
                <a:latin typeface="Arial Rounded MT Bold" panose="020F0704030504030204" pitchFamily="34" charset="0"/>
              </a:rPr>
              <a:t>Top Paying Jobs (Over $50,000)</a:t>
            </a:r>
            <a:br>
              <a:rPr lang="en-US" altLang="en-US" sz="2800" b="0" dirty="0">
                <a:latin typeface="Arial Rounded MT Bold" panose="020F0704030504030204" pitchFamily="34" charset="0"/>
              </a:rPr>
            </a:br>
            <a:br>
              <a:rPr lang="en-US" altLang="en-US" sz="2800" b="0" dirty="0">
                <a:latin typeface="Arial Rounded MT Bold" panose="020F0704030504030204" pitchFamily="34" charset="0"/>
              </a:rPr>
            </a:br>
            <a:r>
              <a:rPr lang="en-US" altLang="en-US" sz="2800" b="0" dirty="0">
                <a:latin typeface="Century Gothic" panose="020B0502020202020204" pitchFamily="34" charset="0"/>
              </a:rPr>
              <a:t>Require math and science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sz="half" idx="1"/>
          </p:nvPr>
        </p:nvSpPr>
        <p:spPr>
          <a:xfrm>
            <a:off x="179512" y="3828235"/>
            <a:ext cx="3290292" cy="4114800"/>
          </a:xfrm>
        </p:spPr>
        <p:txBody>
          <a:bodyPr>
            <a:noAutofit/>
          </a:bodyPr>
          <a:lstStyle/>
          <a:p>
            <a:pPr marL="0" indent="0">
              <a:buClr>
                <a:srgbClr val="02E84F"/>
              </a:buClr>
              <a:buNone/>
            </a:pPr>
            <a:r>
              <a:rPr lang="en-US" altLang="en-US" sz="2000" dirty="0">
                <a:solidFill>
                  <a:schemeClr val="tx2"/>
                </a:solidFill>
                <a:latin typeface="Century Gothic" panose="020B0502020202020204" pitchFamily="34" charset="0"/>
              </a:rPr>
              <a:t>Chemical engineering</a:t>
            </a:r>
          </a:p>
          <a:p>
            <a:pPr marL="0" indent="0">
              <a:buClr>
                <a:srgbClr val="02E84F"/>
              </a:buClr>
              <a:buNone/>
            </a:pPr>
            <a:r>
              <a:rPr lang="en-US" altLang="en-US" sz="2000" dirty="0">
                <a:solidFill>
                  <a:schemeClr val="tx2"/>
                </a:solidFill>
                <a:latin typeface="Century Gothic" panose="020B0502020202020204" pitchFamily="34" charset="0"/>
              </a:rPr>
              <a:t>Computer engineering</a:t>
            </a:r>
          </a:p>
          <a:p>
            <a:pPr marL="0" indent="0">
              <a:buClr>
                <a:srgbClr val="02E84F"/>
              </a:buClr>
              <a:buNone/>
            </a:pPr>
            <a:r>
              <a:rPr lang="en-US" altLang="en-US" sz="2000" dirty="0">
                <a:solidFill>
                  <a:schemeClr val="tx2"/>
                </a:solidFill>
                <a:latin typeface="Century Gothic" panose="020B0502020202020204" pitchFamily="34" charset="0"/>
              </a:rPr>
              <a:t>Occupational therapy</a:t>
            </a:r>
          </a:p>
          <a:p>
            <a:pPr marL="0" indent="0">
              <a:buClr>
                <a:srgbClr val="02E84F"/>
              </a:buClr>
              <a:buNone/>
            </a:pPr>
            <a:r>
              <a:rPr lang="en-US" altLang="en-US" sz="2000" dirty="0">
                <a:solidFill>
                  <a:schemeClr val="tx2"/>
                </a:solidFill>
                <a:latin typeface="Century Gothic" panose="020B0502020202020204" pitchFamily="34" charset="0"/>
              </a:rPr>
              <a:t>Electrical engineering</a:t>
            </a:r>
          </a:p>
          <a:p>
            <a:pPr marL="0" indent="0">
              <a:buClr>
                <a:srgbClr val="02E84F"/>
              </a:buClr>
              <a:buNone/>
            </a:pPr>
            <a:r>
              <a:rPr lang="en-US" altLang="en-US" sz="2000" dirty="0">
                <a:latin typeface="Century Gothic" panose="020B0502020202020204" pitchFamily="34" charset="0"/>
              </a:rPr>
              <a:t>Aerospace engineering</a:t>
            </a:r>
            <a:endParaRPr lang="en-US" altLang="en-US" sz="2000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sp>
        <p:nvSpPr>
          <p:cNvPr id="33796" name="Content Placeholder 3"/>
          <p:cNvSpPr>
            <a:spLocks noGrp="1"/>
          </p:cNvSpPr>
          <p:nvPr>
            <p:ph sz="half" idx="2"/>
          </p:nvPr>
        </p:nvSpPr>
        <p:spPr>
          <a:xfrm>
            <a:off x="4499992" y="3933056"/>
            <a:ext cx="4536504" cy="2710429"/>
          </a:xfrm>
        </p:spPr>
        <p:txBody>
          <a:bodyPr>
            <a:noAutofit/>
          </a:bodyPr>
          <a:lstStyle/>
          <a:p>
            <a:pPr marL="0" indent="0">
              <a:buClr>
                <a:srgbClr val="02E84F"/>
              </a:buClr>
              <a:buNone/>
            </a:pPr>
            <a:r>
              <a:rPr lang="en-US" altLang="en-US" sz="2000" dirty="0">
                <a:latin typeface="Century Gothic" panose="020B0502020202020204" pitchFamily="34" charset="0"/>
              </a:rPr>
              <a:t>Computer science</a:t>
            </a:r>
          </a:p>
          <a:p>
            <a:pPr marL="0" indent="0">
              <a:buClr>
                <a:srgbClr val="02E84F"/>
              </a:buClr>
              <a:buNone/>
            </a:pPr>
            <a:r>
              <a:rPr lang="en-US" altLang="en-US" sz="2000" dirty="0">
                <a:latin typeface="Century Gothic" panose="020B0502020202020204" pitchFamily="34" charset="0"/>
              </a:rPr>
              <a:t>Civil engineering</a:t>
            </a:r>
          </a:p>
          <a:p>
            <a:pPr marL="0" indent="0">
              <a:buClr>
                <a:srgbClr val="02E84F"/>
              </a:buClr>
              <a:buNone/>
            </a:pPr>
            <a:r>
              <a:rPr lang="en-US" altLang="en-US" sz="2000" dirty="0">
                <a:latin typeface="Century Gothic" panose="020B0502020202020204" pitchFamily="34" charset="0"/>
              </a:rPr>
              <a:t>Nursing</a:t>
            </a:r>
          </a:p>
          <a:p>
            <a:pPr marL="0" indent="0">
              <a:buClr>
                <a:srgbClr val="02E84F"/>
              </a:buClr>
              <a:buNone/>
            </a:pPr>
            <a:r>
              <a:rPr lang="en-US" altLang="en-US" sz="2000" dirty="0">
                <a:latin typeface="Century Gothic" panose="020B0502020202020204" pitchFamily="34" charset="0"/>
              </a:rPr>
              <a:t>Environmental engineering</a:t>
            </a:r>
          </a:p>
          <a:p>
            <a:pPr marL="0" indent="0">
              <a:buClr>
                <a:srgbClr val="02E84F"/>
              </a:buClr>
              <a:buNone/>
            </a:pPr>
            <a:r>
              <a:rPr lang="en-US" altLang="en-US" sz="2000" dirty="0">
                <a:latin typeface="Century Gothic" panose="020B0502020202020204" pitchFamily="34" charset="0"/>
              </a:rPr>
              <a:t>Construction management</a:t>
            </a:r>
          </a:p>
          <a:p>
            <a:pPr marL="0" indent="0">
              <a:buClr>
                <a:srgbClr val="02E84F"/>
              </a:buClr>
              <a:buNone/>
            </a:pPr>
            <a:r>
              <a:rPr lang="en-US" altLang="en-US" sz="2000" dirty="0">
                <a:latin typeface="Century Gothic" panose="020B0502020202020204" pitchFamily="34" charset="0"/>
              </a:rPr>
              <a:t>Physics</a:t>
            </a:r>
          </a:p>
          <a:p>
            <a:pPr marL="0" indent="0">
              <a:buClr>
                <a:srgbClr val="02E84F"/>
              </a:buClr>
              <a:buNone/>
            </a:pPr>
            <a:r>
              <a:rPr lang="en-US" altLang="en-US" sz="2000" dirty="0">
                <a:latin typeface="Century Gothic" panose="020B0502020202020204" pitchFamily="34" charset="0"/>
              </a:rPr>
              <a:t>Economics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468095"/>
            <a:ext cx="1512168" cy="1345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607" y="2632728"/>
            <a:ext cx="1813871" cy="1015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7772400" cy="889000"/>
          </a:xfrm>
        </p:spPr>
        <p:txBody>
          <a:bodyPr/>
          <a:lstStyle/>
          <a:p>
            <a:pPr algn="ctr"/>
            <a:r>
              <a:rPr lang="en-US" altLang="en-US" sz="3200" b="0" dirty="0">
                <a:latin typeface="Arial Rounded MT Bold" panose="020F0704030504030204" pitchFamily="34" charset="0"/>
              </a:rPr>
              <a:t>Largest Numerical Openings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133600"/>
            <a:ext cx="4047291" cy="4525963"/>
          </a:xfrm>
        </p:spPr>
        <p:txBody>
          <a:bodyPr/>
          <a:lstStyle/>
          <a:p>
            <a:pPr marL="0" indent="0">
              <a:buClr>
                <a:srgbClr val="02E84F"/>
              </a:buClr>
              <a:buNone/>
            </a:pPr>
            <a:r>
              <a:rPr lang="en-US" altLang="en-US" sz="2400" dirty="0">
                <a:latin typeface="Century Gothic" panose="020B0502020202020204" pitchFamily="34" charset="0"/>
              </a:rPr>
              <a:t>Registered nurses</a:t>
            </a:r>
          </a:p>
          <a:p>
            <a:pPr marL="0" indent="0">
              <a:buClr>
                <a:srgbClr val="02E84F"/>
              </a:buClr>
              <a:buNone/>
            </a:pPr>
            <a:r>
              <a:rPr lang="en-US" altLang="en-US" sz="2400" dirty="0">
                <a:latin typeface="Century Gothic" panose="020B0502020202020204" pitchFamily="34" charset="0"/>
              </a:rPr>
              <a:t>Home health aides</a:t>
            </a:r>
          </a:p>
          <a:p>
            <a:pPr marL="0" indent="0">
              <a:buClr>
                <a:srgbClr val="02E84F"/>
              </a:buClr>
              <a:buNone/>
            </a:pPr>
            <a:r>
              <a:rPr lang="en-US" altLang="en-US" sz="2400" dirty="0">
                <a:latin typeface="Century Gothic" panose="020B0502020202020204" pitchFamily="34" charset="0"/>
              </a:rPr>
              <a:t>Customer services rep</a:t>
            </a:r>
          </a:p>
          <a:p>
            <a:pPr marL="0" indent="0">
              <a:buClr>
                <a:srgbClr val="02E84F"/>
              </a:buClr>
              <a:buNone/>
            </a:pPr>
            <a:r>
              <a:rPr lang="en-US" altLang="en-US" sz="2400" dirty="0">
                <a:latin typeface="Century Gothic" panose="020B0502020202020204" pitchFamily="34" charset="0"/>
              </a:rPr>
              <a:t>Food preparation workers</a:t>
            </a:r>
          </a:p>
          <a:p>
            <a:pPr marL="0" indent="0">
              <a:buClr>
                <a:srgbClr val="02E84F"/>
              </a:buClr>
              <a:buNone/>
            </a:pPr>
            <a:r>
              <a:rPr lang="en-US" altLang="en-US" sz="2400" dirty="0">
                <a:latin typeface="Century Gothic" panose="020B0502020202020204" pitchFamily="34" charset="0"/>
              </a:rPr>
              <a:t>Personal and home care aides</a:t>
            </a:r>
          </a:p>
        </p:txBody>
      </p:sp>
      <p:sp>
        <p:nvSpPr>
          <p:cNvPr id="34820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2209800"/>
            <a:ext cx="4119299" cy="4525963"/>
          </a:xfrm>
        </p:spPr>
        <p:txBody>
          <a:bodyPr/>
          <a:lstStyle/>
          <a:p>
            <a:pPr marL="0" indent="0">
              <a:buClr>
                <a:srgbClr val="02E84F"/>
              </a:buClr>
              <a:buNone/>
            </a:pPr>
            <a:r>
              <a:rPr lang="en-US" altLang="en-US" sz="2400" dirty="0">
                <a:latin typeface="Century Gothic" panose="020B0502020202020204" pitchFamily="34" charset="0"/>
              </a:rPr>
              <a:t>Retail salespersons</a:t>
            </a:r>
          </a:p>
          <a:p>
            <a:pPr marL="0" indent="0">
              <a:buClr>
                <a:srgbClr val="02E84F"/>
              </a:buClr>
              <a:buNone/>
            </a:pPr>
            <a:r>
              <a:rPr lang="en-US" altLang="en-US" sz="2400" dirty="0">
                <a:latin typeface="Century Gothic" panose="020B0502020202020204" pitchFamily="34" charset="0"/>
              </a:rPr>
              <a:t>Office clerks</a:t>
            </a:r>
          </a:p>
          <a:p>
            <a:pPr marL="0" indent="0">
              <a:buClr>
                <a:srgbClr val="02E84F"/>
              </a:buClr>
              <a:buNone/>
            </a:pPr>
            <a:r>
              <a:rPr lang="en-US" altLang="en-US" sz="2400" dirty="0">
                <a:latin typeface="Century Gothic" panose="020B0502020202020204" pitchFamily="34" charset="0"/>
              </a:rPr>
              <a:t>Accountants and auditors</a:t>
            </a:r>
          </a:p>
          <a:p>
            <a:pPr marL="0" indent="0">
              <a:buClr>
                <a:srgbClr val="02E84F"/>
              </a:buClr>
              <a:buNone/>
            </a:pPr>
            <a:r>
              <a:rPr lang="en-US" altLang="en-US" sz="2400" dirty="0">
                <a:latin typeface="Century Gothic" panose="020B0502020202020204" pitchFamily="34" charset="0"/>
              </a:rPr>
              <a:t>Nursing aides, orderlies</a:t>
            </a:r>
          </a:p>
          <a:p>
            <a:pPr marL="0" indent="0">
              <a:buClr>
                <a:srgbClr val="02E84F"/>
              </a:buClr>
              <a:buNone/>
            </a:pPr>
            <a:r>
              <a:rPr lang="en-US" altLang="en-US" sz="2400" dirty="0">
                <a:latin typeface="Century Gothic" panose="020B0502020202020204" pitchFamily="34" charset="0"/>
              </a:rPr>
              <a:t>Postsecondary teachers </a:t>
            </a:r>
          </a:p>
        </p:txBody>
      </p:sp>
      <p:pic>
        <p:nvPicPr>
          <p:cNvPr id="257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6491" y="4759342"/>
            <a:ext cx="2805736" cy="1867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1122" name="Picture 2" descr="http://1gpwwk3igz9h1fu14n2ig8i4.wpengine.netdna-cdn.com/wp-content/uploads/2013/10/photodune-734258-home-health-care-s-946x6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684989"/>
            <a:ext cx="2974944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348880"/>
            <a:ext cx="2801079" cy="3342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itle 2"/>
          <p:cNvSpPr>
            <a:spLocks noGrp="1"/>
          </p:cNvSpPr>
          <p:nvPr>
            <p:ph type="title"/>
          </p:nvPr>
        </p:nvSpPr>
        <p:spPr>
          <a:xfrm>
            <a:off x="467544" y="1556792"/>
            <a:ext cx="7817692" cy="508000"/>
          </a:xfrm>
        </p:spPr>
        <p:txBody>
          <a:bodyPr>
            <a:noAutofit/>
          </a:bodyPr>
          <a:lstStyle/>
          <a:p>
            <a:pPr algn="ctr"/>
            <a:r>
              <a:rPr lang="en-US" altLang="en-US" sz="3200" dirty="0">
                <a:latin typeface="Arial Rounded MT Bold" panose="020F0704030504030204" pitchFamily="34" charset="0"/>
              </a:rPr>
              <a:t>Rate Your Skills for Success</a:t>
            </a:r>
            <a:br>
              <a:rPr lang="en-US" altLang="en-US" sz="3200" dirty="0">
                <a:latin typeface="Arial Rounded MT Bold" panose="020F0704030504030204" pitchFamily="34" charset="0"/>
              </a:rPr>
            </a:br>
            <a:r>
              <a:rPr lang="en-US" altLang="en-US" sz="3200" dirty="0">
                <a:latin typeface="Arial Rounded MT Bold" panose="020F0704030504030204" pitchFamily="34" charset="0"/>
              </a:rPr>
              <a:t>In the workplace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1124744"/>
            <a:ext cx="6173808" cy="508000"/>
          </a:xfrm>
        </p:spPr>
        <p:txBody>
          <a:bodyPr>
            <a:noAutofit/>
          </a:bodyPr>
          <a:lstStyle/>
          <a:p>
            <a:pPr algn="ctr"/>
            <a:r>
              <a:rPr lang="en-US" altLang="en-US" sz="3200" b="0" dirty="0">
                <a:latin typeface="Arial Rounded MT Bold" panose="020F0704030504030204" pitchFamily="34" charset="0"/>
              </a:rPr>
              <a:t>Basic Skills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99426" y="1981200"/>
            <a:ext cx="5564049" cy="4114800"/>
          </a:xfrm>
        </p:spPr>
        <p:txBody>
          <a:bodyPr/>
          <a:lstStyle/>
          <a:p>
            <a:pPr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en-US" altLang="en-US" dirty="0">
                <a:latin typeface="Century Gothic" panose="020B0502020202020204" pitchFamily="34" charset="0"/>
              </a:rPr>
              <a:t> </a:t>
            </a:r>
            <a:r>
              <a:rPr lang="en-US" altLang="en-US" sz="2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Reading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en-US" altLang="en-US" sz="2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Math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en-US" altLang="en-US" sz="2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Writing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en-US" altLang="en-US" sz="2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Listening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en-US" altLang="en-US" sz="2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Speaking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en-US" altLang="en-US" dirty="0">
                <a:latin typeface="Century Gothic" panose="020B0502020202020204" pitchFamily="34" charset="0"/>
              </a:rPr>
              <a:t> </a:t>
            </a:r>
            <a:r>
              <a:rPr lang="en-US" altLang="en-US" sz="2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Computers</a:t>
            </a:r>
          </a:p>
        </p:txBody>
      </p:sp>
      <p:pic>
        <p:nvPicPr>
          <p:cNvPr id="248843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462" y="2132856"/>
            <a:ext cx="2067149" cy="1375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8844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908" y="3573016"/>
            <a:ext cx="2073703" cy="1392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2627784" y="1628800"/>
            <a:ext cx="3600400" cy="508000"/>
          </a:xfrm>
        </p:spPr>
        <p:txBody>
          <a:bodyPr>
            <a:noAutofit/>
          </a:bodyPr>
          <a:lstStyle/>
          <a:p>
            <a:r>
              <a:rPr lang="en-US" altLang="en-US" sz="3200" b="0" dirty="0">
                <a:latin typeface="Arial Rounded MT Bold" panose="020F0704030504030204" pitchFamily="34" charset="0"/>
              </a:rPr>
              <a:t>Thinking Skills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3688" y="2764482"/>
            <a:ext cx="4176464" cy="4078288"/>
          </a:xfrm>
        </p:spPr>
        <p:txBody>
          <a:bodyPr/>
          <a:lstStyle/>
          <a:p>
            <a:pPr marL="0" indent="0">
              <a:buClr>
                <a:srgbClr val="02E84F"/>
              </a:buClr>
              <a:buNone/>
            </a:pPr>
            <a:r>
              <a:rPr lang="en-US" altLang="en-US" sz="2400" dirty="0">
                <a:solidFill>
                  <a:schemeClr val="accent1">
                    <a:lumMod val="50000"/>
                  </a:schemeClr>
                </a:solidFill>
                <a:latin typeface="Maiandra GD" panose="020E0502030308020204" pitchFamily="34" charset="0"/>
              </a:rPr>
              <a:t>Creative Thinking</a:t>
            </a:r>
          </a:p>
          <a:p>
            <a:pPr marL="0" indent="0">
              <a:buClr>
                <a:srgbClr val="02E84F"/>
              </a:buClr>
              <a:buNone/>
            </a:pPr>
            <a:r>
              <a:rPr lang="en-US" altLang="en-US" sz="2400" dirty="0">
                <a:solidFill>
                  <a:schemeClr val="accent1">
                    <a:lumMod val="50000"/>
                  </a:schemeClr>
                </a:solidFill>
                <a:latin typeface="Maiandra GD" panose="020E0502030308020204" pitchFamily="34" charset="0"/>
              </a:rPr>
              <a:t>Decision Making</a:t>
            </a:r>
          </a:p>
          <a:p>
            <a:pPr marL="0" indent="0">
              <a:buClr>
                <a:srgbClr val="02E84F"/>
              </a:buClr>
              <a:buNone/>
            </a:pPr>
            <a:r>
              <a:rPr lang="en-US" altLang="en-US" sz="2400" dirty="0">
                <a:solidFill>
                  <a:schemeClr val="accent1">
                    <a:lumMod val="50000"/>
                  </a:schemeClr>
                </a:solidFill>
                <a:latin typeface="Maiandra GD" panose="020E0502030308020204" pitchFamily="34" charset="0"/>
              </a:rPr>
              <a:t>Problem Solving</a:t>
            </a:r>
          </a:p>
          <a:p>
            <a:pPr marL="0" indent="0">
              <a:buClr>
                <a:srgbClr val="02E84F"/>
              </a:buClr>
              <a:buNone/>
            </a:pPr>
            <a:r>
              <a:rPr lang="en-US" altLang="en-US" sz="2400" dirty="0">
                <a:solidFill>
                  <a:schemeClr val="accent1">
                    <a:lumMod val="50000"/>
                  </a:schemeClr>
                </a:solidFill>
                <a:latin typeface="Maiandra GD" panose="020E0502030308020204" pitchFamily="34" charset="0"/>
              </a:rPr>
              <a:t>Mental Visualization</a:t>
            </a:r>
          </a:p>
          <a:p>
            <a:pPr marL="0" indent="0">
              <a:buClr>
                <a:srgbClr val="02E84F"/>
              </a:buClr>
              <a:buNone/>
            </a:pPr>
            <a:r>
              <a:rPr lang="en-US" altLang="en-US" sz="2400" dirty="0">
                <a:solidFill>
                  <a:schemeClr val="accent1">
                    <a:lumMod val="50000"/>
                  </a:schemeClr>
                </a:solidFill>
                <a:latin typeface="Maiandra GD" panose="020E0502030308020204" pitchFamily="34" charset="0"/>
              </a:rPr>
              <a:t>Knowing How to Learn</a:t>
            </a:r>
          </a:p>
          <a:p>
            <a:pPr marL="0" indent="0">
              <a:buClr>
                <a:srgbClr val="02E84F"/>
              </a:buClr>
              <a:buNone/>
            </a:pPr>
            <a:r>
              <a:rPr lang="en-US" altLang="en-US" sz="2400" dirty="0">
                <a:solidFill>
                  <a:schemeClr val="accent1">
                    <a:lumMod val="50000"/>
                  </a:schemeClr>
                </a:solidFill>
                <a:latin typeface="Maiandra GD" panose="020E0502030308020204" pitchFamily="34" charset="0"/>
              </a:rPr>
              <a:t>Reasoning</a:t>
            </a:r>
          </a:p>
        </p:txBody>
      </p:sp>
      <p:pic>
        <p:nvPicPr>
          <p:cNvPr id="258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5013176"/>
            <a:ext cx="32099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1124744"/>
            <a:ext cx="5564049" cy="508000"/>
          </a:xfrm>
        </p:spPr>
        <p:txBody>
          <a:bodyPr>
            <a:noAutofit/>
          </a:bodyPr>
          <a:lstStyle/>
          <a:p>
            <a:pPr algn="ctr"/>
            <a:r>
              <a:rPr lang="en-US" altLang="en-US" sz="3200" b="0" dirty="0">
                <a:latin typeface="Arial Rounded MT Bold" panose="020F0704030504030204" pitchFamily="34" charset="0"/>
              </a:rPr>
              <a:t>Personal Qualities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99426" y="2057400"/>
            <a:ext cx="5564049" cy="4383088"/>
          </a:xfrm>
        </p:spPr>
        <p:txBody>
          <a:bodyPr/>
          <a:lstStyle/>
          <a:p>
            <a:pPr marL="0" indent="0">
              <a:buClr>
                <a:srgbClr val="02E84F"/>
              </a:buClr>
              <a:buNone/>
            </a:pPr>
            <a:r>
              <a:rPr lang="en-US" altLang="en-US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Responsibility</a:t>
            </a:r>
          </a:p>
          <a:p>
            <a:pPr marL="0" indent="0">
              <a:buClr>
                <a:srgbClr val="02E84F"/>
              </a:buClr>
              <a:buNone/>
            </a:pPr>
            <a:r>
              <a:rPr lang="en-US" altLang="en-US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Self-esteem</a:t>
            </a:r>
          </a:p>
          <a:p>
            <a:pPr marL="0" indent="0">
              <a:buClr>
                <a:srgbClr val="02E84F"/>
              </a:buClr>
              <a:buNone/>
            </a:pPr>
            <a:r>
              <a:rPr lang="en-US" altLang="en-US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Sociability</a:t>
            </a:r>
          </a:p>
          <a:p>
            <a:pPr marL="0" indent="0">
              <a:buClr>
                <a:srgbClr val="02E84F"/>
              </a:buClr>
              <a:buNone/>
            </a:pPr>
            <a:r>
              <a:rPr lang="en-US" altLang="en-US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Self-management</a:t>
            </a:r>
          </a:p>
          <a:p>
            <a:pPr marL="0" indent="0">
              <a:buClr>
                <a:srgbClr val="02E84F"/>
              </a:buClr>
              <a:buNone/>
            </a:pPr>
            <a:r>
              <a:rPr lang="en-US" altLang="en-US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Integrity and Honesty</a:t>
            </a:r>
          </a:p>
        </p:txBody>
      </p:sp>
      <p:pic>
        <p:nvPicPr>
          <p:cNvPr id="249868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517" y="3886200"/>
            <a:ext cx="2759916" cy="2651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31211"/>
            <a:ext cx="5887983" cy="508000"/>
          </a:xfrm>
        </p:spPr>
        <p:txBody>
          <a:bodyPr>
            <a:noAutofit/>
          </a:bodyPr>
          <a:lstStyle/>
          <a:p>
            <a:pPr algn="ctr"/>
            <a:r>
              <a:rPr lang="en-US" altLang="en-US" sz="3200" b="1" dirty="0">
                <a:latin typeface="+mn-lt"/>
              </a:rPr>
              <a:t>Workplace Competencies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2276872"/>
            <a:ext cx="8064896" cy="3657600"/>
          </a:xfrm>
        </p:spPr>
        <p:txBody>
          <a:bodyPr/>
          <a:lstStyle/>
          <a:p>
            <a:pPr marL="0" indent="0">
              <a:buClr>
                <a:srgbClr val="02E84F"/>
              </a:buClr>
              <a:buNone/>
            </a:pPr>
            <a:r>
              <a:rPr lang="en-US" altLang="en-US" sz="2400" b="1" dirty="0"/>
              <a:t>Manage time and money. </a:t>
            </a:r>
          </a:p>
          <a:p>
            <a:pPr marL="0" indent="0">
              <a:buClr>
                <a:srgbClr val="02E84F"/>
              </a:buClr>
              <a:buNone/>
            </a:pPr>
            <a:r>
              <a:rPr lang="en-US" altLang="en-US" sz="2400" b="1" dirty="0"/>
              <a:t>Participate as a member of a team.</a:t>
            </a:r>
          </a:p>
          <a:p>
            <a:pPr marL="0" indent="0">
              <a:buClr>
                <a:srgbClr val="02E84F"/>
              </a:buClr>
              <a:buNone/>
            </a:pPr>
            <a:r>
              <a:rPr lang="en-US" altLang="en-US" sz="2400" b="1" dirty="0"/>
              <a:t>Use computers to access information.</a:t>
            </a:r>
          </a:p>
          <a:p>
            <a:pPr marL="0" indent="0">
              <a:buClr>
                <a:srgbClr val="02E84F"/>
              </a:buClr>
              <a:buNone/>
            </a:pPr>
            <a:r>
              <a:rPr lang="en-US" altLang="en-US" sz="2400" b="1" dirty="0"/>
              <a:t>Develop efficient management systems</a:t>
            </a:r>
          </a:p>
          <a:p>
            <a:pPr marL="0" indent="0">
              <a:buClr>
                <a:srgbClr val="02E84F"/>
              </a:buClr>
              <a:buNone/>
            </a:pPr>
            <a:r>
              <a:rPr lang="en-US" altLang="en-US" sz="2400" b="1" dirty="0"/>
              <a:t>Use technology.</a:t>
            </a:r>
          </a:p>
        </p:txBody>
      </p:sp>
      <p:pic>
        <p:nvPicPr>
          <p:cNvPr id="250892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-6626"/>
            <a:ext cx="34480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0893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040932"/>
            <a:ext cx="2375360" cy="1609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990600"/>
            <a:ext cx="7416800" cy="508000"/>
          </a:xfrm>
        </p:spPr>
        <p:txBody>
          <a:bodyPr/>
          <a:lstStyle/>
          <a:p>
            <a:pPr algn="ctr">
              <a:defRPr/>
            </a:pPr>
            <a:r>
              <a:rPr lang="en-US" dirty="0"/>
              <a:t>How to Research Your Career</a:t>
            </a:r>
          </a:p>
        </p:txBody>
      </p:sp>
      <p:pic>
        <p:nvPicPr>
          <p:cNvPr id="223253" name="Picture 21" descr="https://s3.amazonaws.com/eightythousand.org/posts/images/64/original/I-love-my-job.jpg?13558467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438400"/>
            <a:ext cx="6096000" cy="2875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1430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/>
              <a:t>Career Description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828800"/>
            <a:ext cx="7416800" cy="3621087"/>
          </a:xfrm>
        </p:spPr>
        <p:txBody>
          <a:bodyPr/>
          <a:lstStyle/>
          <a:p>
            <a:pPr>
              <a:defRPr/>
            </a:pPr>
            <a:r>
              <a:rPr lang="en-US" dirty="0"/>
              <a:t>Nature of the work</a:t>
            </a:r>
          </a:p>
          <a:p>
            <a:pPr>
              <a:defRPr/>
            </a:pPr>
            <a:r>
              <a:rPr lang="en-US" dirty="0"/>
              <a:t>Working conditions</a:t>
            </a:r>
          </a:p>
          <a:p>
            <a:pPr>
              <a:defRPr/>
            </a:pPr>
            <a:r>
              <a:rPr lang="en-US" dirty="0"/>
              <a:t>Training</a:t>
            </a:r>
          </a:p>
          <a:p>
            <a:pPr>
              <a:defRPr/>
            </a:pPr>
            <a:r>
              <a:rPr lang="en-US" dirty="0"/>
              <a:t>Qualification</a:t>
            </a:r>
          </a:p>
          <a:p>
            <a:pPr>
              <a:defRPr/>
            </a:pPr>
            <a:r>
              <a:rPr lang="en-US" dirty="0"/>
              <a:t>Advancement</a:t>
            </a:r>
          </a:p>
        </p:txBody>
      </p:sp>
      <p:pic>
        <p:nvPicPr>
          <p:cNvPr id="247810" name="Picture 2" descr="http://www.healthcareercompass.org/wp-content/uploads/2013/11/Nurses-Assistant-Job-Descrip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048000"/>
            <a:ext cx="3440322" cy="3426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1430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/>
              <a:t>Generation X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286000"/>
            <a:ext cx="7416800" cy="3849687"/>
          </a:xfrm>
        </p:spPr>
        <p:txBody>
          <a:bodyPr/>
          <a:lstStyle/>
          <a:p>
            <a:pPr>
              <a:defRPr/>
            </a:pPr>
            <a:r>
              <a:rPr lang="en-US" dirty="0"/>
              <a:t>Born between 1965 and 1977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254978" name="Picture 2" descr="https://media.peirce.edu/themes/Peirce2014/Images/header/header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733800"/>
            <a:ext cx="5905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/>
              <a:t>The Career Outlook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362200"/>
            <a:ext cx="7416800" cy="2630487"/>
          </a:xfrm>
        </p:spPr>
        <p:txBody>
          <a:bodyPr/>
          <a:lstStyle/>
          <a:p>
            <a:pPr>
              <a:defRPr/>
            </a:pPr>
            <a:r>
              <a:rPr lang="en-US" dirty="0"/>
              <a:t>Salary</a:t>
            </a:r>
          </a:p>
          <a:p>
            <a:pPr>
              <a:defRPr/>
            </a:pPr>
            <a:r>
              <a:rPr lang="en-US" dirty="0"/>
              <a:t>Availability of employment</a:t>
            </a:r>
          </a:p>
          <a:p>
            <a:pPr>
              <a:defRPr/>
            </a:pPr>
            <a:r>
              <a:rPr lang="en-US" dirty="0"/>
              <a:t>Will this career exist in the future?</a:t>
            </a:r>
          </a:p>
        </p:txBody>
      </p:sp>
      <p:pic>
        <p:nvPicPr>
          <p:cNvPr id="248834" name="Picture 2" descr="http://careersinpsychology.org/wp-content/uploads/2014/10/Career-Outloo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419600"/>
            <a:ext cx="2524125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/>
              <a:t>To Research Your Career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514600"/>
            <a:ext cx="7416800" cy="2401887"/>
          </a:xfrm>
        </p:spPr>
        <p:txBody>
          <a:bodyPr/>
          <a:lstStyle/>
          <a:p>
            <a:pPr>
              <a:defRPr/>
            </a:pPr>
            <a:r>
              <a:rPr lang="en-US" dirty="0"/>
              <a:t>Use the College Success Web Site</a:t>
            </a:r>
          </a:p>
          <a:p>
            <a:pPr>
              <a:defRPr/>
            </a:pPr>
            <a:r>
              <a:rPr lang="en-US" dirty="0"/>
              <a:t>Visit the Career Center</a:t>
            </a:r>
          </a:p>
          <a:p>
            <a:pPr>
              <a:defRPr/>
            </a:pPr>
            <a:r>
              <a:rPr lang="en-US" dirty="0"/>
              <a:t>Use the library </a:t>
            </a:r>
          </a:p>
        </p:txBody>
      </p:sp>
      <p:pic>
        <p:nvPicPr>
          <p:cNvPr id="249858" name="Picture 2" descr="http://sacc-usa.org/currents/wp-content/uploads/2012/02/career-opportuniti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715543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887523"/>
            <a:ext cx="7416800" cy="508000"/>
          </a:xfrm>
        </p:spPr>
        <p:txBody>
          <a:bodyPr/>
          <a:lstStyle/>
          <a:p>
            <a:r>
              <a:rPr lang="en-US" b="0" dirty="0">
                <a:latin typeface="Arial Rounded MT Bold" panose="020F0704030504030204" pitchFamily="34" charset="0"/>
              </a:rPr>
              <a:t>    Planning Your Education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55143" y="2893089"/>
            <a:ext cx="2327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Century Gothic" panose="020B0502020202020204" pitchFamily="34" charset="0"/>
              </a:rPr>
              <a:t>Bachelors Degree?</a:t>
            </a:r>
            <a:r>
              <a:rPr lang="en-US" b="1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27600" y="3409269"/>
            <a:ext cx="2848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Century Gothic" panose="020B0502020202020204" pitchFamily="34" charset="0"/>
              </a:rPr>
              <a:t>Masters Degree?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41897" y="3925449"/>
            <a:ext cx="2637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Century Gothic" panose="020B0502020202020204" pitchFamily="34" charset="0"/>
              </a:rPr>
              <a:t>Doctorate Degree?</a:t>
            </a:r>
          </a:p>
        </p:txBody>
      </p:sp>
      <p:pic>
        <p:nvPicPr>
          <p:cNvPr id="262146" name="Picture 2" descr="http://smartworkingcareers.com/wp-content/uploads/2013/03/CareerCompass-shado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09793"/>
            <a:ext cx="2686050" cy="268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10000" y="2376909"/>
            <a:ext cx="2419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Associate Degree?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09569" y="1860729"/>
            <a:ext cx="3486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Vocational Certificate?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29350" y="4455958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Professional Degree?</a:t>
            </a:r>
          </a:p>
        </p:txBody>
      </p:sp>
    </p:spTree>
    <p:extLst>
      <p:ext uri="{BB962C8B-B14F-4D97-AF65-F5344CB8AC3E}">
        <p14:creationId xmlns:p14="http://schemas.microsoft.com/office/powerpoint/2010/main" val="182602012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539552" y="2780928"/>
            <a:ext cx="7848872" cy="3342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Clr>
                <a:srgbClr val="66FF33"/>
              </a:buClr>
              <a:buSzPct val="150000"/>
              <a:buNone/>
            </a:pPr>
            <a:r>
              <a:rPr lang="en-US" altLang="en-US" sz="2400" b="0" dirty="0">
                <a:solidFill>
                  <a:srgbClr val="533801"/>
                </a:solidFill>
                <a:latin typeface="Century Gothic" panose="020B0502020202020204" pitchFamily="34" charset="0"/>
              </a:rPr>
              <a:t>Associate of Arts Degree     	</a:t>
            </a:r>
            <a:r>
              <a:rPr lang="en-US" altLang="en-US" sz="2400" b="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2 years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>
                <a:srgbClr val="66FF33"/>
              </a:buClr>
              <a:buFontTx/>
              <a:buNone/>
            </a:pPr>
            <a:endParaRPr lang="en-US" altLang="en-US" sz="2400" b="0" dirty="0">
              <a:solidFill>
                <a:srgbClr val="533801"/>
              </a:solidFill>
              <a:latin typeface="Century Gothic" panose="020B050202020202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>
                <a:srgbClr val="66FF33"/>
              </a:buClr>
              <a:buNone/>
            </a:pPr>
            <a:r>
              <a:rPr lang="en-US" altLang="en-US" sz="2400" b="0" dirty="0">
                <a:solidFill>
                  <a:srgbClr val="533801"/>
                </a:solidFill>
                <a:latin typeface="Century Gothic" panose="020B0502020202020204" pitchFamily="34" charset="0"/>
              </a:rPr>
              <a:t>Bachelor’s Degree 		4 to 5 years  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>
                <a:srgbClr val="66FF33"/>
              </a:buClr>
              <a:buFontTx/>
              <a:buNone/>
            </a:pPr>
            <a:r>
              <a:rPr lang="en-US" altLang="en-US" sz="2400" b="0" dirty="0">
                <a:solidFill>
                  <a:srgbClr val="533801"/>
                </a:solidFill>
                <a:latin typeface="Century Gothic" panose="020B0502020202020204" pitchFamily="34" charset="0"/>
              </a:rPr>
              <a:t>   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>
                <a:srgbClr val="66FF33"/>
              </a:buClr>
              <a:buNone/>
            </a:pPr>
            <a:r>
              <a:rPr lang="en-US" altLang="en-US" sz="2400" b="0" dirty="0">
                <a:solidFill>
                  <a:srgbClr val="533801"/>
                </a:solidFill>
                <a:latin typeface="Century Gothic" panose="020B0502020202020204" pitchFamily="34" charset="0"/>
              </a:rPr>
              <a:t>Teaching Credential  		BA + 1 year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>
                <a:srgbClr val="66FF33"/>
              </a:buClr>
              <a:buFontTx/>
              <a:buNone/>
            </a:pPr>
            <a:endParaRPr lang="en-US" altLang="en-US" sz="2400" b="0" dirty="0">
              <a:solidFill>
                <a:srgbClr val="533801"/>
              </a:solidFill>
              <a:latin typeface="Century Gothic" panose="020B050202020202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>
                <a:srgbClr val="66FF33"/>
              </a:buClr>
              <a:buNone/>
            </a:pPr>
            <a:r>
              <a:rPr lang="en-US" altLang="en-US" sz="2400" b="0" dirty="0">
                <a:solidFill>
                  <a:srgbClr val="533801"/>
                </a:solidFill>
                <a:latin typeface="Century Gothic" panose="020B0502020202020204" pitchFamily="34" charset="0"/>
              </a:rPr>
              <a:t>Master’s Degree		      	BA + 2 years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>
                <a:srgbClr val="66FF33"/>
              </a:buClr>
              <a:buFontTx/>
              <a:buNone/>
            </a:pPr>
            <a:endParaRPr lang="en-US" altLang="en-US" sz="2400" b="0" dirty="0">
              <a:solidFill>
                <a:srgbClr val="533801"/>
              </a:solidFill>
              <a:latin typeface="Century Gothic" panose="020B050202020202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>
                <a:srgbClr val="66FF33"/>
              </a:buClr>
              <a:buNone/>
            </a:pPr>
            <a:r>
              <a:rPr lang="en-US" altLang="en-US" sz="2400" b="0" dirty="0">
                <a:solidFill>
                  <a:srgbClr val="533801"/>
                </a:solidFill>
                <a:latin typeface="Century Gothic" panose="020B0502020202020204" pitchFamily="34" charset="0"/>
              </a:rPr>
              <a:t>Law Degree 		      	BA + 3 years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>
                <a:srgbClr val="66FF33"/>
              </a:buClr>
              <a:buFontTx/>
              <a:buNone/>
            </a:pPr>
            <a:endParaRPr lang="en-US" altLang="en-US" sz="2400" b="0" dirty="0">
              <a:solidFill>
                <a:schemeClr val="bg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>
                <a:srgbClr val="66FF33"/>
              </a:buClr>
              <a:buNone/>
            </a:pPr>
            <a:r>
              <a:rPr lang="en-US" altLang="en-US" sz="2400" b="0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Professional Degree  		BA + 4 to 5 year</a:t>
            </a:r>
            <a:r>
              <a:rPr lang="en-US" altLang="en-US" sz="2400" b="0" dirty="0">
                <a:solidFill>
                  <a:schemeClr val="bg2">
                    <a:lumMod val="75000"/>
                  </a:schemeClr>
                </a:solidFill>
                <a:latin typeface="Maiandra GD" panose="020E0502030308020204" pitchFamily="34" charset="0"/>
              </a:rPr>
              <a:t>s</a:t>
            </a:r>
          </a:p>
        </p:txBody>
      </p:sp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755576" y="1196752"/>
            <a:ext cx="230425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0" dirty="0">
                <a:solidFill>
                  <a:schemeClr val="tx2"/>
                </a:solidFill>
                <a:latin typeface="Arial Rounded MT Bold" panose="020F0704030504030204" pitchFamily="34" charset="0"/>
              </a:rPr>
              <a:t>Degrees</a:t>
            </a:r>
          </a:p>
        </p:txBody>
      </p:sp>
      <p:pic>
        <p:nvPicPr>
          <p:cNvPr id="251906" name="Picture 2" descr="http://heatherhuhman.com/wp-content/uploads/2014/05/bigstock-College-Diploma-With-Cap-And-T-23874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42151"/>
            <a:ext cx="2791968" cy="2093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3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3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33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33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2"/>
          <p:cNvSpPr txBox="1">
            <a:spLocks noChangeArrowheads="1"/>
          </p:cNvSpPr>
          <p:nvPr/>
        </p:nvSpPr>
        <p:spPr bwMode="auto">
          <a:xfrm>
            <a:off x="251520" y="404664"/>
            <a:ext cx="8280920" cy="609397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dirty="0">
              <a:solidFill>
                <a:srgbClr val="02E84F"/>
              </a:solidFill>
              <a:latin typeface="Arial Rounded MT Bold" panose="020F070403050403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dirty="0">
              <a:solidFill>
                <a:srgbClr val="02E84F"/>
              </a:solidFill>
              <a:latin typeface="Arial Rounded MT Bold" panose="020F07040305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2E84F"/>
                </a:solidFill>
                <a:latin typeface="Arial Rounded MT Bold" panose="020F0704030504030204" pitchFamily="34" charset="0"/>
              </a:rPr>
              <a:t>        </a:t>
            </a:r>
            <a:r>
              <a:rPr lang="en-US" altLang="en-US" sz="2800" dirty="0">
                <a:solidFill>
                  <a:schemeClr val="tx2"/>
                </a:solidFill>
                <a:latin typeface="Albertus Medium" panose="020E0602030304020304" pitchFamily="34" charset="0"/>
              </a:rPr>
              <a:t>How many Units do I need to Graduate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000" dirty="0">
              <a:solidFill>
                <a:srgbClr val="00B0F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/>
              <a:t>	</a:t>
            </a:r>
            <a:r>
              <a:rPr lang="en-US" altLang="en-US" sz="2400" b="0" dirty="0">
                <a:solidFill>
                  <a:schemeClr val="tx2"/>
                </a:solidFill>
                <a:latin typeface="Century Gothic" panose="020B0502020202020204" pitchFamily="34" charset="0"/>
              </a:rPr>
              <a:t>1-29 units		Freshman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0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0" dirty="0">
                <a:solidFill>
                  <a:schemeClr val="tx2"/>
                </a:solidFill>
                <a:latin typeface="Century Gothic" panose="020B0502020202020204" pitchFamily="34" charset="0"/>
              </a:rPr>
              <a:t>	30-59 units		Sophomore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0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0" dirty="0">
                <a:solidFill>
                  <a:schemeClr val="tx2"/>
                </a:solidFill>
                <a:latin typeface="Century Gothic" panose="020B0502020202020204" pitchFamily="34" charset="0"/>
              </a:rPr>
              <a:t>	60-89 units		Junior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0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0" dirty="0">
                <a:solidFill>
                  <a:schemeClr val="tx2"/>
                </a:solidFill>
                <a:latin typeface="Century Gothic" panose="020B0502020202020204" pitchFamily="34" charset="0"/>
              </a:rPr>
              <a:t>	90+ units		Senior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>
              <a:latin typeface="Century Gothic" panose="020B0502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0" dirty="0">
                <a:solidFill>
                  <a:schemeClr val="tx2"/>
                </a:solidFill>
                <a:latin typeface="Century Gothic" panose="020B0502020202020204" pitchFamily="34" charset="0"/>
              </a:rPr>
              <a:t>Total number of units for graduation depends on the university</a:t>
            </a:r>
          </a:p>
        </p:txBody>
      </p:sp>
      <p:pic>
        <p:nvPicPr>
          <p:cNvPr id="2519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657600"/>
            <a:ext cx="2391776" cy="1591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1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1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1371600"/>
            <a:ext cx="6408737" cy="508000"/>
          </a:xfrm>
        </p:spPr>
        <p:txBody>
          <a:bodyPr/>
          <a:lstStyle/>
          <a:p>
            <a:r>
              <a:rPr lang="en-US" dirty="0"/>
              <a:t>Develop and Educational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2438400"/>
            <a:ext cx="6481763" cy="776287"/>
          </a:xfrm>
        </p:spPr>
        <p:txBody>
          <a:bodyPr/>
          <a:lstStyle/>
          <a:p>
            <a:r>
              <a:rPr lang="en-US" dirty="0"/>
              <a:t>It is the roadmap to your future.</a:t>
            </a:r>
          </a:p>
        </p:txBody>
      </p:sp>
      <p:pic>
        <p:nvPicPr>
          <p:cNvPr id="250882" name="Picture 2" descr="http://www.tesora.com/wp-content/uploads/2015/01/road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750" y="3773487"/>
            <a:ext cx="66675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042676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478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/>
              <a:t>Steps in Planning Your Education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362200"/>
            <a:ext cx="7416800" cy="3773487"/>
          </a:xfrm>
        </p:spPr>
        <p:txBody>
          <a:bodyPr/>
          <a:lstStyle/>
          <a:p>
            <a:pPr>
              <a:defRPr/>
            </a:pPr>
            <a:r>
              <a:rPr lang="en-US" dirty="0"/>
              <a:t>Assessment tests</a:t>
            </a:r>
          </a:p>
          <a:p>
            <a:pPr>
              <a:defRPr/>
            </a:pPr>
            <a:r>
              <a:rPr lang="en-US" dirty="0"/>
              <a:t>Take English the first semester</a:t>
            </a:r>
          </a:p>
          <a:p>
            <a:pPr>
              <a:defRPr/>
            </a:pPr>
            <a:r>
              <a:rPr lang="en-US" dirty="0"/>
              <a:t>Start math classes early</a:t>
            </a:r>
          </a:p>
          <a:p>
            <a:pPr>
              <a:defRPr/>
            </a:pPr>
            <a:r>
              <a:rPr lang="en-US" dirty="0"/>
              <a:t>Take general education</a:t>
            </a:r>
          </a:p>
          <a:p>
            <a:pPr>
              <a:defRPr/>
            </a:pPr>
            <a:r>
              <a:rPr lang="en-US" dirty="0"/>
              <a:t>Prepare for your major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4478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/>
              <a:t>For Your Success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133600"/>
            <a:ext cx="7772400" cy="4114800"/>
          </a:xfrm>
        </p:spPr>
        <p:txBody>
          <a:bodyPr/>
          <a:lstStyle/>
          <a:p>
            <a:pPr>
              <a:defRPr/>
            </a:pPr>
            <a:r>
              <a:rPr lang="en-US" dirty="0"/>
              <a:t>See a counselor or adviser</a:t>
            </a:r>
          </a:p>
          <a:p>
            <a:pPr>
              <a:defRPr/>
            </a:pPr>
            <a:r>
              <a:rPr lang="en-US" dirty="0"/>
              <a:t>Develop an educational plan</a:t>
            </a:r>
          </a:p>
        </p:txBody>
      </p:sp>
      <p:pic>
        <p:nvPicPr>
          <p:cNvPr id="211987" name="Picture 19" descr="http://cdn.listaka.com/wp-content/uploads/2015/07/success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73380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143000"/>
            <a:ext cx="7772400" cy="1143000"/>
          </a:xfrm>
        </p:spPr>
        <p:txBody>
          <a:bodyPr/>
          <a:lstStyle/>
          <a:p>
            <a:pPr algn="ctr">
              <a:defRPr/>
            </a:pPr>
            <a:r>
              <a:rPr lang="en-US" dirty="0">
                <a:solidFill>
                  <a:schemeClr val="tx2"/>
                </a:solidFill>
              </a:rPr>
              <a:t>Making a Career Decision</a:t>
            </a:r>
          </a:p>
        </p:txBody>
      </p:sp>
      <p:pic>
        <p:nvPicPr>
          <p:cNvPr id="6758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740944"/>
            <a:ext cx="5681663" cy="4059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735867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9812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3600" dirty="0"/>
              <a:t>There is a choice you have to make,</a:t>
            </a:r>
            <a:br>
              <a:rPr lang="en-US" sz="3600" dirty="0"/>
            </a:br>
            <a:r>
              <a:rPr lang="en-US" sz="3600" dirty="0"/>
              <a:t>In everything you do.</a:t>
            </a:r>
            <a:br>
              <a:rPr lang="en-US" sz="3600" dirty="0"/>
            </a:br>
            <a:r>
              <a:rPr lang="en-US" sz="3600" dirty="0"/>
              <a:t>And you must always keep in mind,</a:t>
            </a:r>
            <a:br>
              <a:rPr lang="en-US" sz="3600" dirty="0"/>
            </a:br>
            <a:r>
              <a:rPr lang="en-US" sz="3600" dirty="0"/>
              <a:t>The choice you make, makes you.</a:t>
            </a:r>
            <a:endParaRPr lang="en-US" dirty="0"/>
          </a:p>
        </p:txBody>
      </p:sp>
      <p:pic>
        <p:nvPicPr>
          <p:cNvPr id="68611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576638"/>
            <a:ext cx="3409950" cy="2281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9011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192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/>
              <a:t>Advantages of Generation X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7416800" cy="4002087"/>
          </a:xfrm>
        </p:spPr>
        <p:txBody>
          <a:bodyPr/>
          <a:lstStyle/>
          <a:p>
            <a:pPr>
              <a:defRPr/>
            </a:pPr>
            <a:r>
              <a:rPr lang="en-US" dirty="0"/>
              <a:t>More highly educated</a:t>
            </a:r>
          </a:p>
          <a:p>
            <a:pPr>
              <a:defRPr/>
            </a:pPr>
            <a:r>
              <a:rPr lang="en-US" dirty="0"/>
              <a:t>Greater demand for skilled workers</a:t>
            </a:r>
          </a:p>
          <a:p>
            <a:pPr>
              <a:defRPr/>
            </a:pPr>
            <a:r>
              <a:rPr lang="en-US" dirty="0"/>
              <a:t>Computer literate</a:t>
            </a:r>
          </a:p>
          <a:p>
            <a:pPr>
              <a:defRPr/>
            </a:pPr>
            <a:r>
              <a:rPr lang="en-US" dirty="0"/>
              <a:t>Good work ethic</a:t>
            </a:r>
          </a:p>
          <a:p>
            <a:pPr>
              <a:defRPr/>
            </a:pPr>
            <a:r>
              <a:rPr lang="en-US" dirty="0"/>
              <a:t>As Baby Boomers retire, more job opportunities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060848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/>
              <a:t>Steps in Making a Career Decision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2564904"/>
            <a:ext cx="7416800" cy="4154487"/>
          </a:xfrm>
        </p:spPr>
        <p:txBody>
          <a:bodyPr/>
          <a:lstStyle/>
          <a:p>
            <a:pPr>
              <a:defRPr/>
            </a:pPr>
            <a:r>
              <a:rPr lang="en-US" dirty="0"/>
              <a:t>Self-assessment</a:t>
            </a:r>
          </a:p>
          <a:p>
            <a:pPr lvl="1">
              <a:buClr>
                <a:srgbClr val="CC66FF"/>
              </a:buClr>
              <a:defRPr/>
            </a:pPr>
            <a:r>
              <a:rPr lang="en-US" dirty="0"/>
              <a:t>Personality, Interests, Values, Skills</a:t>
            </a:r>
          </a:p>
          <a:p>
            <a:pPr>
              <a:defRPr/>
            </a:pPr>
            <a:r>
              <a:rPr lang="en-US" dirty="0"/>
              <a:t>Explore Options</a:t>
            </a:r>
          </a:p>
          <a:p>
            <a:pPr>
              <a:defRPr/>
            </a:pPr>
            <a:r>
              <a:rPr lang="en-US" dirty="0"/>
              <a:t>Research careers</a:t>
            </a:r>
          </a:p>
          <a:p>
            <a:pPr>
              <a:defRPr/>
            </a:pPr>
            <a:r>
              <a:rPr lang="en-US" dirty="0"/>
              <a:t>Plan your education</a:t>
            </a:r>
          </a:p>
          <a:p>
            <a:pPr>
              <a:defRPr/>
            </a:pPr>
            <a:r>
              <a:rPr lang="en-US" dirty="0"/>
              <a:t>Make a commitment and take action</a:t>
            </a:r>
          </a:p>
          <a:p>
            <a:pPr>
              <a:defRPr/>
            </a:pPr>
            <a:r>
              <a:rPr lang="en-US" dirty="0"/>
              <a:t>Evaluate</a:t>
            </a:r>
          </a:p>
          <a:p>
            <a:pPr>
              <a:defRPr/>
            </a:pPr>
            <a:r>
              <a:rPr lang="en-US" dirty="0"/>
              <a:t>How is it working?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2655515" cy="1812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026284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1219200"/>
            <a:ext cx="6408737" cy="508000"/>
          </a:xfrm>
        </p:spPr>
        <p:txBody>
          <a:bodyPr/>
          <a:lstStyle/>
          <a:p>
            <a:pPr>
              <a:defRPr/>
            </a:pPr>
            <a:r>
              <a:rPr lang="en-US" dirty="0"/>
              <a:t>Planful Decisions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1939131"/>
            <a:ext cx="6481763" cy="4752975"/>
          </a:xfrm>
        </p:spPr>
        <p:txBody>
          <a:bodyPr/>
          <a:lstStyle/>
          <a:p>
            <a:pPr>
              <a:defRPr/>
            </a:pPr>
            <a:r>
              <a:rPr lang="en-US" dirty="0"/>
              <a:t>Weigh the consequences</a:t>
            </a:r>
          </a:p>
          <a:p>
            <a:pPr>
              <a:defRPr/>
            </a:pPr>
            <a:r>
              <a:rPr lang="en-US" dirty="0"/>
              <a:t>What are the pros and cons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73732" name="Picture 4" descr="j009499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352800"/>
            <a:ext cx="2657475" cy="314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301535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2192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/>
              <a:t>Use Planful Decisions for: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81200"/>
            <a:ext cx="7416800" cy="3087687"/>
          </a:xfrm>
        </p:spPr>
        <p:txBody>
          <a:bodyPr/>
          <a:lstStyle/>
          <a:p>
            <a:pPr>
              <a:defRPr/>
            </a:pPr>
            <a:r>
              <a:rPr lang="en-US" dirty="0"/>
              <a:t>What is my major?</a:t>
            </a:r>
          </a:p>
          <a:p>
            <a:pPr>
              <a:defRPr/>
            </a:pPr>
            <a:r>
              <a:rPr lang="en-US" dirty="0"/>
              <a:t>What is my career?</a:t>
            </a:r>
          </a:p>
          <a:p>
            <a:pPr>
              <a:defRPr/>
            </a:pPr>
            <a:r>
              <a:rPr lang="en-US" dirty="0"/>
              <a:t>Who should I marry?</a:t>
            </a:r>
          </a:p>
          <a:p>
            <a:pPr>
              <a:defRPr/>
            </a:pPr>
            <a:endParaRPr lang="en-US" dirty="0"/>
          </a:p>
        </p:txBody>
      </p:sp>
      <p:graphicFrame>
        <p:nvGraphicFramePr>
          <p:cNvPr id="74756" name="Object 0"/>
          <p:cNvGraphicFramePr>
            <a:graphicFrameLocks noChangeAspect="1"/>
          </p:cNvGraphicFramePr>
          <p:nvPr>
            <p:extLst/>
          </p:nvPr>
        </p:nvGraphicFramePr>
        <p:xfrm>
          <a:off x="6789737" y="4121150"/>
          <a:ext cx="2325688" cy="271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Clip" r:id="rId3" imgW="1544422" imgH="1804111" progId="MS_ClipArt_Gallery.2">
                  <p:embed/>
                </p:oleObj>
              </mc:Choice>
              <mc:Fallback>
                <p:oleObj name="Clip" r:id="rId3" imgW="1544422" imgH="1804111" progId="MS_ClipArt_Gallery.2">
                  <p:embed/>
                  <p:pic>
                    <p:nvPicPr>
                      <p:cNvPr id="74756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9737" y="4121150"/>
                        <a:ext cx="2325688" cy="271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3401107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2192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/>
              <a:t>Steps in Planful Decisions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057400"/>
            <a:ext cx="7772400" cy="4114800"/>
          </a:xfrm>
        </p:spPr>
        <p:txBody>
          <a:bodyPr/>
          <a:lstStyle/>
          <a:p>
            <a:pPr>
              <a:defRPr/>
            </a:pPr>
            <a:r>
              <a:rPr lang="en-US" dirty="0"/>
              <a:t>State the problem</a:t>
            </a:r>
          </a:p>
          <a:p>
            <a:pPr>
              <a:defRPr/>
            </a:pPr>
            <a:r>
              <a:rPr lang="en-US" dirty="0"/>
              <a:t>Consider your values</a:t>
            </a:r>
          </a:p>
          <a:p>
            <a:pPr>
              <a:defRPr/>
            </a:pPr>
            <a:r>
              <a:rPr lang="en-US" dirty="0"/>
              <a:t>What are your talents?</a:t>
            </a:r>
          </a:p>
          <a:p>
            <a:pPr>
              <a:defRPr/>
            </a:pPr>
            <a:r>
              <a:rPr lang="en-US" dirty="0"/>
              <a:t>Gather information</a:t>
            </a:r>
          </a:p>
          <a:p>
            <a:pPr>
              <a:defRPr/>
            </a:pPr>
            <a:r>
              <a:rPr lang="en-US" dirty="0"/>
              <a:t>Generate alternatives</a:t>
            </a:r>
          </a:p>
          <a:p>
            <a:pPr>
              <a:defRPr/>
            </a:pPr>
            <a:r>
              <a:rPr lang="en-US" dirty="0"/>
              <a:t>Evaluate the pros and cons of the options</a:t>
            </a:r>
          </a:p>
          <a:p>
            <a:pPr>
              <a:defRPr/>
            </a:pPr>
            <a:r>
              <a:rPr lang="en-US" dirty="0"/>
              <a:t>Select the best alternative</a:t>
            </a:r>
          </a:p>
          <a:p>
            <a:pPr>
              <a:defRPr/>
            </a:pPr>
            <a:r>
              <a:rPr lang="en-US" dirty="0"/>
              <a:t>Take action</a:t>
            </a:r>
          </a:p>
        </p:txBody>
      </p:sp>
    </p:spTree>
    <p:extLst>
      <p:ext uri="{BB962C8B-B14F-4D97-AF65-F5344CB8AC3E}">
        <p14:creationId xmlns:p14="http://schemas.microsoft.com/office/powerpoint/2010/main" val="1233354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 autoUpdateAnimBg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6002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Group Activity: Planful Decision</a:t>
            </a:r>
            <a:br>
              <a:rPr lang="en-US" dirty="0"/>
            </a:br>
            <a:endParaRPr lang="en-US" dirty="0"/>
          </a:p>
        </p:txBody>
      </p:sp>
      <p:pic>
        <p:nvPicPr>
          <p:cNvPr id="7680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700" y="3567112"/>
            <a:ext cx="3416300" cy="329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735521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8288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Keys to Success:</a:t>
            </a:r>
            <a:br>
              <a:rPr lang="en-US" dirty="0"/>
            </a:br>
            <a:r>
              <a:rPr lang="en-US" dirty="0"/>
              <a:t>Life is a Dangerous Opportunity</a:t>
            </a:r>
          </a:p>
        </p:txBody>
      </p:sp>
      <p:graphicFrame>
        <p:nvGraphicFramePr>
          <p:cNvPr id="95235" name="Object 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236307"/>
              </p:ext>
            </p:extLst>
          </p:nvPr>
        </p:nvGraphicFramePr>
        <p:xfrm>
          <a:off x="6076950" y="3733800"/>
          <a:ext cx="3067050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Clip" r:id="rId3" imgW="1852943" imgH="1887648" progId="MS_ClipArt_Gallery.2">
                  <p:embed/>
                </p:oleObj>
              </mc:Choice>
              <mc:Fallback>
                <p:oleObj name="Clip" r:id="rId3" imgW="1852943" imgH="1887648" progId="MS_ClipArt_Gallery.2">
                  <p:embed/>
                  <p:pic>
                    <p:nvPicPr>
                      <p:cNvPr id="95235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6950" y="3733800"/>
                        <a:ext cx="3067050" cy="312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7526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/>
              <a:t>The Chinese Word for Crisis Has Two Characters: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971800"/>
            <a:ext cx="7416800" cy="2554287"/>
          </a:xfrm>
        </p:spPr>
        <p:txBody>
          <a:bodyPr/>
          <a:lstStyle/>
          <a:p>
            <a:pPr>
              <a:defRPr/>
            </a:pPr>
            <a:r>
              <a:rPr lang="en-US" dirty="0"/>
              <a:t>Danger</a:t>
            </a:r>
          </a:p>
          <a:p>
            <a:pPr>
              <a:defRPr/>
            </a:pPr>
            <a:r>
              <a:rPr lang="en-US" dirty="0"/>
              <a:t>Opportunity</a:t>
            </a:r>
          </a:p>
          <a:p>
            <a:pPr>
              <a:defRPr/>
            </a:pPr>
            <a:endParaRPr lang="en-US" dirty="0"/>
          </a:p>
        </p:txBody>
      </p:sp>
      <p:graphicFrame>
        <p:nvGraphicFramePr>
          <p:cNvPr id="96260" name="Object 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0600951"/>
              </p:ext>
            </p:extLst>
          </p:nvPr>
        </p:nvGraphicFramePr>
        <p:xfrm>
          <a:off x="4803775" y="3919538"/>
          <a:ext cx="4340225" cy="293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Clip" r:id="rId3" imgW="1822399" imgH="1233526" progId="MS_ClipArt_Gallery.2">
                  <p:embed/>
                </p:oleObj>
              </mc:Choice>
              <mc:Fallback>
                <p:oleObj name="Clip" r:id="rId3" imgW="1822399" imgH="1233526" progId="MS_ClipArt_Gallery.2">
                  <p:embed/>
                  <p:pic>
                    <p:nvPicPr>
                      <p:cNvPr id="9626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3775" y="3919538"/>
                        <a:ext cx="4340225" cy="2938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4478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What is the danger?</a:t>
            </a:r>
            <a:br>
              <a:rPr lang="en-US" dirty="0"/>
            </a:br>
            <a:r>
              <a:rPr lang="en-US" dirty="0"/>
              <a:t>What is the opportunity?</a:t>
            </a:r>
          </a:p>
        </p:txBody>
      </p:sp>
      <p:graphicFrame>
        <p:nvGraphicFramePr>
          <p:cNvPr id="97283" name="Object 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721202"/>
              </p:ext>
            </p:extLst>
          </p:nvPr>
        </p:nvGraphicFramePr>
        <p:xfrm>
          <a:off x="2362200" y="2895600"/>
          <a:ext cx="3048000" cy="299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Clip" r:id="rId3" imgW="861365" imgH="844906" progId="MS_ClipArt_Gallery.2">
                  <p:embed/>
                </p:oleObj>
              </mc:Choice>
              <mc:Fallback>
                <p:oleObj name="Clip" r:id="rId3" imgW="861365" imgH="844906" progId="MS_ClipArt_Gallery.2">
                  <p:embed/>
                  <p:pic>
                    <p:nvPicPr>
                      <p:cNvPr id="97283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2895600"/>
                        <a:ext cx="3048000" cy="299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9050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Every adversity has the seed of a greater benefit or possibility.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3435350"/>
            <a:ext cx="5105400" cy="34036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31799" y="17526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/>
              <a:t>The New Millennials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3224" y="2850423"/>
            <a:ext cx="7416800" cy="3240087"/>
          </a:xfrm>
        </p:spPr>
        <p:txBody>
          <a:bodyPr/>
          <a:lstStyle/>
          <a:p>
            <a:pPr>
              <a:defRPr/>
            </a:pPr>
            <a:r>
              <a:rPr lang="en-US" dirty="0"/>
              <a:t>Born between 1977 and 1995</a:t>
            </a:r>
          </a:p>
        </p:txBody>
      </p:sp>
      <p:pic>
        <p:nvPicPr>
          <p:cNvPr id="256004" name="Picture 4" descr="http://iveybusinessjournal.com/wp-content/uploads/2011/09/iStock_000026674434_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835533"/>
            <a:ext cx="4800600" cy="284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668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/>
              <a:t>The New Millennials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81200"/>
            <a:ext cx="7772400" cy="44196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/>
              <a:t>Sometimes called the “Echo Boomers”</a:t>
            </a:r>
          </a:p>
          <a:p>
            <a:pPr>
              <a:lnSpc>
                <a:spcPct val="90000"/>
              </a:lnSpc>
              <a:defRPr/>
            </a:pPr>
            <a:r>
              <a:rPr lang="en-US" dirty="0"/>
              <a:t>By 2010, they will be the largest teen population is U.S. history   </a:t>
            </a:r>
          </a:p>
          <a:p>
            <a:pPr>
              <a:lnSpc>
                <a:spcPct val="90000"/>
              </a:lnSpc>
              <a:defRPr/>
            </a:pPr>
            <a:r>
              <a:rPr lang="en-US" dirty="0"/>
              <a:t>Will exceed the number of Baby Boomers</a:t>
            </a:r>
          </a:p>
          <a:p>
            <a:pPr>
              <a:lnSpc>
                <a:spcPct val="90000"/>
              </a:lnSpc>
              <a:defRPr/>
            </a:pPr>
            <a:r>
              <a:rPr lang="en-US" dirty="0"/>
              <a:t>In the next 10 years, college enrollments will increase by 300,000 students per year</a:t>
            </a:r>
          </a:p>
          <a:p>
            <a:pPr>
              <a:lnSpc>
                <a:spcPct val="90000"/>
              </a:lnSpc>
              <a:defRPr/>
            </a:pPr>
            <a:r>
              <a:rPr lang="en-US" dirty="0"/>
              <a:t>College admission will become increasingly competitive. 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plate">
  <a:themeElements>
    <a:clrScheme name="template 13">
      <a:dk1>
        <a:srgbClr val="4D4D4D"/>
      </a:dk1>
      <a:lt1>
        <a:srgbClr val="FFFFFF"/>
      </a:lt1>
      <a:dk2>
        <a:srgbClr val="000000"/>
      </a:dk2>
      <a:lt2>
        <a:srgbClr val="043000"/>
      </a:lt2>
      <a:accent1>
        <a:srgbClr val="33A900"/>
      </a:accent1>
      <a:accent2>
        <a:srgbClr val="525B56"/>
      </a:accent2>
      <a:accent3>
        <a:srgbClr val="FFFFFF"/>
      </a:accent3>
      <a:accent4>
        <a:srgbClr val="404040"/>
      </a:accent4>
      <a:accent5>
        <a:srgbClr val="ADD1AA"/>
      </a:accent5>
      <a:accent6>
        <a:srgbClr val="49524D"/>
      </a:accent6>
      <a:hlink>
        <a:srgbClr val="747D79"/>
      </a:hlink>
      <a:folHlink>
        <a:srgbClr val="EAEAEA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4D4D4D"/>
        </a:dk1>
        <a:lt1>
          <a:srgbClr val="FFFFFF"/>
        </a:lt1>
        <a:dk2>
          <a:srgbClr val="000000"/>
        </a:dk2>
        <a:lt2>
          <a:srgbClr val="6E6046"/>
        </a:lt2>
        <a:accent1>
          <a:srgbClr val="B69E77"/>
        </a:accent1>
        <a:accent2>
          <a:srgbClr val="9E280E"/>
        </a:accent2>
        <a:accent3>
          <a:srgbClr val="FFFFFF"/>
        </a:accent3>
        <a:accent4>
          <a:srgbClr val="404040"/>
        </a:accent4>
        <a:accent5>
          <a:srgbClr val="D7CCBD"/>
        </a:accent5>
        <a:accent6>
          <a:srgbClr val="8F230C"/>
        </a:accent6>
        <a:hlink>
          <a:srgbClr val="FFC6A4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FFFFFF"/>
        </a:lt1>
        <a:dk2>
          <a:srgbClr val="000000"/>
        </a:dk2>
        <a:lt2>
          <a:srgbClr val="6E6046"/>
        </a:lt2>
        <a:accent1>
          <a:srgbClr val="B69E77"/>
        </a:accent1>
        <a:accent2>
          <a:srgbClr val="9E280E"/>
        </a:accent2>
        <a:accent3>
          <a:srgbClr val="FFFFFF"/>
        </a:accent3>
        <a:accent4>
          <a:srgbClr val="404040"/>
        </a:accent4>
        <a:accent5>
          <a:srgbClr val="D7CCBD"/>
        </a:accent5>
        <a:accent6>
          <a:srgbClr val="8F230C"/>
        </a:accent6>
        <a:hlink>
          <a:srgbClr val="E1C6A4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532F3C"/>
        </a:lt2>
        <a:accent1>
          <a:srgbClr val="CDC09A"/>
        </a:accent1>
        <a:accent2>
          <a:srgbClr val="AC9F55"/>
        </a:accent2>
        <a:accent3>
          <a:srgbClr val="FFFFFF"/>
        </a:accent3>
        <a:accent4>
          <a:srgbClr val="404040"/>
        </a:accent4>
        <a:accent5>
          <a:srgbClr val="E3DCCA"/>
        </a:accent5>
        <a:accent6>
          <a:srgbClr val="9B904C"/>
        </a:accent6>
        <a:hlink>
          <a:srgbClr val="DBD3C7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000000"/>
        </a:dk2>
        <a:lt2>
          <a:srgbClr val="064300"/>
        </a:lt2>
        <a:accent1>
          <a:srgbClr val="AC927F"/>
        </a:accent1>
        <a:accent2>
          <a:srgbClr val="3AAE00"/>
        </a:accent2>
        <a:accent3>
          <a:srgbClr val="FFFFFF"/>
        </a:accent3>
        <a:accent4>
          <a:srgbClr val="404040"/>
        </a:accent4>
        <a:accent5>
          <a:srgbClr val="D2C7C0"/>
        </a:accent5>
        <a:accent6>
          <a:srgbClr val="349D00"/>
        </a:accent6>
        <a:hlink>
          <a:srgbClr val="D2B8A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033100"/>
        </a:lt2>
        <a:accent1>
          <a:srgbClr val="2F9400"/>
        </a:accent1>
        <a:accent2>
          <a:srgbClr val="6C838B"/>
        </a:accent2>
        <a:accent3>
          <a:srgbClr val="FFFFFF"/>
        </a:accent3>
        <a:accent4>
          <a:srgbClr val="404040"/>
        </a:accent4>
        <a:accent5>
          <a:srgbClr val="ADC8AA"/>
        </a:accent5>
        <a:accent6>
          <a:srgbClr val="61767D"/>
        </a:accent6>
        <a:hlink>
          <a:srgbClr val="996E68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063B00"/>
        </a:lt2>
        <a:accent1>
          <a:srgbClr val="33A800"/>
        </a:accent1>
        <a:accent2>
          <a:srgbClr val="B26D33"/>
        </a:accent2>
        <a:accent3>
          <a:srgbClr val="FFFFFF"/>
        </a:accent3>
        <a:accent4>
          <a:srgbClr val="404040"/>
        </a:accent4>
        <a:accent5>
          <a:srgbClr val="ADD1AA"/>
        </a:accent5>
        <a:accent6>
          <a:srgbClr val="A1622D"/>
        </a:accent6>
        <a:hlink>
          <a:srgbClr val="CE793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224700"/>
        </a:lt2>
        <a:accent1>
          <a:srgbClr val="68A500"/>
        </a:accent1>
        <a:accent2>
          <a:srgbClr val="8CB400"/>
        </a:accent2>
        <a:accent3>
          <a:srgbClr val="FFFFFF"/>
        </a:accent3>
        <a:accent4>
          <a:srgbClr val="404040"/>
        </a:accent4>
        <a:accent5>
          <a:srgbClr val="B9CFAA"/>
        </a:accent5>
        <a:accent6>
          <a:srgbClr val="7EA300"/>
        </a:accent6>
        <a:hlink>
          <a:srgbClr val="DC888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224700"/>
        </a:lt2>
        <a:accent1>
          <a:srgbClr val="68A500"/>
        </a:accent1>
        <a:accent2>
          <a:srgbClr val="8CB400"/>
        </a:accent2>
        <a:accent3>
          <a:srgbClr val="FFFFFF"/>
        </a:accent3>
        <a:accent4>
          <a:srgbClr val="404040"/>
        </a:accent4>
        <a:accent5>
          <a:srgbClr val="B9CFAA"/>
        </a:accent5>
        <a:accent6>
          <a:srgbClr val="7EA300"/>
        </a:accent6>
        <a:hlink>
          <a:srgbClr val="C0C425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265400"/>
        </a:lt2>
        <a:accent1>
          <a:srgbClr val="37A091"/>
        </a:accent1>
        <a:accent2>
          <a:srgbClr val="CC8587"/>
        </a:accent2>
        <a:accent3>
          <a:srgbClr val="FFFFFF"/>
        </a:accent3>
        <a:accent4>
          <a:srgbClr val="404040"/>
        </a:accent4>
        <a:accent5>
          <a:srgbClr val="AECDC7"/>
        </a:accent5>
        <a:accent6>
          <a:srgbClr val="B9787A"/>
        </a:accent6>
        <a:hlink>
          <a:srgbClr val="FCE46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4D4D4D"/>
        </a:dk1>
        <a:lt1>
          <a:srgbClr val="FFFFFF"/>
        </a:lt1>
        <a:dk2>
          <a:srgbClr val="000000"/>
        </a:dk2>
        <a:lt2>
          <a:srgbClr val="546715"/>
        </a:lt2>
        <a:accent1>
          <a:srgbClr val="EF733A"/>
        </a:accent1>
        <a:accent2>
          <a:srgbClr val="C1D72E"/>
        </a:accent2>
        <a:accent3>
          <a:srgbClr val="FFFFFF"/>
        </a:accent3>
        <a:accent4>
          <a:srgbClr val="404040"/>
        </a:accent4>
        <a:accent5>
          <a:srgbClr val="F6BCAE"/>
        </a:accent5>
        <a:accent6>
          <a:srgbClr val="AFC329"/>
        </a:accent6>
        <a:hlink>
          <a:srgbClr val="F19545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4D4D4D"/>
        </a:dk1>
        <a:lt1>
          <a:srgbClr val="FFFFFF"/>
        </a:lt1>
        <a:dk2>
          <a:srgbClr val="000000"/>
        </a:dk2>
        <a:lt2>
          <a:srgbClr val="406910"/>
        </a:lt2>
        <a:accent1>
          <a:srgbClr val="D04611"/>
        </a:accent1>
        <a:accent2>
          <a:srgbClr val="77BB0F"/>
        </a:accent2>
        <a:accent3>
          <a:srgbClr val="FFFFFF"/>
        </a:accent3>
        <a:accent4>
          <a:srgbClr val="404040"/>
        </a:accent4>
        <a:accent5>
          <a:srgbClr val="E4B0AA"/>
        </a:accent5>
        <a:accent6>
          <a:srgbClr val="6BA90C"/>
        </a:accent6>
        <a:hlink>
          <a:srgbClr val="6CA2C7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4D4D4D"/>
        </a:dk1>
        <a:lt1>
          <a:srgbClr val="FFFFFF"/>
        </a:lt1>
        <a:dk2>
          <a:srgbClr val="000000"/>
        </a:dk2>
        <a:lt2>
          <a:srgbClr val="102214"/>
        </a:lt2>
        <a:accent1>
          <a:srgbClr val="457136"/>
        </a:accent1>
        <a:accent2>
          <a:srgbClr val="599B51"/>
        </a:accent2>
        <a:accent3>
          <a:srgbClr val="FFFFFF"/>
        </a:accent3>
        <a:accent4>
          <a:srgbClr val="404040"/>
        </a:accent4>
        <a:accent5>
          <a:srgbClr val="B0BBAE"/>
        </a:accent5>
        <a:accent6>
          <a:srgbClr val="508C49"/>
        </a:accent6>
        <a:hlink>
          <a:srgbClr val="78A55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">
        <a:dk1>
          <a:srgbClr val="4D4D4D"/>
        </a:dk1>
        <a:lt1>
          <a:srgbClr val="FFFFFF"/>
        </a:lt1>
        <a:dk2>
          <a:srgbClr val="000000"/>
        </a:dk2>
        <a:lt2>
          <a:srgbClr val="043000"/>
        </a:lt2>
        <a:accent1>
          <a:srgbClr val="33A900"/>
        </a:accent1>
        <a:accent2>
          <a:srgbClr val="525B56"/>
        </a:accent2>
        <a:accent3>
          <a:srgbClr val="FFFFFF"/>
        </a:accent3>
        <a:accent4>
          <a:srgbClr val="404040"/>
        </a:accent4>
        <a:accent5>
          <a:srgbClr val="ADD1AA"/>
        </a:accent5>
        <a:accent6>
          <a:srgbClr val="49524D"/>
        </a:accent6>
        <a:hlink>
          <a:srgbClr val="747D7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201</TotalTime>
  <Words>1367</Words>
  <Application>Microsoft Office PowerPoint</Application>
  <PresentationFormat>On-screen Show (4:3)</PresentationFormat>
  <Paragraphs>391</Paragraphs>
  <Slides>78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78</vt:i4>
      </vt:variant>
    </vt:vector>
  </HeadingPairs>
  <TitlesOfParts>
    <vt:vector size="89" baseType="lpstr">
      <vt:lpstr>Albertus Medium</vt:lpstr>
      <vt:lpstr>Arial</vt:lpstr>
      <vt:lpstr>Arial Rounded MT Bold</vt:lpstr>
      <vt:lpstr>Century Gothic</vt:lpstr>
      <vt:lpstr>Comic Sans MS</vt:lpstr>
      <vt:lpstr>Leelawadee</vt:lpstr>
      <vt:lpstr>Maiandra GD</vt:lpstr>
      <vt:lpstr>Tahoma</vt:lpstr>
      <vt:lpstr>Wingdings</vt:lpstr>
      <vt:lpstr>template</vt:lpstr>
      <vt:lpstr>Clip</vt:lpstr>
      <vt:lpstr>Planning Your Career and Education </vt:lpstr>
      <vt:lpstr>Keep Your Eyes on the Future</vt:lpstr>
      <vt:lpstr>Baby Boomers, Generation X, the Millennials and the New Generation Z</vt:lpstr>
      <vt:lpstr>What is Your Generation? </vt:lpstr>
      <vt:lpstr>Baby Boomers</vt:lpstr>
      <vt:lpstr>Generation X</vt:lpstr>
      <vt:lpstr>Advantages of Generation X</vt:lpstr>
      <vt:lpstr>The New Millennials</vt:lpstr>
      <vt:lpstr>The New Millennials</vt:lpstr>
      <vt:lpstr>The New Millennials</vt:lpstr>
      <vt:lpstr>The New Generation Z</vt:lpstr>
      <vt:lpstr>Generation Z</vt:lpstr>
      <vt:lpstr>Generation Z</vt:lpstr>
      <vt:lpstr>Career Trends for 2020</vt:lpstr>
      <vt:lpstr>          Service Occupations in Demand</vt:lpstr>
      <vt:lpstr>Increased Need for Education</vt:lpstr>
      <vt:lpstr>Increased Opportunities for STEM Careers</vt:lpstr>
      <vt:lpstr>Beware of Outsourcing</vt:lpstr>
      <vt:lpstr>Avoid Outsourcing</vt:lpstr>
      <vt:lpstr>Globalization</vt:lpstr>
      <vt:lpstr>Nontraditional Workers</vt:lpstr>
      <vt:lpstr>Automation</vt:lpstr>
      <vt:lpstr>Mismatch between workers and jobs</vt:lpstr>
      <vt:lpstr>New Technology</vt:lpstr>
      <vt:lpstr>Data Analysis</vt:lpstr>
      <vt:lpstr>Mental Health</vt:lpstr>
      <vt:lpstr>Technology</vt:lpstr>
      <vt:lpstr>New Technology Jobs</vt:lpstr>
      <vt:lpstr>Radiation and Laser Technologies</vt:lpstr>
      <vt:lpstr>Fiber Optics and Telecommunications</vt:lpstr>
      <vt:lpstr>Artificial Intelligence</vt:lpstr>
      <vt:lpstr>Research</vt:lpstr>
      <vt:lpstr>21st Century</vt:lpstr>
      <vt:lpstr>New Advances in Biology</vt:lpstr>
      <vt:lpstr>Biotechnology</vt:lpstr>
      <vt:lpstr>Veterinary Medicine</vt:lpstr>
      <vt:lpstr>  Increase Opportunities in Healthcare</vt:lpstr>
      <vt:lpstr>Why the increase?</vt:lpstr>
      <vt:lpstr>            More Assistants Needed</vt:lpstr>
      <vt:lpstr>Environmental Science</vt:lpstr>
      <vt:lpstr>Energy Shortages</vt:lpstr>
      <vt:lpstr>                      Going Green!</vt:lpstr>
      <vt:lpstr>Going Green!</vt:lpstr>
      <vt:lpstr>      Green Jobs</vt:lpstr>
      <vt:lpstr>Business</vt:lpstr>
      <vt:lpstr>Teaching</vt:lpstr>
      <vt:lpstr>Security</vt:lpstr>
      <vt:lpstr>           Top Jobs for the Future</vt:lpstr>
      <vt:lpstr>10 Fastest Growing</vt:lpstr>
      <vt:lpstr>10 Highest Salary Increase</vt:lpstr>
      <vt:lpstr>Top Paying Jobs (Over $50,000)  Require math and science</vt:lpstr>
      <vt:lpstr>Largest Numerical Openings</vt:lpstr>
      <vt:lpstr>Rate Your Skills for Success In the workplace</vt:lpstr>
      <vt:lpstr>Basic Skills</vt:lpstr>
      <vt:lpstr>Thinking Skills</vt:lpstr>
      <vt:lpstr>Personal Qualities</vt:lpstr>
      <vt:lpstr>Workplace Competencies</vt:lpstr>
      <vt:lpstr>How to Research Your Career</vt:lpstr>
      <vt:lpstr>Career Description</vt:lpstr>
      <vt:lpstr>The Career Outlook</vt:lpstr>
      <vt:lpstr>To Research Your Career</vt:lpstr>
      <vt:lpstr>    Planning Your Education</vt:lpstr>
      <vt:lpstr>PowerPoint Presentation</vt:lpstr>
      <vt:lpstr>PowerPoint Presentation</vt:lpstr>
      <vt:lpstr>Develop and Educational Plan</vt:lpstr>
      <vt:lpstr>Steps in Planning Your Education</vt:lpstr>
      <vt:lpstr>For Your Success</vt:lpstr>
      <vt:lpstr>Making a Career Decision</vt:lpstr>
      <vt:lpstr>There is a choice you have to make, In everything you do. And you must always keep in mind, The choice you make, makes you.</vt:lpstr>
      <vt:lpstr>Steps in Making a Career Decision</vt:lpstr>
      <vt:lpstr>Planful Decisions</vt:lpstr>
      <vt:lpstr>Use Planful Decisions for:</vt:lpstr>
      <vt:lpstr>Steps in Planful Decisions</vt:lpstr>
      <vt:lpstr>Group Activity: Planful Decision </vt:lpstr>
      <vt:lpstr>Keys to Success: Life is a Dangerous Opportunity</vt:lpstr>
      <vt:lpstr>The Chinese Word for Crisis Has Two Characters:</vt:lpstr>
      <vt:lpstr>What is the danger? What is the opportunity?</vt:lpstr>
      <vt:lpstr>Every adversity has the seed of a greater benefit or possibility.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Marsha</dc:creator>
  <cp:lastModifiedBy>Marsha Fralick</cp:lastModifiedBy>
  <cp:revision>36</cp:revision>
  <dcterms:created xsi:type="dcterms:W3CDTF">2013-11-20T22:18:57Z</dcterms:created>
  <dcterms:modified xsi:type="dcterms:W3CDTF">2017-12-13T00:50:09Z</dcterms:modified>
</cp:coreProperties>
</file>