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400" r:id="rId11"/>
    <p:sldId id="269" r:id="rId12"/>
    <p:sldId id="401" r:id="rId13"/>
    <p:sldId id="271" r:id="rId14"/>
    <p:sldId id="272" r:id="rId15"/>
    <p:sldId id="273" r:id="rId16"/>
    <p:sldId id="370" r:id="rId17"/>
    <p:sldId id="371" r:id="rId18"/>
    <p:sldId id="349" r:id="rId19"/>
    <p:sldId id="374" r:id="rId20"/>
    <p:sldId id="352" r:id="rId21"/>
    <p:sldId id="373" r:id="rId22"/>
    <p:sldId id="403" r:id="rId23"/>
    <p:sldId id="404" r:id="rId24"/>
    <p:sldId id="405" r:id="rId25"/>
    <p:sldId id="406" r:id="rId26"/>
    <p:sldId id="407" r:id="rId27"/>
    <p:sldId id="358" r:id="rId28"/>
    <p:sldId id="375" r:id="rId29"/>
    <p:sldId id="359" r:id="rId30"/>
    <p:sldId id="360" r:id="rId31"/>
    <p:sldId id="361" r:id="rId32"/>
    <p:sldId id="277" r:id="rId33"/>
    <p:sldId id="278" r:id="rId34"/>
    <p:sldId id="376" r:id="rId35"/>
    <p:sldId id="377" r:id="rId36"/>
    <p:sldId id="355" r:id="rId37"/>
    <p:sldId id="356" r:id="rId38"/>
    <p:sldId id="297" r:id="rId39"/>
    <p:sldId id="298" r:id="rId40"/>
    <p:sldId id="362" r:id="rId41"/>
    <p:sldId id="369" r:id="rId42"/>
    <p:sldId id="379" r:id="rId43"/>
    <p:sldId id="363" r:id="rId44"/>
    <p:sldId id="380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84" r:id="rId54"/>
    <p:sldId id="385" r:id="rId55"/>
    <p:sldId id="386" r:id="rId56"/>
    <p:sldId id="316" r:id="rId57"/>
    <p:sldId id="317" r:id="rId58"/>
    <p:sldId id="318" r:id="rId59"/>
    <p:sldId id="319" r:id="rId60"/>
    <p:sldId id="381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88" r:id="rId89"/>
    <p:sldId id="389" r:id="rId90"/>
    <p:sldId id="347" r:id="rId91"/>
    <p:sldId id="350" r:id="rId92"/>
    <p:sldId id="399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 varScale="1">
        <p:scale>
          <a:sx n="80" d="100"/>
          <a:sy n="80" d="100"/>
        </p:scale>
        <p:origin x="4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3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/>
              <a:t>C</a:t>
            </a:r>
            <a:r>
              <a:rPr lang="en-US" altLang="en-US" dirty="0"/>
              <a:t>hapter 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79" y="13156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 </a:t>
            </a:r>
            <a:r>
              <a:rPr lang="en-US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$18,096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0745" y="854778"/>
            <a:ext cx="844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lbertus Medium" panose="020E0602030304020304" pitchFamily="34" charset="0"/>
              </a:rPr>
              <a:t>How much is each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" y="1900375"/>
            <a:ext cx="4114800" cy="1740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2" y="2871262"/>
            <a:ext cx="4114800" cy="17403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3637017"/>
            <a:ext cx="4114800" cy="1740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/>
              <a:t>It assesses </a:t>
            </a:r>
            <a:r>
              <a:rPr lang="en-US" altLang="en-US" sz="3200" dirty="0"/>
              <a:t>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$18,096</a:t>
            </a:r>
            <a:r>
              <a:rPr lang="en-US" dirty="0">
                <a:solidFill>
                  <a:schemeClr val="tx2"/>
                </a:solidFill>
              </a:rPr>
              <a:t> per 3 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($723,840 divided by 40 classes for a BA or BS)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$377 </a:t>
            </a:r>
            <a:r>
              <a:rPr lang="en-US" dirty="0">
                <a:solidFill>
                  <a:schemeClr val="tx2"/>
                </a:solidFill>
              </a:rPr>
              <a:t>per hour in class ($18,096 divided by 48 hours in class)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140968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1"/>
                </a:solidFill>
              </a:rPr>
              <a:t>$377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Choose a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r>
              <a:rPr lang="en-US" dirty="0"/>
              <a:t>What is my personality type?  What are my personal strengths?</a:t>
            </a:r>
          </a:p>
          <a:p>
            <a:r>
              <a:rPr lang="en-US" dirty="0"/>
              <a:t>What are my multiple intelligences?</a:t>
            </a:r>
          </a:p>
          <a:p>
            <a:r>
              <a:rPr lang="en-US" dirty="0"/>
              <a:t>What are my interests?</a:t>
            </a:r>
          </a:p>
          <a:p>
            <a:r>
              <a:rPr lang="en-US" dirty="0"/>
              <a:t>What are my values?</a:t>
            </a:r>
          </a:p>
          <a:p>
            <a:r>
              <a:rPr lang="en-US" dirty="0"/>
              <a:t>How can I match my personal strengths to the world of work?</a:t>
            </a:r>
          </a:p>
        </p:txBody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/>
              <a:t>How to Be Motivated</a:t>
            </a:r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Your mindset makes a difference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Grit is a powerful tool for success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Look for something interesting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Avoid multi-tasking 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Achievement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Use a reward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548680"/>
            <a:ext cx="4536480" cy="508000"/>
          </a:xfrm>
        </p:spPr>
        <p:txBody>
          <a:bodyPr/>
          <a:lstStyle/>
          <a:p>
            <a:pPr algn="l"/>
            <a:r>
              <a:rPr lang="en-US" dirty="0"/>
              <a:t>Your Mindset</a:t>
            </a:r>
            <a:br>
              <a:rPr lang="en-US" dirty="0"/>
            </a:br>
            <a:r>
              <a:rPr lang="en-US" dirty="0"/>
              <a:t> Makes a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84784"/>
            <a:ext cx="3632200" cy="3889102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3632200" cy="4465166"/>
          </a:xfrm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rgbClr val="C00000"/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Image result for images for grit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38335" cy="38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1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What is grit?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29AB-FD4E-4BDF-BC0C-A993CFDC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636912"/>
            <a:ext cx="7416800" cy="2304926"/>
          </a:xfrm>
        </p:spPr>
        <p:txBody>
          <a:bodyPr/>
          <a:lstStyle/>
          <a:p>
            <a:r>
              <a:rPr lang="en-US" sz="3600" dirty="0"/>
              <a:t>Grit is a combination of perseverance and passion.  </a:t>
            </a:r>
          </a:p>
          <a:p>
            <a:r>
              <a:rPr lang="en-US" sz="3600" dirty="0"/>
              <a:t>It is a “never give up” attitude.</a:t>
            </a:r>
          </a:p>
        </p:txBody>
      </p:sp>
    </p:spTree>
    <p:extLst>
      <p:ext uri="{BB962C8B-B14F-4D97-AF65-F5344CB8AC3E}">
        <p14:creationId xmlns:p14="http://schemas.microsoft.com/office/powerpoint/2010/main" val="246390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92896"/>
            <a:ext cx="7416800" cy="3526904"/>
          </a:xfrm>
        </p:spPr>
        <p:txBody>
          <a:bodyPr/>
          <a:lstStyle/>
          <a:p>
            <a:r>
              <a:rPr lang="en-US" dirty="0"/>
              <a:t>NBA superstar</a:t>
            </a:r>
          </a:p>
          <a:p>
            <a:r>
              <a:rPr lang="en-US" dirty="0"/>
              <a:t>Pro football player</a:t>
            </a:r>
          </a:p>
          <a:p>
            <a:r>
              <a:rPr lang="en-US" dirty="0"/>
              <a:t>Gold medalist swimmer</a:t>
            </a:r>
          </a:p>
          <a:p>
            <a:r>
              <a:rPr lang="en-US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26036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A676-AA53-493F-82CA-814CD65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/>
          <a:lstStyle/>
          <a:p>
            <a:r>
              <a:rPr lang="en-US" dirty="0"/>
              <a:t>The key is effortful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9CC4-E30D-4518-AC7E-7BD8F36D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7416800" cy="3094856"/>
          </a:xfrm>
        </p:spPr>
        <p:txBody>
          <a:bodyPr/>
          <a:lstStyle/>
          <a:p>
            <a:r>
              <a:rPr lang="en-US" dirty="0"/>
              <a:t>Practice until the performance becomes a habit.</a:t>
            </a:r>
          </a:p>
          <a:p>
            <a:r>
              <a:rPr lang="en-US" dirty="0"/>
              <a:t>It takes 10,000 hours to learn a complex skill. </a:t>
            </a:r>
          </a:p>
        </p:txBody>
      </p:sp>
    </p:spTree>
    <p:extLst>
      <p:ext uri="{BB962C8B-B14F-4D97-AF65-F5344CB8AC3E}">
        <p14:creationId xmlns:p14="http://schemas.microsoft.com/office/powerpoint/2010/main" val="114485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40768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564904"/>
            <a:ext cx="7416800" cy="2734816"/>
          </a:xfrm>
        </p:spPr>
        <p:txBody>
          <a:bodyPr/>
          <a:lstStyle/>
          <a:p>
            <a:r>
              <a:rPr lang="en-US" dirty="0"/>
              <a:t>Find interest.</a:t>
            </a:r>
          </a:p>
          <a:p>
            <a:r>
              <a:rPr lang="en-US" dirty="0"/>
              <a:t>Invest your time in practice.</a:t>
            </a:r>
          </a:p>
          <a:p>
            <a:r>
              <a:rPr lang="en-US" dirty="0"/>
              <a:t>Find your purpose. </a:t>
            </a:r>
          </a:p>
        </p:txBody>
      </p:sp>
    </p:spTree>
    <p:extLst>
      <p:ext uri="{BB962C8B-B14F-4D97-AF65-F5344CB8AC3E}">
        <p14:creationId xmlns:p14="http://schemas.microsoft.com/office/powerpoint/2010/main" val="164799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/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/>
              <a:t>If you believe that your chances of graduating from college are poor, it is difficult to motivate yourself 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No pessimist ever discovered the secrets of the stars, or sailed to an uncharted land, or opened a new doorway for the human spirit. 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800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16800" cy="508000"/>
          </a:xfrm>
        </p:spPr>
        <p:txBody>
          <a:bodyPr/>
          <a:lstStyle/>
          <a:p>
            <a:r>
              <a:rPr lang="en-US" dirty="0"/>
              <a:t>Benefits of Positive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/>
              <a:t>Good health</a:t>
            </a:r>
          </a:p>
          <a:p>
            <a:r>
              <a:rPr lang="en-US" dirty="0"/>
              <a:t>Longevity</a:t>
            </a:r>
          </a:p>
          <a:p>
            <a:r>
              <a:rPr lang="en-US" dirty="0"/>
              <a:t>Happiness</a:t>
            </a:r>
          </a:p>
          <a:p>
            <a:r>
              <a:rPr lang="en-US" dirty="0"/>
              <a:t>Perseverance</a:t>
            </a:r>
          </a:p>
          <a:p>
            <a:r>
              <a:rPr lang="en-US" dirty="0"/>
              <a:t>Improved problem solving</a:t>
            </a:r>
          </a:p>
          <a:p>
            <a:r>
              <a:rPr lang="en-US" dirty="0"/>
              <a:t>Enhances ability to learn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If you are optimistic and believe that a goal is achievable, you are more likely to take the steps necessary to accomplish it.   </a:t>
            </a:r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Optimism Vs. Pessimism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How does it apply to college?</a:t>
            </a:r>
          </a:p>
        </p:txBody>
      </p:sp>
      <p:pic>
        <p:nvPicPr>
          <p:cNvPr id="229378" name="Picture 2" descr="http://4loveofthetruth.files.wordpress.com/2013/06/pessimism-or-optimism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Find something interesting in your studies.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Exercise: Textbook Skimming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78754"/>
            <a:ext cx="5112544" cy="508000"/>
          </a:xfrm>
        </p:spPr>
        <p:txBody>
          <a:bodyPr/>
          <a:lstStyle/>
          <a:p>
            <a:r>
              <a:rPr lang="en-US" dirty="0"/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416800" cy="3673078"/>
          </a:xfrm>
        </p:spPr>
        <p:txBody>
          <a:bodyPr/>
          <a:lstStyle/>
          <a:p>
            <a:r>
              <a:rPr lang="en-US" dirty="0"/>
              <a:t>A person who is interrupted takes 50% longer to complete a task</a:t>
            </a:r>
          </a:p>
          <a:p>
            <a:r>
              <a:rPr lang="en-US" dirty="0"/>
              <a:t>The interruptions results in 50% more errors.</a:t>
            </a:r>
          </a:p>
          <a:p>
            <a:pPr marL="45720" indent="0">
              <a:buNone/>
            </a:pPr>
            <a:r>
              <a:rPr lang="en-US" dirty="0"/>
              <a:t>Avoid distractions from cell phones and other electronics. </a:t>
            </a:r>
          </a:p>
        </p:txBody>
      </p:sp>
      <p:pic>
        <p:nvPicPr>
          <p:cNvPr id="227330" name="Picture 2" descr="https://globaldigitalcitizen.org/wp-content/uploads/2015/05/multitask-stu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00" y="3762996"/>
            <a:ext cx="6153200" cy="30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Two types of </a:t>
            </a:r>
            <a:r>
              <a:rPr lang="en-US" altLang="en-US" sz="4400" dirty="0">
                <a:latin typeface="Century Gothic" panose="020B0502020202020204" pitchFamily="34" charset="0"/>
              </a:rPr>
              <a:t>Motivation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31426" name="Picture 2" descr="http://studyob.com/wp-content/uploads/2013/11/Intrinsic-motivation-and-extrinsic-mo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Intrinsic motivation comes from within. 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dirty="0"/>
              <a:t>What is the payoff for attending college?</a:t>
            </a:r>
          </a:p>
          <a:p>
            <a:r>
              <a:rPr lang="en-US" dirty="0"/>
              <a:t>Higher earnings</a:t>
            </a:r>
          </a:p>
          <a:p>
            <a:r>
              <a:rPr lang="en-US" dirty="0"/>
              <a:t>Having a satisfying career</a:t>
            </a:r>
          </a:p>
          <a:p>
            <a:r>
              <a:rPr lang="en-US" dirty="0"/>
              <a:t>Buying a car or home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1053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838095" imgH="961905" progId="MS_ClipArt_Gallery.2">
                  <p:embed/>
                </p:oleObj>
              </mc:Choice>
              <mc:Fallback>
                <p:oleObj name="Clip" r:id="rId3" imgW="838095" imgH="961905" progId="MS_ClipArt_Gallery.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02663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5" imgW="6545263" imgH="1706563" progId="MS_ClipArt_Gallery.2">
                  <p:embed/>
                </p:oleObj>
              </mc:Choice>
              <mc:Fallback>
                <p:oleObj name="Clip" r:id="rId5" imgW="6545263" imgH="1706563" progId="MS_ClipArt_Gallery.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068960"/>
            <a:ext cx="7416800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3285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4900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4582562" imgH="2531952" progId="MS_ClipArt_Gallery.2">
                  <p:embed/>
                </p:oleObj>
              </mc:Choice>
              <mc:Fallback>
                <p:oleObj name="Clip" r:id="rId3" imgW="4582562" imgH="2531952" progId="MS_ClipArt_Gallery.2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/>
              <a:t>Believe you are in control of your life.</a:t>
            </a:r>
          </a:p>
          <a:p>
            <a:r>
              <a:rPr lang="en-US" dirty="0"/>
              <a:t>Be self-motivated.</a:t>
            </a:r>
          </a:p>
          <a:p>
            <a:r>
              <a:rPr lang="en-US" dirty="0"/>
              <a:t>Learn from mistakes.</a:t>
            </a:r>
          </a:p>
          <a:p>
            <a:r>
              <a:rPr lang="en-US" dirty="0"/>
              <a:t>Think positively.</a:t>
            </a:r>
          </a:p>
          <a:p>
            <a:r>
              <a:rPr lang="en-US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/>
              <a:t>Life is a result of luck or fate.</a:t>
            </a:r>
          </a:p>
          <a:p>
            <a:r>
              <a:rPr lang="en-US" dirty="0"/>
              <a:t>Rely on others for motivation.</a:t>
            </a:r>
          </a:p>
          <a:p>
            <a:r>
              <a:rPr lang="en-US" dirty="0"/>
              <a:t>Look for someone to blame.</a:t>
            </a:r>
          </a:p>
          <a:p>
            <a:r>
              <a:rPr lang="en-US" dirty="0"/>
              <a:t>Think negatively.</a:t>
            </a:r>
          </a:p>
          <a:p>
            <a:r>
              <a:rPr lang="en-US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 Locus of Control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            CSI Activity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      More Types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3201086" cy="320044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</a:p>
        </p:txBody>
      </p:sp>
      <p:pic>
        <p:nvPicPr>
          <p:cNvPr id="212013" name="Picture 45" descr="http://a.abcnews.go.com/images/Business/ap_usa_womens_world_cup_tl_150706_4x3_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08" y="2579711"/>
            <a:ext cx="5704384" cy="42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can you use affiliation motivation to be successful in college?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Affiliation Motivation</a:t>
            </a:r>
            <a:r>
              <a:rPr lang="en-US" dirty="0"/>
              <a:t>					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348880"/>
            <a:ext cx="7416800" cy="280898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Study Groups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Clubs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Activities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http://www.psdgraphics.com/file/gold-tro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Are you motivated by achievement?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36912"/>
            <a:ext cx="7416800" cy="25209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Competition for grades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Winning the game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Earning money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Recognition for achievement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Find a reward to increase desirable behavior.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6016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latin typeface="Maiandra GD" panose="020E0502030308020204" pitchFamily="34" charset="0"/>
              </a:rPr>
            </a:br>
            <a:endParaRPr lang="en-US" altLang="en-US" sz="3600" dirty="0">
              <a:latin typeface="Maiandra GD" panose="020E0502030308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98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8" y="3068960"/>
            <a:ext cx="8229599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latin typeface="Maiandra GD" panose="020E0502030308020204" pitchFamily="34" charset="0"/>
              </a:rPr>
            </a:br>
            <a:r>
              <a:rPr lang="en-US" sz="4000" dirty="0">
                <a:latin typeface="Maiandra GD" panose="020E0502030308020204" pitchFamily="34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Maiandra GD" panose="020E0502030308020204" pitchFamily="34" charset="0"/>
              </a:rPr>
              <a:t>2. Do not have too many calories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35243"/>
            <a:ext cx="6828404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some good rewards for studying?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19"/>
            <a:ext cx="4464496" cy="297633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5575" cy="2319338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Success is a   </a:t>
            </a:r>
            <a:r>
              <a:rPr lang="en-US" sz="8000" dirty="0">
                <a:solidFill>
                  <a:schemeClr val="tx1"/>
                </a:solidFill>
              </a:rPr>
              <a:t>HABIT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Success is a Habit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00" cy="1944216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We establish habits by taking small actions each day.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You can establish habits for success.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accent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9847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</a:p>
        </p:txBody>
      </p:sp>
      <p:pic>
        <p:nvPicPr>
          <p:cNvPr id="232450" name="Picture 2" descr="http://www.ymcachattanooga.org/fullpanel/uploads/files/group-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am successful when I: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6656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State the problem.</a:t>
            </a:r>
            <a:endParaRPr lang="en-US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6963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hlink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Yearly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00808"/>
            <a:ext cx="6973192" cy="388865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		 </a:t>
            </a:r>
            <a:r>
              <a:rPr lang="en-US" sz="3200" dirty="0"/>
              <a:t>$35,984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		 </a:t>
            </a:r>
            <a:r>
              <a:rPr lang="en-US" sz="3200" dirty="0"/>
              <a:t>$39,312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		 </a:t>
            </a:r>
            <a:r>
              <a:rPr lang="en-US" sz="3200" dirty="0"/>
              <a:t>$42,588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		 </a:t>
            </a:r>
            <a:r>
              <a:rPr lang="en-US" sz="3200" dirty="0"/>
              <a:t>$60,112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		 </a:t>
            </a:r>
            <a:r>
              <a:rPr lang="en-US" sz="3200" dirty="0"/>
              <a:t>$90,740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3: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State in a positive way the behavior you wish to accomplish.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</a:t>
            </a:r>
            <a:r>
              <a:rPr lang="en-US">
                <a:solidFill>
                  <a:schemeClr val="tx1"/>
                </a:solidFill>
              </a:rPr>
              <a:t>healthy snack </a:t>
            </a:r>
            <a:r>
              <a:rPr lang="en-US" dirty="0">
                <a:solidFill>
                  <a:schemeClr val="tx1"/>
                </a:solidFill>
              </a:rPr>
              <a:t>instead </a:t>
            </a:r>
            <a:r>
              <a:rPr lang="en-US" dirty="0"/>
              <a:t>of eating cookies.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Write an intention statement.</a:t>
            </a:r>
            <a:endParaRPr lang="en-US" dirty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4</a:t>
            </a:r>
            <a:br>
              <a:rPr lang="en-US" dirty="0"/>
            </a:br>
            <a:r>
              <a:rPr lang="en-US" sz="4800" dirty="0">
                <a:solidFill>
                  <a:schemeClr val="hlink"/>
                </a:solidFill>
              </a:rPr>
              <a:t>Count the behavior</a:t>
            </a:r>
            <a:endParaRPr lang="en-US" sz="4800" dirty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45909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14643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/>
          <p:cNvGraphicFramePr>
            <a:graphicFrameLocks noChangeAspect="1"/>
          </p:cNvGraphicFramePr>
          <p:nvPr/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146435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/>
          <p:cNvGraphicFramePr>
            <a:graphicFrameLocks noChangeAspect="1"/>
          </p:cNvGraphicFramePr>
          <p:nvPr/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14643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/>
          <p:cNvGraphicFramePr>
            <a:graphicFrameLocks noChangeAspect="1"/>
          </p:cNvGraphicFramePr>
          <p:nvPr/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146437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/>
          <p:cNvGraphicFramePr>
            <a:graphicFrameLocks noChangeAspect="1"/>
          </p:cNvGraphicFramePr>
          <p:nvPr/>
        </p:nvGraphicFramePr>
        <p:xfrm>
          <a:off x="1905000" y="4383088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146438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83088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/>
          <p:cNvGraphicFramePr>
            <a:graphicFrameLocks noChangeAspect="1"/>
          </p:cNvGraphicFramePr>
          <p:nvPr/>
        </p:nvGraphicFramePr>
        <p:xfrm>
          <a:off x="6553200" y="38862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146439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/>
          <p:cNvGraphicFramePr>
            <a:graphicFrameLocks noChangeAspect="1"/>
          </p:cNvGraphicFramePr>
          <p:nvPr/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14644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/>
          <p:cNvGraphicFramePr>
            <a:graphicFrameLocks noChangeAspect="1"/>
          </p:cNvGraphicFramePr>
          <p:nvPr/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lip" r:id="rId11" imgW="772810" imgH="468619" progId="MS_ClipArt_Gallery.2">
                  <p:embed/>
                </p:oleObj>
              </mc:Choice>
              <mc:Fallback>
                <p:oleObj name="Clip" r:id="rId11" imgW="772810" imgH="468619" progId="MS_ClipArt_Gallery.2">
                  <p:embed/>
                  <p:pic>
                    <p:nvPicPr>
                      <p:cNvPr id="146441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hlink"/>
                </a:solidFill>
              </a:rPr>
              <a:t>Step 5: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Picture in your mind the actions you will take.  Visualize your success.  </a:t>
            </a:r>
            <a:endParaRPr lang="en-US" dirty="0"/>
          </a:p>
        </p:txBody>
      </p:sp>
      <p:graphicFrame>
        <p:nvGraphicFramePr>
          <p:cNvPr id="79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81710"/>
              </p:ext>
            </p:extLst>
          </p:nvPr>
        </p:nvGraphicFramePr>
        <p:xfrm>
          <a:off x="3635896" y="3501008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3" imgW="1544422" imgH="1817827" progId="MS_ClipArt_Gallery.2">
                  <p:embed/>
                </p:oleObj>
              </mc:Choice>
              <mc:Fallback>
                <p:oleObj name="Clip" r:id="rId3" imgW="1544422" imgH="1817827" progId="MS_ClipArt_Gallery.2">
                  <p:embed/>
                  <p:pic>
                    <p:nvPicPr>
                      <p:cNvPr id="798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01008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Step 6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Practice</a:t>
            </a:r>
            <a:endParaRPr lang="en-US" sz="5400" dirty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Step 7</a:t>
            </a:r>
            <a:br>
              <a:rPr lang="en-US" dirty="0"/>
            </a:br>
            <a:br>
              <a:rPr lang="en-US" dirty="0"/>
            </a:br>
            <a:r>
              <a:rPr lang="en-US" sz="5400" dirty="0">
                <a:solidFill>
                  <a:schemeClr val="hlink"/>
                </a:solidFill>
              </a:rPr>
              <a:t>Find a reward for your behavior.</a:t>
            </a:r>
            <a:endParaRPr lang="en-US" sz="5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hlink"/>
                </a:solidFill>
              </a:rPr>
              <a:t>Step 6: What reward will you use?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Lifetime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204864"/>
            <a:ext cx="7116762" cy="37446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          </a:t>
            </a:r>
            <a:r>
              <a:rPr lang="en-US" sz="3200" dirty="0"/>
              <a:t>$1,079,520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        </a:t>
            </a:r>
            <a:r>
              <a:rPr lang="en-US" sz="3200" dirty="0"/>
              <a:t>$1,179,360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               </a:t>
            </a:r>
            <a:r>
              <a:rPr lang="en-US" sz="3200" dirty="0"/>
              <a:t>$1,277,640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              </a:t>
            </a:r>
            <a:r>
              <a:rPr lang="en-US" sz="3200" dirty="0"/>
              <a:t>$1,803,360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       </a:t>
            </a:r>
            <a:r>
              <a:rPr lang="en-US" sz="3200" dirty="0"/>
              <a:t>$2,722,200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Assignment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 to Change a Habit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Keep a log for 10 days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870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Make a commitment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 reach your dreams.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pic>
        <p:nvPicPr>
          <p:cNvPr id="223278" name="Picture 46" descr="http://www.destination360.com/asia/china/images/s/climb-m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3952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small step at a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0" y="2780928"/>
            <a:ext cx="2674490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769772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4293096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54" y="2348880"/>
            <a:ext cx="925116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07271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1412776"/>
            <a:ext cx="7344816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14399" y="2852936"/>
            <a:ext cx="75969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$1,803,360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1,079,520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/>
              <a:t>     </a:t>
            </a:r>
            <a:r>
              <a:rPr lang="en-US" sz="3600" dirty="0">
                <a:solidFill>
                  <a:schemeClr val="accent1"/>
                </a:solidFill>
              </a:rPr>
              <a:t>$723,840</a:t>
            </a:r>
            <a:r>
              <a:rPr lang="en-US" sz="3600" dirty="0"/>
              <a:t>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70876"/>
              </p:ext>
            </p:extLst>
          </p:nvPr>
        </p:nvGraphicFramePr>
        <p:xfrm>
          <a:off x="5796136" y="3861048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lip" r:id="rId3" imgW="4582562" imgH="3265283" progId="MS_ClipArt_Gallery.2">
                  <p:embed/>
                </p:oleObj>
              </mc:Choice>
              <mc:Fallback>
                <p:oleObj name="Clip" r:id="rId3" imgW="4582562" imgH="3265283" progId="MS_ClipArt_Gallery.2">
                  <p:embed/>
                  <p:pic>
                    <p:nvPicPr>
                      <p:cNvPr id="93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861048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Measure Your Success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Next week take the </a:t>
            </a:r>
            <a:r>
              <a:rPr lang="en-US" dirty="0" err="1"/>
              <a:t>AchieveWORKS</a:t>
            </a:r>
            <a:r>
              <a:rPr lang="en-US" dirty="0"/>
              <a:t>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  </a:t>
            </a:r>
          </a:p>
          <a:p>
            <a:r>
              <a:rPr lang="en-US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208912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Directions:</a:t>
            </a:r>
            <a:br>
              <a:rPr lang="en-US" altLang="en-US" b="1" dirty="0"/>
            </a:br>
            <a:r>
              <a:rPr lang="en-US" altLang="en-US" b="1" dirty="0"/>
              <a:t>Per</a:t>
            </a:r>
            <a:r>
              <a:rPr lang="en-US" altLang="en-US" dirty="0"/>
              <a:t>sonality assessment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1519</Words>
  <Application>Microsoft Office PowerPoint</Application>
  <PresentationFormat>On-screen Show (4:3)</PresentationFormat>
  <Paragraphs>261</Paragraphs>
  <Slides>100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0" baseType="lpstr">
      <vt:lpstr>Albertus Extra Bold</vt:lpstr>
      <vt:lpstr>Albertus Medium</vt:lpstr>
      <vt:lpstr>Arial</vt:lpstr>
      <vt:lpstr>Arial Rounded MT Bold</vt:lpstr>
      <vt:lpstr>Century Gothic</vt:lpstr>
      <vt:lpstr>Maiandra GD</vt:lpstr>
      <vt:lpstr>Tahoma</vt:lpstr>
      <vt:lpstr>Wingdings</vt:lpstr>
      <vt:lpstr>template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PowerPoint Presentation</vt:lpstr>
      <vt:lpstr>$18,096 per 3 unit class ($723,840 divided by 40 classes for a BA or BS)</vt:lpstr>
      <vt:lpstr>   What is  </vt:lpstr>
      <vt:lpstr>$377 per hour in class ($18,096 divided by 48 hours in class)</vt:lpstr>
      <vt:lpstr>Would you attend class today and be prepared if I paid you $377?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PowerPoint Presentation</vt:lpstr>
      <vt:lpstr>What is grit?</vt:lpstr>
      <vt:lpstr>How do famous people achieve excellence?</vt:lpstr>
      <vt:lpstr>The key is effortful training</vt:lpstr>
      <vt:lpstr>How to develop grit</vt:lpstr>
      <vt:lpstr>PowerPoint Presentation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Avoid Multi-tasking</vt:lpstr>
      <vt:lpstr>PowerPoint Presentation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What is Locus of Control?</vt:lpstr>
      <vt:lpstr>Locus of Control</vt:lpstr>
      <vt:lpstr>PowerPoint Presentation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PowerPoint Presentation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PowerPoint Presentation</vt:lpstr>
      <vt:lpstr>Success all depends on the second letter</vt:lpstr>
      <vt:lpstr>Succeed in college one step at a time.</vt:lpstr>
      <vt:lpstr>Assignment</vt:lpstr>
      <vt:lpstr>Next week take the AchieveWORKS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134</cp:revision>
  <dcterms:created xsi:type="dcterms:W3CDTF">2006-06-29T12:15:01Z</dcterms:created>
  <dcterms:modified xsi:type="dcterms:W3CDTF">2017-12-12T19:27:25Z</dcterms:modified>
</cp:coreProperties>
</file>