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70" r:id="rId30"/>
    <p:sldId id="353" r:id="rId31"/>
    <p:sldId id="354" r:id="rId32"/>
    <p:sldId id="355" r:id="rId33"/>
    <p:sldId id="356" r:id="rId34"/>
    <p:sldId id="283" r:id="rId35"/>
    <p:sldId id="284" r:id="rId36"/>
    <p:sldId id="285" r:id="rId37"/>
    <p:sldId id="286" r:id="rId38"/>
    <p:sldId id="287" r:id="rId39"/>
    <p:sldId id="288" r:id="rId40"/>
    <p:sldId id="289" r:id="rId41"/>
    <p:sldId id="348" r:id="rId42"/>
    <p:sldId id="291" r:id="rId43"/>
    <p:sldId id="364" r:id="rId44"/>
    <p:sldId id="365" r:id="rId45"/>
    <p:sldId id="366" r:id="rId46"/>
    <p:sldId id="367" r:id="rId47"/>
    <p:sldId id="368" r:id="rId48"/>
    <p:sldId id="292" r:id="rId49"/>
    <p:sldId id="293" r:id="rId50"/>
    <p:sldId id="294"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61" r:id="rId67"/>
    <p:sldId id="347" r:id="rId68"/>
    <p:sldId id="314" r:id="rId69"/>
    <p:sldId id="369" r:id="rId70"/>
    <p:sldId id="351" r:id="rId71"/>
    <p:sldId id="352" r:id="rId72"/>
    <p:sldId id="295" r:id="rId73"/>
    <p:sldId id="317" r:id="rId74"/>
    <p:sldId id="363" r:id="rId75"/>
    <p:sldId id="328" r:id="rId76"/>
    <p:sldId id="329" r:id="rId77"/>
    <p:sldId id="330" r:id="rId78"/>
    <p:sldId id="331" r:id="rId79"/>
    <p:sldId id="332" r:id="rId80"/>
    <p:sldId id="333" r:id="rId81"/>
    <p:sldId id="334" r:id="rId82"/>
    <p:sldId id="335" r:id="rId83"/>
    <p:sldId id="336" r:id="rId84"/>
    <p:sldId id="337" r:id="rId85"/>
    <p:sldId id="338" r:id="rId86"/>
    <p:sldId id="342" r:id="rId87"/>
    <p:sldId id="341" r:id="rId88"/>
    <p:sldId id="343" r:id="rId89"/>
    <p:sldId id="339" r:id="rId90"/>
    <p:sldId id="340" r:id="rId9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49494-7151-474F-AD05-1745ABF519F6}" v="1628" dt="2021-06-20T21:22:48.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80" autoAdjust="0"/>
    <p:restoredTop sz="94595" autoAdjust="0"/>
  </p:normalViewPr>
  <p:slideViewPr>
    <p:cSldViewPr>
      <p:cViewPr varScale="1">
        <p:scale>
          <a:sx n="108" d="100"/>
          <a:sy n="108" d="100"/>
        </p:scale>
        <p:origin x="21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94"/>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67</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16.bin"/><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17.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a:t>Chapter 3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a:t>Knowing your goals is the key to time management.</a:t>
            </a:r>
          </a:p>
        </p:txBody>
      </p:sp>
      <p:graphicFrame>
        <p:nvGraphicFramePr>
          <p:cNvPr id="7171" name="Object 2048" descr="Graphic showing a clock with wings. Time flies. "/>
          <p:cNvGraphicFramePr>
            <a:graphicFrameLocks noChangeAspect="1"/>
          </p:cNvGraphicFramePr>
          <p:nvPr>
            <p:extLst>
              <p:ext uri="{D42A27DB-BD31-4B8C-83A1-F6EECF244321}">
                <p14:modId xmlns:p14="http://schemas.microsoft.com/office/powerpoint/2010/main" val="2955279627"/>
              </p:ext>
            </p:extLst>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name="Clip" r:id="rId2" imgW="1821485" imgH="1485900" progId="MS_ClipArt_Gallery.2">
                  <p:embed/>
                </p:oleObj>
              </mc:Choice>
              <mc:Fallback>
                <p:oleObj name="Clip" r:id="rId2" imgW="1821485" imgH="1485900" progId="MS_ClipArt_Gallery.2">
                  <p:embed/>
                  <p:pic>
                    <p:nvPicPr>
                      <p:cNvPr id="7171" name="Object 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a:t>Class Exercise:</a:t>
            </a:r>
            <a:br>
              <a:rPr lang="en-US" dirty="0"/>
            </a:br>
            <a:r>
              <a:rPr lang="en-US" dirty="0"/>
              <a:t>My Lifetime Goals </a:t>
            </a:r>
          </a:p>
        </p:txBody>
      </p:sp>
      <p:graphicFrame>
        <p:nvGraphicFramePr>
          <p:cNvPr id="9219"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9719516"/>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9219"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a:t>In 5 minutes, list your lifetime goals.  Write anything that comes to mind.  Can you list at least 10?</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a:t>Look over your list and highlight or mark the most important goals.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a:t>In 5 minutes, list what you would like to accomplish in the next 5 years.  Include your educational and career goals.  See if you can come up with 10 items.</a:t>
            </a:r>
          </a:p>
        </p:txBody>
      </p:sp>
      <p:pic>
        <p:nvPicPr>
          <p:cNvPr id="4" name="Picture 3" descr="Picture of a hand writing"/>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a:t>Again, highlight or mark your best answers.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a:solidFill>
                  <a:schemeClr val="tx2"/>
                </a:solidFill>
              </a:rPr>
              <a:t>Consider these goals:</a:t>
            </a:r>
          </a:p>
          <a:p>
            <a:pPr lvl="1">
              <a:defRPr/>
            </a:pPr>
            <a:r>
              <a:rPr lang="en-US" dirty="0">
                <a:solidFill>
                  <a:schemeClr val="tx2"/>
                </a:solidFill>
              </a:rPr>
              <a:t>Education</a:t>
            </a:r>
          </a:p>
          <a:p>
            <a:pPr lvl="1">
              <a:defRPr/>
            </a:pPr>
            <a:r>
              <a:rPr lang="en-US" dirty="0">
                <a:solidFill>
                  <a:schemeClr val="tx2"/>
                </a:solidFill>
              </a:rPr>
              <a:t>Work</a:t>
            </a:r>
          </a:p>
          <a:p>
            <a:pPr lvl="1">
              <a:defRPr/>
            </a:pPr>
            <a:r>
              <a:rPr lang="en-US" dirty="0">
                <a:solidFill>
                  <a:schemeClr val="tx2"/>
                </a:solidFill>
              </a:rPr>
              <a:t>Leisure</a:t>
            </a:r>
          </a:p>
          <a:p>
            <a:pPr lvl="1">
              <a:defRPr/>
            </a:pPr>
            <a:r>
              <a:rPr lang="en-US" dirty="0">
                <a:solidFill>
                  <a:schemeClr val="tx2"/>
                </a:solidFill>
              </a:rPr>
              <a:t>Family</a:t>
            </a:r>
          </a:p>
          <a:p>
            <a:pPr lvl="1">
              <a:defRPr/>
            </a:pPr>
            <a:r>
              <a:rPr lang="en-US" dirty="0">
                <a:solidFill>
                  <a:schemeClr val="tx2"/>
                </a:solidFill>
              </a:rPr>
              <a:t>Social</a:t>
            </a:r>
          </a:p>
        </p:txBody>
      </p:sp>
      <p:pic>
        <p:nvPicPr>
          <p:cNvPr id="5" name="Picture 4" descr="Picture of a hand writing"/>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a:t>        Highlight your best ideas. </a:t>
            </a:r>
            <a:br>
              <a:rPr lang="en-US" dirty="0"/>
            </a:br>
            <a:r>
              <a:rPr lang="en-US" dirty="0"/>
              <a:t>       </a:t>
            </a:r>
            <a:br>
              <a:rPr lang="en-US" dirty="0"/>
            </a:br>
            <a:r>
              <a:rPr lang="en-US" dirty="0">
                <a:solidFill>
                  <a:schemeClr val="tx2"/>
                </a:solidFill>
              </a:rPr>
              <a:t>Share with the class one of your most important ideas from this question.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a:t>Assignment:</a:t>
            </a:r>
            <a:br>
              <a:rPr lang="en-US"/>
            </a:br>
            <a:r>
              <a:rPr lang="en-US"/>
              <a:t>Finish My Lifetime Goals</a:t>
            </a:r>
            <a:br>
              <a:rPr lang="en-US"/>
            </a:b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a:latin typeface="Century Gothic" panose="020B0502020202020204" pitchFamily="34" charset="0"/>
              </a:rPr>
              <a:t>What is the longest and yet the shortest thing in the world?</a:t>
            </a:r>
            <a:br>
              <a:rPr lang="en-US" altLang="en-US" sz="3200" dirty="0">
                <a:latin typeface="Century Gothic" panose="020B0502020202020204" pitchFamily="34" charset="0"/>
              </a:rPr>
            </a:br>
            <a:br>
              <a:rPr lang="en-US" altLang="en-US" sz="3200" dirty="0">
                <a:latin typeface="Century Gothic" panose="020B0502020202020204" pitchFamily="34" charset="0"/>
              </a:rPr>
            </a:br>
            <a:r>
              <a:rPr lang="en-US" altLang="en-US" sz="3200" dirty="0">
                <a:latin typeface="Century Gothic" panose="020B0502020202020204" pitchFamily="34" charset="0"/>
              </a:rPr>
              <a:t>The swiftest and yet the slowest, </a:t>
            </a:r>
            <a:br>
              <a:rPr lang="en-US" altLang="en-US" sz="3200" dirty="0">
                <a:latin typeface="Century Gothic" panose="020B0502020202020204" pitchFamily="34" charset="0"/>
              </a:rPr>
            </a:br>
            <a:r>
              <a:rPr lang="en-US" altLang="en-US" sz="3200" dirty="0">
                <a:latin typeface="Century Gothic" panose="020B0502020202020204" pitchFamily="34" charset="0"/>
              </a:rPr>
              <a:t>The most divisible and the most extended</a:t>
            </a:r>
            <a:br>
              <a:rPr lang="en-US" altLang="en-US" sz="3200" dirty="0">
                <a:latin typeface="Century Gothic" panose="020B0502020202020204" pitchFamily="34" charset="0"/>
              </a:rPr>
            </a:br>
            <a:r>
              <a:rPr lang="en-US" altLang="en-US" sz="3200" dirty="0">
                <a:latin typeface="Century Gothic" panose="020B0502020202020204" pitchFamily="34" charset="0"/>
              </a:rPr>
              <a:t>The least valued and the most regretted, </a:t>
            </a:r>
            <a:br>
              <a:rPr lang="en-US" altLang="en-US" sz="3200" dirty="0">
                <a:latin typeface="Century Gothic" panose="020B0502020202020204" pitchFamily="34" charset="0"/>
              </a:rPr>
            </a:br>
            <a:r>
              <a:rPr lang="en-US" altLang="en-US" sz="3200" dirty="0">
                <a:latin typeface="Century Gothic" panose="020B0502020202020204" pitchFamily="34" charset="0"/>
              </a:rPr>
              <a:t>Without which nothing can be done</a:t>
            </a:r>
            <a:br>
              <a:rPr lang="en-US" altLang="en-US" sz="3200" dirty="0">
                <a:latin typeface="Century Gothic" panose="020B0502020202020204" pitchFamily="34" charset="0"/>
              </a:rPr>
            </a:br>
            <a:r>
              <a:rPr lang="en-US" altLang="en-US" sz="3200" dirty="0">
                <a:latin typeface="Century Gothic" panose="020B0502020202020204" pitchFamily="34" charset="0"/>
              </a:rPr>
              <a:t>Which devours everything, however small, </a:t>
            </a:r>
            <a:br>
              <a:rPr lang="en-US" altLang="en-US" sz="3200" dirty="0">
                <a:latin typeface="Century Gothic" panose="020B0502020202020204" pitchFamily="34" charset="0"/>
              </a:rPr>
            </a:br>
            <a:r>
              <a:rPr lang="en-US" altLang="en-US" sz="3200" dirty="0">
                <a:latin typeface="Century Gothic" panose="020B0502020202020204" pitchFamily="34" charset="0"/>
              </a:rPr>
              <a:t>And yet opens the life and spirit,</a:t>
            </a:r>
            <a:br>
              <a:rPr lang="en-US" altLang="en-US" sz="3200" dirty="0">
                <a:latin typeface="Century Gothic" panose="020B0502020202020204" pitchFamily="34" charset="0"/>
              </a:rPr>
            </a:br>
            <a:r>
              <a:rPr lang="en-US" altLang="en-US" sz="3200" dirty="0">
                <a:latin typeface="Century Gothic" panose="020B0502020202020204" pitchFamily="34" charset="0"/>
              </a:rPr>
              <a:t>To every object, however great?</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a:t>What is the difference between a goal and a fantasy?</a:t>
            </a:r>
          </a:p>
        </p:txBody>
      </p:sp>
      <p:graphicFrame>
        <p:nvGraphicFramePr>
          <p:cNvPr id="18435"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1785513"/>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name="Clip" r:id="rId2" imgW="1812341" imgH="1812341" progId="MS_ClipArt_Gallery.2">
                  <p:embed/>
                </p:oleObj>
              </mc:Choice>
              <mc:Fallback>
                <p:oleObj name="Clip" r:id="rId2" imgW="1812341" imgH="1812341" progId="MS_ClipArt_Gallery.2">
                  <p:embed/>
                  <p:pic>
                    <p:nvPicPr>
                      <p:cNvPr id="18435" name="Object 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a:solidFill>
                  <a:schemeClr val="tx2"/>
                </a:solidFill>
              </a:rPr>
              <a:t>Is this car a goal or a fantasy?</a:t>
            </a:r>
          </a:p>
        </p:txBody>
      </p:sp>
      <p:pic>
        <p:nvPicPr>
          <p:cNvPr id="19459" name="Picture 2057" descr="Photo of a red Mustang convert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a:solidFill>
                  <a:schemeClr val="tx2"/>
                </a:solidFill>
              </a:rPr>
              <a:t>A Goal Requires</a:t>
            </a:r>
          </a:p>
        </p:txBody>
      </p:sp>
      <p:sp>
        <p:nvSpPr>
          <p:cNvPr id="110595" name="WordArt 1027" descr="Action"/>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a:solidFill>
                  <a:schemeClr val="tx2"/>
                </a:solidFill>
              </a:rPr>
              <a:t>Dream or visualize</a:t>
            </a:r>
          </a:p>
          <a:p>
            <a:pPr>
              <a:defRPr/>
            </a:pPr>
            <a:r>
              <a:rPr lang="en-US" dirty="0">
                <a:solidFill>
                  <a:schemeClr val="tx2"/>
                </a:solidFill>
              </a:rPr>
              <a:t>Convert the dream into goals</a:t>
            </a:r>
          </a:p>
          <a:p>
            <a:pPr>
              <a:defRPr/>
            </a:pPr>
            <a:r>
              <a:rPr lang="en-US" dirty="0">
                <a:solidFill>
                  <a:schemeClr val="tx2"/>
                </a:solidFill>
              </a:rPr>
              <a:t>Convert your goals into tasks</a:t>
            </a:r>
          </a:p>
          <a:p>
            <a:pPr>
              <a:defRPr/>
            </a:pPr>
            <a:r>
              <a:rPr lang="en-US" dirty="0">
                <a:solidFill>
                  <a:schemeClr val="tx2"/>
                </a:solidFill>
              </a:rPr>
              <a:t>Convert your tasks into steps</a:t>
            </a:r>
          </a:p>
          <a:p>
            <a:pPr>
              <a:defRPr/>
            </a:pPr>
            <a:r>
              <a:rPr lang="en-US" dirty="0">
                <a:solidFill>
                  <a:schemeClr val="tx2"/>
                </a:solidFill>
              </a:rPr>
              <a:t>Take your first step and then the next</a:t>
            </a:r>
          </a:p>
        </p:txBody>
      </p:sp>
      <p:graphicFrame>
        <p:nvGraphicFramePr>
          <p:cNvPr id="21508"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152327"/>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name="Clip" r:id="rId2" imgW="1701698" imgH="1682496" progId="MS_ClipArt_Gallery.2">
                  <p:embed/>
                </p:oleObj>
              </mc:Choice>
              <mc:Fallback>
                <p:oleObj name="Clip" r:id="rId2" imgW="1701698" imgH="1682496" progId="MS_ClipArt_Gallery.2">
                  <p:embed/>
                  <p:pic>
                    <p:nvPicPr>
                      <p:cNvPr id="21508" name="Object 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a:t>Activity:  Make a quick list of what you have done today and what you plan to do until you go to bed tonight.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a:t>Priorities are the key to effective time management.</a:t>
            </a:r>
            <a:br>
              <a:rPr lang="en-US"/>
            </a:br>
            <a:r>
              <a:rPr lang="en-US"/>
              <a:t>What are priorities?</a:t>
            </a:r>
          </a:p>
        </p:txBody>
      </p:sp>
      <p:pic>
        <p:nvPicPr>
          <p:cNvPr id="2" name="Picture 1" descr="Make time for what matter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descr="A Priority"/>
          <p:cNvPicPr>
            <a:picLocks noChangeAspect="1"/>
          </p:cNvPicPr>
          <p:nvPr/>
        </p:nvPicPr>
        <p:blipFill>
          <a:blip r:embed="rId2"/>
          <a:stretch>
            <a:fillRect/>
          </a:stretch>
        </p:blipFill>
        <p:spPr>
          <a:xfrm>
            <a:off x="1540176" y="1423438"/>
            <a:ext cx="909940" cy="938762"/>
          </a:xfrm>
          <a:prstGeom prst="rect">
            <a:avLst/>
          </a:prstGeom>
        </p:spPr>
      </p:pic>
      <p:pic>
        <p:nvPicPr>
          <p:cNvPr id="8" name="Picture 7" descr="B Priority"/>
          <p:cNvPicPr>
            <a:picLocks noChangeAspect="1"/>
          </p:cNvPicPr>
          <p:nvPr/>
        </p:nvPicPr>
        <p:blipFill>
          <a:blip r:embed="rId3"/>
          <a:stretch>
            <a:fillRect/>
          </a:stretch>
        </p:blipFill>
        <p:spPr>
          <a:xfrm>
            <a:off x="1745223" y="2911475"/>
            <a:ext cx="645336" cy="876052"/>
          </a:xfrm>
          <a:prstGeom prst="rect">
            <a:avLst/>
          </a:prstGeom>
        </p:spPr>
      </p:pic>
      <p:pic>
        <p:nvPicPr>
          <p:cNvPr id="9" name="Picture 8" descr="C Priority"/>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t>Beware: </a:t>
            </a:r>
            <a:r>
              <a:rPr lang="en-US" b="1" dirty="0">
                <a:solidFill>
                  <a:schemeClr val="tx2"/>
                </a:solidFill>
              </a:rPr>
              <a:t>“C” Fever</a:t>
            </a:r>
            <a:endParaRPr lang="en-US" dirty="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a:solidFill>
                  <a:srgbClr val="FF0000"/>
                </a:solidFill>
              </a:rPr>
              <a:t>The tendency to do “C” activities first</a:t>
            </a:r>
          </a:p>
          <a:p>
            <a:pPr lvl="1">
              <a:defRPr/>
            </a:pPr>
            <a:r>
              <a:rPr lang="en-US" dirty="0">
                <a:solidFill>
                  <a:schemeClr val="tx2"/>
                </a:solidFill>
              </a:rPr>
              <a:t>They are easier</a:t>
            </a:r>
          </a:p>
          <a:p>
            <a:pPr lvl="1">
              <a:defRPr/>
            </a:pPr>
            <a:r>
              <a:rPr lang="en-US" dirty="0">
                <a:solidFill>
                  <a:schemeClr val="tx2"/>
                </a:solidFill>
              </a:rPr>
              <a:t>We can see the results</a:t>
            </a:r>
          </a:p>
          <a:p>
            <a:pPr lvl="1">
              <a:defRPr/>
            </a:pPr>
            <a:r>
              <a:rPr lang="en-US" dirty="0">
                <a:solidFill>
                  <a:schemeClr val="tx2"/>
                </a:solidFill>
              </a:rPr>
              <a:t>Doesn’t take too much effort or creativity</a:t>
            </a:r>
          </a:p>
          <a:p>
            <a:pPr lvl="1">
              <a:defRPr/>
            </a:pPr>
            <a:r>
              <a:rPr lang="en-US" dirty="0">
                <a:solidFill>
                  <a:schemeClr val="tx2"/>
                </a:solidFill>
              </a:rPr>
              <a:t>Little thought required</a:t>
            </a:r>
          </a:p>
          <a:p>
            <a:pPr lvl="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a:solidFill>
                  <a:schemeClr val="tx2"/>
                </a:solidFill>
              </a:rPr>
              <a:t>Make sure to accomplish what is most important</a:t>
            </a:r>
          </a:p>
          <a:p>
            <a:pPr marL="0" indent="0">
              <a:buNone/>
              <a:defRPr/>
            </a:pPr>
            <a:r>
              <a:rPr lang="en-US" sz="3200" dirty="0">
                <a:solidFill>
                  <a:schemeClr val="tx2"/>
                </a:solidFill>
              </a:rPr>
              <a:t>Work toward your lifetime goals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3B74-9129-4BE9-95B4-74944A877887}"/>
              </a:ext>
            </a:extLst>
          </p:cNvPr>
          <p:cNvSpPr>
            <a:spLocks noGrp="1"/>
          </p:cNvSpPr>
          <p:nvPr>
            <p:ph type="title"/>
          </p:nvPr>
        </p:nvSpPr>
        <p:spPr>
          <a:xfrm>
            <a:off x="457200" y="274638"/>
            <a:ext cx="8229600" cy="1143000"/>
          </a:xfrm>
        </p:spPr>
        <p:txBody>
          <a:bodyPr wrap="square" anchor="ctr">
            <a:normAutofit/>
          </a:bodyPr>
          <a:lstStyle/>
          <a:p>
            <a:r>
              <a:rPr lang="en-US" dirty="0"/>
              <a:t>Technology Addiction?</a:t>
            </a:r>
          </a:p>
        </p:txBody>
      </p:sp>
      <p:pic>
        <p:nvPicPr>
          <p:cNvPr id="7" name="Content Placeholder 6" descr="A group of people using their cell phones. &#10;&#10;">
            <a:extLst>
              <a:ext uri="{FF2B5EF4-FFF2-40B4-BE49-F238E27FC236}">
                <a16:creationId xmlns:a16="http://schemas.microsoft.com/office/drawing/2014/main" id="{DBFC351E-A53E-402F-8B62-4645921C4B50}"/>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7245" r="34155" b="-2"/>
          <a:stretch/>
        </p:blipFill>
        <p:spPr>
          <a:xfrm>
            <a:off x="531812" y="1552129"/>
            <a:ext cx="4040188" cy="3951288"/>
          </a:xfrm>
          <a:noFill/>
        </p:spPr>
      </p:pic>
      <p:sp>
        <p:nvSpPr>
          <p:cNvPr id="16" name="Content Placeholder 5">
            <a:extLst>
              <a:ext uri="{FF2B5EF4-FFF2-40B4-BE49-F238E27FC236}">
                <a16:creationId xmlns:a16="http://schemas.microsoft.com/office/drawing/2014/main" id="{16A68107-A39B-4873-BAB0-716E20383DFF}"/>
              </a:ext>
            </a:extLst>
          </p:cNvPr>
          <p:cNvSpPr>
            <a:spLocks noGrp="1"/>
          </p:cNvSpPr>
          <p:nvPr>
            <p:ph sz="quarter" idx="4"/>
          </p:nvPr>
        </p:nvSpPr>
        <p:spPr>
          <a:xfrm>
            <a:off x="4645025" y="1535113"/>
            <a:ext cx="4041775" cy="4591050"/>
          </a:xfrm>
        </p:spPr>
        <p:txBody>
          <a:bodyPr/>
          <a:lstStyle/>
          <a:p>
            <a:r>
              <a:rPr lang="en-US" dirty="0"/>
              <a:t>How much time do you spend on it?</a:t>
            </a:r>
          </a:p>
          <a:p>
            <a:r>
              <a:rPr lang="en-US" dirty="0"/>
              <a:t>Does technology interfere with accomplishing your lifetime goals? </a:t>
            </a:r>
          </a:p>
          <a:p>
            <a:r>
              <a:rPr lang="en-US" dirty="0"/>
              <a:t>Use technology as a reward for accomplishing your priorities. </a:t>
            </a:r>
          </a:p>
        </p:txBody>
      </p:sp>
    </p:spTree>
    <p:extLst>
      <p:ext uri="{BB962C8B-B14F-4D97-AF65-F5344CB8AC3E}">
        <p14:creationId xmlns:p14="http://schemas.microsoft.com/office/powerpoint/2010/main" val="41473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descr="This is a graphic showing an alarm clock with the word &quot;Time&quot; in the middle. "/>
          <p:cNvGraphicFramePr>
            <a:graphicFrameLocks noChangeAspect="1"/>
          </p:cNvGraphicFramePr>
          <p:nvPr>
            <p:extLst>
              <p:ext uri="{D42A27DB-BD31-4B8C-83A1-F6EECF244321}">
                <p14:modId xmlns:p14="http://schemas.microsoft.com/office/powerpoint/2010/main" val="10565206"/>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r:id="rId2" imgW="2875984" imgH="3464459" progId="Unknown">
                  <p:embed/>
                </p:oleObj>
              </mc:Choice>
              <mc:Fallback>
                <p:oleObj r:id="rId2" imgW="2875984" imgH="3464459" progId="Unknown">
                  <p:embed/>
                  <p:pic>
                    <p:nvPicPr>
                      <p:cNvPr id="40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descr="Time"/>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
        <p:nvSpPr>
          <p:cNvPr id="2" name="Title 1">
            <a:extLst>
              <a:ext uri="{FF2B5EF4-FFF2-40B4-BE49-F238E27FC236}">
                <a16:creationId xmlns:a16="http://schemas.microsoft.com/office/drawing/2014/main" id="{B3A19CD3-24D0-44AC-ABCB-8AB387A48EC7}"/>
              </a:ext>
            </a:extLst>
          </p:cNvPr>
          <p:cNvSpPr>
            <a:spLocks noGrp="1"/>
          </p:cNvSpPr>
          <p:nvPr>
            <p:ph type="title"/>
          </p:nvPr>
        </p:nvSpPr>
        <p:spPr/>
        <p:txBody>
          <a:bodyPr/>
          <a:lstStyle/>
          <a:p>
            <a:r>
              <a:rPr lang="en-US" dirty="0"/>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a:t>Schedule Your Success</a:t>
            </a:r>
          </a:p>
        </p:txBody>
      </p:sp>
    </p:spTree>
    <p:extLst>
      <p:ext uri="{BB962C8B-B14F-4D97-AF65-F5344CB8AC3E}">
        <p14:creationId xmlns:p14="http://schemas.microsoft.com/office/powerpoint/2010/main" val="3851562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Chronotype?</a:t>
            </a:r>
          </a:p>
        </p:txBody>
      </p:sp>
      <p:sp>
        <p:nvSpPr>
          <p:cNvPr id="3" name="Content Placeholder 2"/>
          <p:cNvSpPr>
            <a:spLocks noGrp="1"/>
          </p:cNvSpPr>
          <p:nvPr>
            <p:ph idx="1"/>
          </p:nvPr>
        </p:nvSpPr>
        <p:spPr/>
        <p:txBody>
          <a:bodyPr/>
          <a:lstStyle/>
          <a:p>
            <a:pPr marL="0" indent="0">
              <a:buNone/>
            </a:pPr>
            <a:r>
              <a:rPr lang="en-US" dirty="0"/>
              <a:t>Chronotype refers to different time preferences</a:t>
            </a:r>
          </a:p>
          <a:p>
            <a:r>
              <a:rPr lang="en-US" dirty="0"/>
              <a:t>Larks get up early</a:t>
            </a:r>
          </a:p>
          <a:p>
            <a:r>
              <a:rPr lang="en-US" dirty="0"/>
              <a:t>Owls stay up late</a:t>
            </a:r>
          </a:p>
          <a:p>
            <a:r>
              <a:rPr lang="en-US" dirty="0"/>
              <a:t>Hummingbirds are combination types</a:t>
            </a:r>
          </a:p>
        </p:txBody>
      </p:sp>
      <p:pic>
        <p:nvPicPr>
          <p:cNvPr id="407554" name="Picture 2" descr="Photo of a lark and an ow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Owls Often Have Lower GPA’s</a:t>
            </a:r>
          </a:p>
        </p:txBody>
      </p:sp>
      <p:sp>
        <p:nvSpPr>
          <p:cNvPr id="3" name="Content Placeholder 2"/>
          <p:cNvSpPr>
            <a:spLocks noGrp="1"/>
          </p:cNvSpPr>
          <p:nvPr>
            <p:ph idx="1"/>
          </p:nvPr>
        </p:nvSpPr>
        <p:spPr/>
        <p:txBody>
          <a:bodyPr/>
          <a:lstStyle/>
          <a:p>
            <a:r>
              <a:rPr lang="en-US" dirty="0"/>
              <a:t>They are sleep deprived</a:t>
            </a:r>
          </a:p>
          <a:p>
            <a:r>
              <a:rPr lang="en-US" dirty="0"/>
              <a:t>Loss of sleep interferes with attention, memory, mathematical skills, logical reasoning and manual dexterity</a:t>
            </a:r>
          </a:p>
        </p:txBody>
      </p:sp>
      <p:pic>
        <p:nvPicPr>
          <p:cNvPr id="6" name="Picture 4" descr="Photo of a person having difficulty waking up when the alarm goes of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Owls</a:t>
            </a:r>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a:t>Avoid:</a:t>
            </a:r>
          </a:p>
          <a:p>
            <a:r>
              <a:rPr lang="en-US" dirty="0"/>
              <a:t>Staying up late</a:t>
            </a:r>
          </a:p>
          <a:p>
            <a:r>
              <a:rPr lang="en-US" dirty="0"/>
              <a:t>Alcohol, nicotine, and food late in the evening</a:t>
            </a:r>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a:t>Do this:</a:t>
            </a:r>
          </a:p>
          <a:p>
            <a:r>
              <a:rPr lang="en-US" dirty="0"/>
              <a:t>Relax before bedtime</a:t>
            </a:r>
          </a:p>
          <a:p>
            <a:r>
              <a:rPr lang="en-US" dirty="0"/>
              <a:t>Develop a regular pattern of sleep</a:t>
            </a:r>
          </a:p>
          <a:p>
            <a:r>
              <a:rPr lang="en-US" dirty="0"/>
              <a:t>Get some exercise so you feel tired at night</a:t>
            </a:r>
          </a:p>
        </p:txBody>
      </p:sp>
      <p:pic>
        <p:nvPicPr>
          <p:cNvPr id="7" name="Picture 2" descr="Photo of an 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Balancing Work and Study Time</a:t>
            </a:r>
          </a:p>
        </p:txBody>
      </p:sp>
      <p:sp>
        <p:nvSpPr>
          <p:cNvPr id="24579" name="Rectangle 3"/>
          <p:cNvSpPr>
            <a:spLocks noGrp="1" noChangeArrowheads="1"/>
          </p:cNvSpPr>
          <p:nvPr>
            <p:ph type="body" idx="1"/>
          </p:nvPr>
        </p:nvSpPr>
        <p:spPr/>
        <p:txBody>
          <a:bodyPr/>
          <a:lstStyle/>
          <a:p>
            <a:pPr>
              <a:defRPr/>
            </a:pPr>
            <a:r>
              <a:rPr lang="en-US" dirty="0">
                <a:solidFill>
                  <a:schemeClr val="tx2"/>
                </a:solidFill>
              </a:rPr>
              <a:t>You need 2 hours of study time for each hour in class. </a:t>
            </a:r>
          </a:p>
          <a:p>
            <a:pPr>
              <a:defRPr/>
            </a:pPr>
            <a:r>
              <a:rPr lang="en-US" dirty="0">
                <a:solidFill>
                  <a:schemeClr val="tx2"/>
                </a:solidFill>
              </a:rPr>
              <a:t>Research on college success has shown that you should work no more than 20 hours a week to be successful in college. </a:t>
            </a:r>
          </a:p>
          <a:p>
            <a:pPr>
              <a:defRPr/>
            </a:pPr>
            <a:r>
              <a:rPr lang="en-US" dirty="0">
                <a:solidFill>
                  <a:schemeClr val="tx2"/>
                </a:solidFill>
              </a:rPr>
              <a:t>Working 20 hours a week provides valuable work experience.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descr="Graphic of student studying."/>
          <p:cNvGraphicFramePr>
            <a:graphicFrameLocks noChangeAspect="1"/>
          </p:cNvGraphicFramePr>
          <p:nvPr>
            <p:extLst>
              <p:ext uri="{D42A27DB-BD31-4B8C-83A1-F6EECF244321}">
                <p14:modId xmlns:p14="http://schemas.microsoft.com/office/powerpoint/2010/main" val="3179507797"/>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name="Clip" r:id="rId2" imgW="1810512" imgH="1156716" progId="MS_ClipArt_Gallery.2">
                  <p:embed/>
                </p:oleObj>
              </mc:Choice>
              <mc:Fallback>
                <p:oleObj name="Clip" r:id="rId2" imgW="1810512" imgH="1156716" progId="MS_ClipArt_Gallery.2">
                  <p:embed/>
                  <p:pic>
                    <p:nvPicPr>
                      <p:cNvPr id="2867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715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descr="Graphic showing a very tired student. "/>
          <p:cNvGraphicFramePr>
            <a:graphicFrameLocks noChangeAspect="1"/>
          </p:cNvGraphicFramePr>
          <p:nvPr>
            <p:extLst>
              <p:ext uri="{D42A27DB-BD31-4B8C-83A1-F6EECF244321}">
                <p14:modId xmlns:p14="http://schemas.microsoft.com/office/powerpoint/2010/main" val="1881713612"/>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name="Clip" r:id="rId2" imgW="403225" imgH="392430" progId="MS_ClipArt_Gallery.2">
                  <p:embed/>
                </p:oleObj>
              </mc:Choice>
              <mc:Fallback>
                <p:oleObj name="Clip" r:id="rId2" imgW="403225" imgH="392430" progId="MS_ClipArt_Gallery.2">
                  <p:embed/>
                  <p:pic>
                    <p:nvPicPr>
                      <p:cNvPr id="30725" name="Object 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a:solidFill>
                  <a:schemeClr val="tx2"/>
                </a:solidFill>
              </a:rPr>
              <a:t>Create a Master Schedule</a:t>
            </a:r>
          </a:p>
          <a:p>
            <a:pPr lvl="1">
              <a:defRPr/>
            </a:pPr>
            <a:r>
              <a:rPr lang="en-US" dirty="0">
                <a:solidFill>
                  <a:schemeClr val="tx2"/>
                </a:solidFill>
              </a:rPr>
              <a:t>Class Times</a:t>
            </a:r>
          </a:p>
          <a:p>
            <a:pPr lvl="1">
              <a:defRPr/>
            </a:pPr>
            <a:r>
              <a:rPr lang="en-US" dirty="0">
                <a:solidFill>
                  <a:schemeClr val="tx2"/>
                </a:solidFill>
              </a:rPr>
              <a:t>Work Time</a:t>
            </a:r>
          </a:p>
          <a:p>
            <a:pPr lvl="1">
              <a:defRPr/>
            </a:pPr>
            <a:r>
              <a:rPr lang="en-US" dirty="0">
                <a:solidFill>
                  <a:schemeClr val="tx2"/>
                </a:solidFill>
              </a:rPr>
              <a:t>Scheduled Activities</a:t>
            </a:r>
          </a:p>
        </p:txBody>
      </p:sp>
      <p:pic>
        <p:nvPicPr>
          <p:cNvPr id="2" name="Picture 1" descr="Photo of a planner for making a schedu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a:t>Time Management is Not:</a:t>
            </a:r>
          </a:p>
        </p:txBody>
      </p:sp>
      <p:sp>
        <p:nvSpPr>
          <p:cNvPr id="115715" name="Rectangle 1027"/>
          <p:cNvSpPr>
            <a:spLocks noGrp="1" noChangeArrowheads="1"/>
          </p:cNvSpPr>
          <p:nvPr>
            <p:ph type="body" idx="1"/>
          </p:nvPr>
        </p:nvSpPr>
        <p:spPr/>
        <p:txBody>
          <a:bodyPr/>
          <a:lstStyle/>
          <a:p>
            <a:pPr>
              <a:defRPr/>
            </a:pPr>
            <a:r>
              <a:rPr lang="en-US" sz="3600" dirty="0">
                <a:solidFill>
                  <a:schemeClr val="tx2"/>
                </a:solidFill>
              </a:rPr>
              <a:t>Restriction and                       control</a:t>
            </a:r>
          </a:p>
          <a:p>
            <a:pPr>
              <a:defRPr/>
            </a:pPr>
            <a:r>
              <a:rPr lang="en-US" sz="3600" dirty="0">
                <a:solidFill>
                  <a:schemeClr val="tx2"/>
                </a:solidFill>
              </a:rPr>
              <a:t>Someone else’s                    agenda</a:t>
            </a:r>
            <a:endParaRPr lang="en-US" dirty="0">
              <a:solidFill>
                <a:schemeClr val="tx2"/>
              </a:solidFill>
            </a:endParaRPr>
          </a:p>
        </p:txBody>
      </p:sp>
      <p:graphicFrame>
        <p:nvGraphicFramePr>
          <p:cNvPr id="4100" name="Object 1028" descr="Graphic showing a puppet being controlled by strings. "/>
          <p:cNvGraphicFramePr>
            <a:graphicFrameLocks noChangeAspect="1"/>
          </p:cNvGraphicFramePr>
          <p:nvPr>
            <p:extLst>
              <p:ext uri="{D42A27DB-BD31-4B8C-83A1-F6EECF244321}">
                <p14:modId xmlns:p14="http://schemas.microsoft.com/office/powerpoint/2010/main" val="3266327883"/>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name="Clip" r:id="rId2" imgW="2293545" imgH="3333184" progId="MS_ClipArt_Gallery.2">
                  <p:embed/>
                </p:oleObj>
              </mc:Choice>
              <mc:Fallback>
                <p:oleObj name="Clip" r:id="rId2" imgW="2293545" imgH="3333184" progId="MS_ClipArt_Gallery.2">
                  <p:embed/>
                  <p:pic>
                    <p:nvPicPr>
                      <p:cNvPr id="4100"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a:solidFill>
                  <a:schemeClr val="tx2"/>
                </a:solidFill>
              </a:rPr>
              <a:t>Write in study times on your Master Schedule</a:t>
            </a:r>
          </a:p>
          <a:p>
            <a:pPr>
              <a:defRPr/>
            </a:pPr>
            <a:r>
              <a:rPr lang="en-US" dirty="0">
                <a:solidFill>
                  <a:schemeClr val="tx2"/>
                </a:solidFill>
              </a:rPr>
              <a:t>Use the daylight hours for studying</a:t>
            </a:r>
          </a:p>
          <a:p>
            <a:pPr>
              <a:defRPr/>
            </a:pPr>
            <a:r>
              <a:rPr lang="en-US" dirty="0">
                <a:solidFill>
                  <a:schemeClr val="tx2"/>
                </a:solidFill>
              </a:rPr>
              <a:t>Use your prime time for important tasks</a:t>
            </a:r>
          </a:p>
          <a:p>
            <a:pPr>
              <a:defRPr/>
            </a:pPr>
            <a:r>
              <a:rPr lang="en-US" dirty="0">
                <a:solidFill>
                  <a:schemeClr val="tx2"/>
                </a:solidFill>
              </a:rPr>
              <a:t>Allow time for sleep and meals</a:t>
            </a:r>
          </a:p>
          <a:p>
            <a:pPr>
              <a:defRPr/>
            </a:pPr>
            <a:r>
              <a:rPr lang="en-US" dirty="0">
                <a:solidFill>
                  <a:schemeClr val="tx2"/>
                </a:solidFill>
              </a:rPr>
              <a:t>Use priorities</a:t>
            </a:r>
          </a:p>
          <a:p>
            <a:pPr>
              <a:defRPr/>
            </a:pPr>
            <a:r>
              <a:rPr lang="en-US" dirty="0">
                <a:solidFill>
                  <a:schemeClr val="tx2"/>
                </a:solidFill>
              </a:rPr>
              <a:t>Leave some unscheduled time for the unexpected</a:t>
            </a:r>
          </a:p>
          <a:p>
            <a:pPr>
              <a:defRPr/>
            </a:pPr>
            <a:r>
              <a:rPr lang="en-US" dirty="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a:solidFill>
                  <a:schemeClr val="tx2"/>
                </a:solidFill>
              </a:rPr>
              <a:t>Weekly</a:t>
            </a:r>
          </a:p>
          <a:p>
            <a:pPr>
              <a:defRPr/>
            </a:pPr>
            <a:r>
              <a:rPr lang="en-US" dirty="0">
                <a:solidFill>
                  <a:schemeClr val="tx2"/>
                </a:solidFill>
              </a:rPr>
              <a:t>Daily</a:t>
            </a:r>
          </a:p>
          <a:p>
            <a:pPr>
              <a:defRPr/>
            </a:pPr>
            <a:r>
              <a:rPr lang="en-US" dirty="0">
                <a:solidFill>
                  <a:schemeClr val="tx2"/>
                </a:solidFill>
              </a:rPr>
              <a:t>Monthly</a:t>
            </a:r>
          </a:p>
          <a:p>
            <a:pPr>
              <a:defRPr/>
            </a:pPr>
            <a:r>
              <a:rPr lang="en-US" dirty="0">
                <a:solidFill>
                  <a:schemeClr val="tx2"/>
                </a:solidFill>
              </a:rPr>
              <a:t>Yearly</a:t>
            </a:r>
          </a:p>
        </p:txBody>
      </p:sp>
      <p:pic>
        <p:nvPicPr>
          <p:cNvPr id="35844"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of a daily schedule showing the times on one side and spaces for activities on the other side. "/>
          <p:cNvPicPr>
            <a:picLocks noChangeAspect="1"/>
          </p:cNvPicPr>
          <p:nvPr/>
        </p:nvPicPr>
        <p:blipFill>
          <a:blip r:embed="rId2"/>
          <a:stretch>
            <a:fillRect/>
          </a:stretch>
        </p:blipFill>
        <p:spPr>
          <a:xfrm>
            <a:off x="3352800" y="541912"/>
            <a:ext cx="3544223" cy="4891028"/>
          </a:xfrm>
          <a:prstGeom prst="rect">
            <a:avLst/>
          </a:prstGeom>
        </p:spPr>
      </p:pic>
      <p:sp>
        <p:nvSpPr>
          <p:cNvPr id="2" name="Title 1">
            <a:extLst>
              <a:ext uri="{FF2B5EF4-FFF2-40B4-BE49-F238E27FC236}">
                <a16:creationId xmlns:a16="http://schemas.microsoft.com/office/drawing/2014/main" id="{338D60A9-5064-4C89-960D-31AB04A1D954}"/>
              </a:ext>
            </a:extLst>
          </p:cNvPr>
          <p:cNvSpPr>
            <a:spLocks noGrp="1"/>
          </p:cNvSpPr>
          <p:nvPr>
            <p:ph type="title" idx="4294967295"/>
          </p:nvPr>
        </p:nvSpPr>
        <p:spPr/>
        <p:txBody>
          <a:bodyPr/>
          <a:lstStyle/>
          <a:p>
            <a:r>
              <a:rPr lang="en-US" dirty="0"/>
              <a:t>Daily Schedule</a:t>
            </a:r>
          </a:p>
        </p:txBody>
      </p:sp>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Graphic of a weekly schedule with the days of the week across the top and spaces for activities under each day. "/>
          <p:cNvPicPr>
            <a:picLocks noChangeAspect="1"/>
          </p:cNvPicPr>
          <p:nvPr/>
        </p:nvPicPr>
        <p:blipFill>
          <a:blip r:embed="rId2"/>
          <a:stretch>
            <a:fillRect/>
          </a:stretch>
        </p:blipFill>
        <p:spPr>
          <a:xfrm>
            <a:off x="1752600" y="998322"/>
            <a:ext cx="5809884" cy="444596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6629400" y="599807"/>
            <a:ext cx="1028968" cy="369332"/>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2AF676E9-451C-42FB-B8FE-E8C610C17CBA}"/>
              </a:ext>
            </a:extLst>
          </p:cNvPr>
          <p:cNvSpPr>
            <a:spLocks noGrp="1"/>
          </p:cNvSpPr>
          <p:nvPr>
            <p:ph type="title"/>
          </p:nvPr>
        </p:nvSpPr>
        <p:spPr/>
        <p:txBody>
          <a:bodyPr/>
          <a:lstStyle/>
          <a:p>
            <a:r>
              <a:rPr lang="en-US" dirty="0"/>
              <a:t>Weekly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C183D7F6-B498-43B3-948B-1728B52AA6E4}">
                <adec:decorative xmlns:adec="http://schemas.microsoft.com/office/drawing/2017/decorative" val="1"/>
              </a:ext>
            </a:extLst>
          </p:cNvPr>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pic>
        <p:nvPicPr>
          <p:cNvPr id="407554" name="Picture 2" descr="Monthly calendar">
            <a:extLst>
              <a:ext uri="{FF2B5EF4-FFF2-40B4-BE49-F238E27FC236}">
                <a16:creationId xmlns:a16="http://schemas.microsoft.com/office/drawing/2014/main" id="{D731B91D-D065-4BAC-9EF4-8EBBCA188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990600"/>
            <a:ext cx="6110288" cy="5032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D4330F-BA3C-414C-A2F1-4E485F6CDA84}"/>
              </a:ext>
            </a:extLst>
          </p:cNvPr>
          <p:cNvSpPr>
            <a:spLocks noGrp="1"/>
          </p:cNvSpPr>
          <p:nvPr>
            <p:ph type="title" idx="4294967295"/>
          </p:nvPr>
        </p:nvSpPr>
        <p:spPr/>
        <p:txBody>
          <a:bodyPr/>
          <a:lstStyle/>
          <a:p>
            <a:r>
              <a:rPr lang="en-US" dirty="0"/>
              <a:t>Monthly Schedule</a:t>
            </a:r>
          </a:p>
        </p:txBody>
      </p:sp>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mester calendar with all the months in the semester. "/>
          <p:cNvPicPr>
            <a:picLocks noChangeAspect="1"/>
          </p:cNvPicPr>
          <p:nvPr/>
        </p:nvPicPr>
        <p:blipFill>
          <a:blip r:embed="rId2"/>
          <a:stretch>
            <a:fillRect/>
          </a:stretch>
        </p:blipFill>
        <p:spPr>
          <a:xfrm>
            <a:off x="992194" y="1085240"/>
            <a:ext cx="3822440" cy="2958283"/>
          </a:xfrm>
          <a:prstGeom prst="rect">
            <a:avLst/>
          </a:prstGeom>
        </p:spPr>
      </p:pic>
      <p:pic>
        <p:nvPicPr>
          <p:cNvPr id="3" name="Picture 2" descr="Semester calendar"/>
          <p:cNvPicPr>
            <a:picLocks noChangeAspect="1"/>
          </p:cNvPicPr>
          <p:nvPr/>
        </p:nvPicPr>
        <p:blipFill>
          <a:blip r:embed="rId2"/>
          <a:stretch>
            <a:fillRect/>
          </a:stretch>
        </p:blipFill>
        <p:spPr>
          <a:xfrm>
            <a:off x="4814635" y="2203528"/>
            <a:ext cx="3831673" cy="2965428"/>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a:extLst>
              <a:ext uri="{C183D7F6-B498-43B3-948B-1728B52AA6E4}">
                <adec:decorative xmlns:adec="http://schemas.microsoft.com/office/drawing/2017/decorative" val="1"/>
              </a:ext>
            </a:extLst>
          </p:cNvPr>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a:extLst>
              <a:ext uri="{C183D7F6-B498-43B3-948B-1728B52AA6E4}">
                <adec:decorative xmlns:adec="http://schemas.microsoft.com/office/drawing/2017/decorative" val="1"/>
              </a:ext>
            </a:extLst>
          </p:cNvPr>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a:extLst>
              <a:ext uri="{C183D7F6-B498-43B3-948B-1728B52AA6E4}">
                <adec:decorative xmlns:adec="http://schemas.microsoft.com/office/drawing/2017/decorative" val="1"/>
              </a:ext>
            </a:extLst>
          </p:cNvPr>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
        <p:nvSpPr>
          <p:cNvPr id="5" name="Title 4">
            <a:extLst>
              <a:ext uri="{FF2B5EF4-FFF2-40B4-BE49-F238E27FC236}">
                <a16:creationId xmlns:a16="http://schemas.microsoft.com/office/drawing/2014/main" id="{96629E33-B970-493B-835F-C95FEE48F532}"/>
              </a:ext>
            </a:extLst>
          </p:cNvPr>
          <p:cNvSpPr>
            <a:spLocks noGrp="1"/>
          </p:cNvSpPr>
          <p:nvPr>
            <p:ph type="title" idx="4294967295"/>
          </p:nvPr>
        </p:nvSpPr>
        <p:spPr/>
        <p:txBody>
          <a:bodyPr/>
          <a:lstStyle/>
          <a:p>
            <a:r>
              <a:rPr lang="en-US" dirty="0"/>
              <a:t>Semester Calendar</a:t>
            </a:r>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arly schedule showing all the months and days with spaces for writing in important activities. "/>
          <p:cNvPicPr>
            <a:picLocks noChangeAspect="1"/>
          </p:cNvPicPr>
          <p:nvPr/>
        </p:nvPicPr>
        <p:blipFill>
          <a:blip r:embed="rId2"/>
          <a:stretch>
            <a:fillRect/>
          </a:stretch>
        </p:blipFill>
        <p:spPr>
          <a:xfrm>
            <a:off x="1513679" y="1401489"/>
            <a:ext cx="5544993" cy="3964915"/>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a:extLst>
              <a:ext uri="{C183D7F6-B498-43B3-948B-1728B52AA6E4}">
                <adec:decorative xmlns:adec="http://schemas.microsoft.com/office/drawing/2017/decorative" val="1"/>
              </a:ext>
            </a:extLst>
          </p:cNvPr>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C8E4FF7-8AFC-4DAF-935E-EFEC738BC7CA}"/>
              </a:ext>
            </a:extLst>
          </p:cNvPr>
          <p:cNvSpPr>
            <a:spLocks noGrp="1"/>
          </p:cNvSpPr>
          <p:nvPr>
            <p:ph type="title" idx="4294967295"/>
          </p:nvPr>
        </p:nvSpPr>
        <p:spPr>
          <a:xfrm>
            <a:off x="457200" y="727791"/>
            <a:ext cx="6048375" cy="508000"/>
          </a:xfrm>
        </p:spPr>
        <p:txBody>
          <a:bodyPr/>
          <a:lstStyle/>
          <a:p>
            <a:r>
              <a:rPr lang="en-US" dirty="0"/>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t>Dislike schedules?</a:t>
            </a:r>
          </a:p>
        </p:txBody>
      </p:sp>
      <p:sp>
        <p:nvSpPr>
          <p:cNvPr id="33795" name="Rectangle 3"/>
          <p:cNvSpPr>
            <a:spLocks noGrp="1" noChangeArrowheads="1"/>
          </p:cNvSpPr>
          <p:nvPr>
            <p:ph type="body" idx="1"/>
          </p:nvPr>
        </p:nvSpPr>
        <p:spPr/>
        <p:txBody>
          <a:bodyPr/>
          <a:lstStyle/>
          <a:p>
            <a:pPr>
              <a:defRPr/>
            </a:pPr>
            <a:r>
              <a:rPr lang="en-US" dirty="0">
                <a:solidFill>
                  <a:schemeClr val="tx2"/>
                </a:solidFill>
              </a:rPr>
              <a:t>Use a “To Do List” with priorities</a:t>
            </a:r>
          </a:p>
          <a:p>
            <a:pPr>
              <a:defRPr/>
            </a:pPr>
            <a:r>
              <a:rPr lang="en-US" dirty="0">
                <a:solidFill>
                  <a:schemeClr val="tx2"/>
                </a:solidFill>
              </a:rPr>
              <a:t>Use a calendar to write important due dates</a:t>
            </a:r>
          </a:p>
          <a:p>
            <a:pPr>
              <a:defRPr/>
            </a:pPr>
            <a:r>
              <a:rPr lang="en-US" dirty="0" err="1">
                <a:solidFill>
                  <a:schemeClr val="tx2"/>
                </a:solidFill>
              </a:rPr>
              <a:t>Lakein’s</a:t>
            </a:r>
            <a:r>
              <a:rPr lang="en-US" dirty="0">
                <a:solidFill>
                  <a:schemeClr val="tx2"/>
                </a:solidFill>
              </a:rPr>
              <a:t> Question: What is the best use of my time right now?</a:t>
            </a:r>
          </a:p>
          <a:p>
            <a:pPr>
              <a:defRPr/>
            </a:pPr>
            <a:r>
              <a:rPr lang="en-US" dirty="0">
                <a:solidFill>
                  <a:schemeClr val="tx2"/>
                </a:solidFill>
              </a:rPr>
              <a:t>Reminders and sticky notes</a:t>
            </a:r>
          </a:p>
          <a:p>
            <a:pPr>
              <a:defRPr/>
            </a:pPr>
            <a:r>
              <a:rPr lang="en-US" dirty="0">
                <a:solidFill>
                  <a:schemeClr val="tx2"/>
                </a:solidFill>
              </a:rPr>
              <a:t>Other ideas?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a:solidFill>
                  <a:schemeClr val="tx2"/>
                </a:solidFill>
              </a:rPr>
              <a:t>Accomplishing your personal goals</a:t>
            </a:r>
          </a:p>
          <a:p>
            <a:pPr>
              <a:defRPr/>
            </a:pPr>
            <a:r>
              <a:rPr lang="en-US" sz="3600" dirty="0">
                <a:solidFill>
                  <a:schemeClr val="tx2"/>
                </a:solidFill>
              </a:rPr>
              <a:t>Having fun with your life</a:t>
            </a:r>
          </a:p>
          <a:p>
            <a:pPr>
              <a:defRPr/>
            </a:pPr>
            <a:r>
              <a:rPr lang="en-US" sz="3600" dirty="0">
                <a:solidFill>
                  <a:schemeClr val="tx2"/>
                </a:solidFill>
              </a:rPr>
              <a:t>Friends and family</a:t>
            </a:r>
          </a:p>
          <a:p>
            <a:pPr>
              <a:defRPr/>
            </a:pPr>
            <a:r>
              <a:rPr lang="en-US" sz="3600" dirty="0">
                <a:solidFill>
                  <a:schemeClr val="tx2"/>
                </a:solidFill>
              </a:rPr>
              <a:t>A successful career</a:t>
            </a:r>
            <a:endParaRPr lang="en-US"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a:t>Assignment:</a:t>
            </a:r>
            <a:br>
              <a:rPr lang="en-US" dirty="0"/>
            </a:br>
            <a:br>
              <a:rPr lang="en-US" dirty="0"/>
            </a:br>
            <a:r>
              <a:rPr lang="en-US" dirty="0">
                <a:solidFill>
                  <a:schemeClr val="tx2"/>
                </a:solidFill>
              </a:rPr>
              <a:t>Monitor your time for a week.  Turn it in next Tuesday along with analysis sheet.  </a:t>
            </a:r>
          </a:p>
        </p:txBody>
      </p:sp>
      <p:graphicFrame>
        <p:nvGraphicFramePr>
          <p:cNvPr id="3891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790562"/>
              </p:ext>
            </p:extLst>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name="Clip" r:id="rId2" imgW="4475430" imgH="3468986" progId="MS_ClipArt_Gallery.2">
                  <p:embed/>
                </p:oleObj>
              </mc:Choice>
              <mc:Fallback>
                <p:oleObj name="Clip" r:id="rId2" imgW="4475430" imgH="3468986" progId="MS_ClipArt_Gallery.2">
                  <p:embed/>
                  <p:pic>
                    <p:nvPicPr>
                      <p:cNvPr id="38915"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Time Management Tricks</a:t>
            </a:r>
          </a:p>
        </p:txBody>
      </p:sp>
      <p:graphicFrame>
        <p:nvGraphicFramePr>
          <p:cNvPr id="41987" name="Object 3" descr="Graphic of a magician pulling a rabbit out of a hat. "/>
          <p:cNvGraphicFramePr>
            <a:graphicFrameLocks noChangeAspect="1"/>
          </p:cNvGraphicFramePr>
          <p:nvPr>
            <p:extLst>
              <p:ext uri="{D42A27DB-BD31-4B8C-83A1-F6EECF244321}">
                <p14:modId xmlns:p14="http://schemas.microsoft.com/office/powerpoint/2010/main" val="1605270497"/>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name="Clip" r:id="rId2" imgW="2984626" imgH="3413156" progId="MS_ClipArt_Gallery.2">
                  <p:embed/>
                </p:oleObj>
              </mc:Choice>
              <mc:Fallback>
                <p:oleObj name="Clip" r:id="rId2" imgW="2984626" imgH="3413156" progId="MS_ClipArt_Gallery.2">
                  <p:embed/>
                  <p:pic>
                    <p:nvPicPr>
                      <p:cNvPr id="4198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Divide and Conquer</a:t>
            </a:r>
          </a:p>
        </p:txBody>
      </p:sp>
      <p:graphicFrame>
        <p:nvGraphicFramePr>
          <p:cNvPr id="43011" name="Object 3" descr="Graphic of one small piece of the puzzle going into place. "/>
          <p:cNvGraphicFramePr>
            <a:graphicFrameLocks noChangeAspect="1"/>
          </p:cNvGraphicFramePr>
          <p:nvPr>
            <p:extLst>
              <p:ext uri="{D42A27DB-BD31-4B8C-83A1-F6EECF244321}">
                <p14:modId xmlns:p14="http://schemas.microsoft.com/office/powerpoint/2010/main" val="1382153935"/>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name="Clip" r:id="rId2" imgW="1674891" imgH="2026467" progId="MS_ClipArt_Gallery.2">
                  <p:embed/>
                </p:oleObj>
              </mc:Choice>
              <mc:Fallback>
                <p:oleObj name="Clip" r:id="rId2" imgW="1674891" imgH="2026467" progId="MS_ClipArt_Gallery.2">
                  <p:embed/>
                  <p:pic>
                    <p:nvPicPr>
                      <p:cNvPr id="4301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Do the First Small Step</a:t>
            </a:r>
          </a:p>
        </p:txBody>
      </p:sp>
      <p:graphicFrame>
        <p:nvGraphicFramePr>
          <p:cNvPr id="44035" name="Object 3" descr="Graphic of a woman climbing a stairs"/>
          <p:cNvGraphicFramePr>
            <a:graphicFrameLocks noChangeAspect="1"/>
          </p:cNvGraphicFramePr>
          <p:nvPr>
            <p:extLst>
              <p:ext uri="{D42A27DB-BD31-4B8C-83A1-F6EECF244321}">
                <p14:modId xmlns:p14="http://schemas.microsoft.com/office/powerpoint/2010/main" val="986851604"/>
              </p:ext>
            </p:extLst>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name="Clip" r:id="rId2" imgW="1190549" imgH="1815084" progId="MS_ClipArt_Gallery.2">
                  <p:embed/>
                </p:oleObj>
              </mc:Choice>
              <mc:Fallback>
                <p:oleObj name="Clip" r:id="rId2" imgW="1190549" imgH="1815084" progId="MS_ClipArt_Gallery.2">
                  <p:embed/>
                  <p:pic>
                    <p:nvPicPr>
                      <p:cNvPr id="4403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80/20 Rule</a:t>
            </a:r>
          </a:p>
        </p:txBody>
      </p:sp>
      <p:sp>
        <p:nvSpPr>
          <p:cNvPr id="38915" name="Rectangle 3"/>
          <p:cNvSpPr>
            <a:spLocks noGrp="1" noChangeArrowheads="1"/>
          </p:cNvSpPr>
          <p:nvPr>
            <p:ph type="body" idx="1"/>
          </p:nvPr>
        </p:nvSpPr>
        <p:spPr>
          <a:xfrm>
            <a:off x="383451" y="1905000"/>
            <a:ext cx="6551612" cy="1377950"/>
          </a:xfrm>
        </p:spPr>
        <p:txBody>
          <a:bodyPr/>
          <a:lstStyle/>
          <a:p>
            <a:pPr marL="0" indent="0">
              <a:buNone/>
              <a:defRPr/>
            </a:pPr>
            <a:r>
              <a:rPr lang="en-US" sz="3200" dirty="0">
                <a:solidFill>
                  <a:schemeClr val="tx2"/>
                </a:solidFill>
              </a:rPr>
              <a:t>80% of the value comes from 20% of the items on a list.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t>80/20 Examples</a:t>
            </a:r>
          </a:p>
        </p:txBody>
      </p:sp>
      <p:sp>
        <p:nvSpPr>
          <p:cNvPr id="39939" name="Rectangle 3"/>
          <p:cNvSpPr>
            <a:spLocks noGrp="1" noChangeArrowheads="1"/>
          </p:cNvSpPr>
          <p:nvPr>
            <p:ph type="body" idx="1"/>
          </p:nvPr>
        </p:nvSpPr>
        <p:spPr>
          <a:xfrm>
            <a:off x="395288" y="1416050"/>
            <a:ext cx="6551612" cy="2901950"/>
          </a:xfrm>
        </p:spPr>
        <p:txBody>
          <a:bodyPr/>
          <a:lstStyle/>
          <a:p>
            <a:pPr>
              <a:defRPr/>
            </a:pPr>
            <a:r>
              <a:rPr lang="en-US" dirty="0">
                <a:solidFill>
                  <a:schemeClr val="tx2"/>
                </a:solidFill>
              </a:rPr>
              <a:t>We only wear 20% of our clothes</a:t>
            </a:r>
          </a:p>
          <a:p>
            <a:pPr>
              <a:defRPr/>
            </a:pPr>
            <a:r>
              <a:rPr lang="en-US" dirty="0">
                <a:solidFill>
                  <a:schemeClr val="tx2"/>
                </a:solidFill>
              </a:rPr>
              <a:t>80% of file usage is in 20% of files</a:t>
            </a:r>
          </a:p>
          <a:p>
            <a:pPr>
              <a:defRPr/>
            </a:pPr>
            <a:r>
              <a:rPr lang="en-US" dirty="0">
                <a:solidFill>
                  <a:schemeClr val="tx2"/>
                </a:solidFill>
              </a:rPr>
              <a:t>80% of dinners repeat 20% of recipes</a:t>
            </a:r>
          </a:p>
          <a:p>
            <a:pPr>
              <a:defRPr/>
            </a:pPr>
            <a:r>
              <a:rPr lang="en-US" dirty="0">
                <a:solidFill>
                  <a:schemeClr val="tx2"/>
                </a:solidFill>
              </a:rPr>
              <a:t>80% of the dirt is on 20% of the floors</a:t>
            </a:r>
          </a:p>
          <a:p>
            <a:pPr>
              <a:defRPr/>
            </a:pPr>
            <a:r>
              <a:rPr lang="en-US" dirty="0">
                <a:solidFill>
                  <a:schemeClr val="tx2"/>
                </a:solidFill>
              </a:rPr>
              <a:t>Can you think of others?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a:t>Aim for Excellence,</a:t>
            </a:r>
            <a:br>
              <a:rPr lang="en-US" dirty="0"/>
            </a:br>
            <a:r>
              <a:rPr lang="en-US" dirty="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a:solidFill>
                  <a:schemeClr val="tx2"/>
                </a:solidFill>
              </a:rPr>
              <a:t>Is perfection necessary?</a:t>
            </a:r>
          </a:p>
          <a:p>
            <a:pPr>
              <a:defRPr/>
            </a:pPr>
            <a:r>
              <a:rPr lang="en-US" dirty="0">
                <a:solidFill>
                  <a:schemeClr val="tx2"/>
                </a:solidFill>
              </a:rPr>
              <a:t>Maybe “it </a:t>
            </a:r>
            <a:r>
              <a:rPr lang="en-US" dirty="0" err="1">
                <a:solidFill>
                  <a:schemeClr val="tx2"/>
                </a:solidFill>
              </a:rPr>
              <a:t>ain’t</a:t>
            </a:r>
            <a:r>
              <a:rPr lang="en-US" dirty="0">
                <a:solidFill>
                  <a:schemeClr val="tx2"/>
                </a:solidFill>
              </a:rPr>
              <a:t> no piano”</a:t>
            </a:r>
          </a:p>
        </p:txBody>
      </p:sp>
      <p:pic>
        <p:nvPicPr>
          <p:cNvPr id="47108" name="Picture 5" descr="Graphic of a pian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5467"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a:t>Make Learning Fun</a:t>
            </a:r>
            <a:br>
              <a:rPr lang="en-US" dirty="0"/>
            </a:br>
            <a:r>
              <a:rPr lang="en-US" dirty="0"/>
              <a:t>By Finding a Reward</a:t>
            </a:r>
          </a:p>
        </p:txBody>
      </p:sp>
      <p:graphicFrame>
        <p:nvGraphicFramePr>
          <p:cNvPr id="48131" name="Object 3" descr="Graphic of a person relaxing at the beach"/>
          <p:cNvGraphicFramePr>
            <a:graphicFrameLocks noChangeAspect="1"/>
          </p:cNvGraphicFramePr>
          <p:nvPr>
            <p:extLst>
              <p:ext uri="{D42A27DB-BD31-4B8C-83A1-F6EECF244321}">
                <p14:modId xmlns:p14="http://schemas.microsoft.com/office/powerpoint/2010/main" val="3765859759"/>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name="Clip" r:id="rId2" imgW="1965046" imgH="1674266" progId="MS_ClipArt_Gallery.2">
                  <p:embed/>
                </p:oleObj>
              </mc:Choice>
              <mc:Fallback>
                <p:oleObj name="Clip" r:id="rId2" imgW="1965046" imgH="1674266" progId="MS_ClipArt_Gallery.2">
                  <p:embed/>
                  <p:pic>
                    <p:nvPicPr>
                      <p:cNvPr id="4813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Just Take a Break</a:t>
            </a:r>
          </a:p>
        </p:txBody>
      </p:sp>
      <p:pic>
        <p:nvPicPr>
          <p:cNvPr id="384025" name="Picture 25" descr="Photo showing two chairs on the beach with a nice view of the oce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a:solidFill>
                  <a:schemeClr val="tx2"/>
                </a:solidFill>
              </a:rPr>
              <a:t>Everyone else is studying there</a:t>
            </a:r>
          </a:p>
          <a:p>
            <a:pPr>
              <a:defRPr/>
            </a:pPr>
            <a:r>
              <a:rPr lang="en-US" dirty="0">
                <a:solidFill>
                  <a:schemeClr val="tx2"/>
                </a:solidFill>
              </a:rPr>
              <a:t>It is difficult to do something else in the library</a:t>
            </a:r>
          </a:p>
        </p:txBody>
      </p:sp>
      <p:pic>
        <p:nvPicPr>
          <p:cNvPr id="2" name="Picture 1" descr="Photo of student studying in the libra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a:t>Manage time and money to reach your goals.  </a:t>
            </a:r>
          </a:p>
        </p:txBody>
      </p:sp>
      <p:pic>
        <p:nvPicPr>
          <p:cNvPr id="3" name="Picture 1" descr="Graphic showing a balance beam with a clock on one side on money on the other side.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Learn to Just Say No </a:t>
            </a:r>
          </a:p>
        </p:txBody>
      </p:sp>
      <p:sp>
        <p:nvSpPr>
          <p:cNvPr id="51203" name="WordArt 3">
            <a:extLst>
              <a:ext uri="{C183D7F6-B498-43B3-948B-1728B52AA6E4}">
                <adec:decorative xmlns:adec="http://schemas.microsoft.com/office/drawing/2017/decorative" val="1"/>
              </a:ext>
            </a:extLst>
          </p:cNvPr>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t>What are your time bandits?</a:t>
            </a:r>
            <a:br>
              <a:rPr lang="en-US"/>
            </a:br>
            <a:endParaRPr lang="en-US"/>
          </a:p>
        </p:txBody>
      </p:sp>
      <p:pic>
        <p:nvPicPr>
          <p:cNvPr id="2" name="Picture 1" descr="Photo of a person trying to steal a cloc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a:solidFill>
                  <a:schemeClr val="tx2"/>
                </a:solidFill>
              </a:rPr>
              <a:t>Schedule time for other people</a:t>
            </a:r>
          </a:p>
          <a:p>
            <a:pPr>
              <a:defRPr/>
            </a:pPr>
            <a:r>
              <a:rPr lang="en-US" dirty="0">
                <a:solidFill>
                  <a:schemeClr val="tx2"/>
                </a:solidFill>
              </a:rPr>
              <a:t>Use some of them as rewards</a:t>
            </a:r>
          </a:p>
          <a:p>
            <a:pPr>
              <a:defRPr/>
            </a:pPr>
            <a:r>
              <a:rPr lang="en-US" dirty="0">
                <a:solidFill>
                  <a:schemeClr val="tx2"/>
                </a:solidFill>
              </a:rPr>
              <a:t>Use prime time wisely</a:t>
            </a:r>
          </a:p>
          <a:p>
            <a:pPr>
              <a:defRPr/>
            </a:pPr>
            <a:r>
              <a:rPr lang="en-US" dirty="0">
                <a:solidFill>
                  <a:schemeClr val="tx2"/>
                </a:solidFill>
              </a:rPr>
              <a:t>Remind yourself of your priorities</a:t>
            </a:r>
          </a:p>
          <a:p>
            <a:pPr>
              <a:defRPr/>
            </a:pPr>
            <a:r>
              <a:rPr lang="en-US" dirty="0">
                <a:solidFill>
                  <a:schemeClr val="tx2"/>
                </a:solidFill>
              </a:rPr>
              <a:t>Use a schedule</a:t>
            </a:r>
          </a:p>
          <a:p>
            <a:pPr>
              <a:defRPr/>
            </a:pPr>
            <a:r>
              <a:rPr lang="en-US" dirty="0">
                <a:solidFill>
                  <a:schemeClr val="tx2"/>
                </a:solidFill>
              </a:rPr>
              <a:t>What is the payoff?  </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a:solidFill>
                  <a:schemeClr val="tx2"/>
                </a:solidFill>
              </a:rPr>
              <a:t>Communicate your goals</a:t>
            </a:r>
          </a:p>
          <a:p>
            <a:pPr>
              <a:defRPr/>
            </a:pPr>
            <a:r>
              <a:rPr lang="en-US" dirty="0">
                <a:solidFill>
                  <a:schemeClr val="tx2"/>
                </a:solidFill>
              </a:rPr>
              <a:t>Spend quality time</a:t>
            </a:r>
          </a:p>
          <a:p>
            <a:pPr>
              <a:defRPr/>
            </a:pPr>
            <a:r>
              <a:rPr lang="en-US" dirty="0">
                <a:solidFill>
                  <a:schemeClr val="tx2"/>
                </a:solidFill>
              </a:rPr>
              <a:t>Schedule</a:t>
            </a:r>
          </a:p>
          <a:p>
            <a:pPr>
              <a:defRPr/>
            </a:pPr>
            <a:r>
              <a:rPr lang="en-US" dirty="0">
                <a:solidFill>
                  <a:schemeClr val="tx2"/>
                </a:solidFill>
              </a:rPr>
              <a:t>Keep your word</a:t>
            </a:r>
          </a:p>
          <a:p>
            <a:pPr>
              <a:defRPr/>
            </a:pPr>
            <a:r>
              <a:rPr lang="en-US" dirty="0">
                <a:solidFill>
                  <a:schemeClr val="tx2"/>
                </a:solidFill>
              </a:rPr>
              <a:t>Tell them they are important</a:t>
            </a:r>
          </a:p>
          <a:p>
            <a:pPr>
              <a:defRPr/>
            </a:pPr>
            <a:r>
              <a:rPr lang="en-US" dirty="0">
                <a:solidFill>
                  <a:schemeClr val="tx2"/>
                </a:solidFill>
              </a:rPr>
              <a:t>Be assertive if necessary</a:t>
            </a:r>
          </a:p>
        </p:txBody>
      </p:sp>
      <p:pic>
        <p:nvPicPr>
          <p:cNvPr id="54276"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a:t>Think</a:t>
            </a:r>
            <a:br>
              <a:rPr lang="en-US" dirty="0"/>
            </a:br>
            <a:r>
              <a:rPr lang="en-US" dirty="0"/>
              <a:t>Pair</a:t>
            </a:r>
            <a:br>
              <a:rPr lang="en-US" dirty="0"/>
            </a:br>
            <a:r>
              <a:rPr lang="en-US" dirty="0"/>
              <a:t>Share</a:t>
            </a:r>
            <a:br>
              <a:rPr lang="en-US" sz="4000" dirty="0"/>
            </a:br>
            <a:r>
              <a:rPr lang="en-US" sz="3600" dirty="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Dealing With Procrastination</a:t>
            </a:r>
          </a:p>
        </p:txBody>
      </p:sp>
      <p:pic>
        <p:nvPicPr>
          <p:cNvPr id="2" name="Picture 1" descr="Should I do it now or la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a:solidFill>
                  <a:srgbClr val="000000"/>
                </a:solidFill>
                <a:latin typeface="Arial Rounded MT Bold" panose="020F0704030504030204" pitchFamily="34" charset="0"/>
              </a:rPr>
              <a:t>Why do we procrastinate?  </a:t>
            </a:r>
          </a:p>
        </p:txBody>
      </p:sp>
      <p:pic>
        <p:nvPicPr>
          <p:cNvPr id="410626" name="Picture 2" descr="Photo of overwhelmed student with too much work to d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Photo of student who has procrastinated and now has too much work to d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a:t>How can you avoid </a:t>
            </a:r>
            <a:br>
              <a:rPr lang="en-US"/>
            </a:br>
            <a:r>
              <a:rPr lang="en-US"/>
              <a:t>procrastination?</a:t>
            </a:r>
          </a:p>
        </p:txBody>
      </p:sp>
      <p:pic>
        <p:nvPicPr>
          <p:cNvPr id="3" name="Picture 2" descr="No time like the pres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project. </a:t>
            </a: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find the                     to get started?</a:t>
            </a:r>
          </a:p>
        </p:txBody>
      </p:sp>
      <p:pic>
        <p:nvPicPr>
          <p:cNvPr id="421890" name="Picture 2" descr="Graphic that has the word &quot;Motivation&quot; with a carrot attach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C183D7F6-B498-43B3-948B-1728B52AA6E4}">
                <adec:decorative xmlns:adec="http://schemas.microsoft.com/office/drawing/2017/decorative" val="1"/>
              </a:ext>
            </a:extLst>
          </p:cNvPr>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
        <p:nvSpPr>
          <p:cNvPr id="5" name="Title 4">
            <a:extLst>
              <a:ext uri="{FF2B5EF4-FFF2-40B4-BE49-F238E27FC236}">
                <a16:creationId xmlns:a16="http://schemas.microsoft.com/office/drawing/2014/main" id="{0BD2BEB8-90D0-4A70-926D-361685BD8284}"/>
              </a:ext>
            </a:extLst>
          </p:cNvPr>
          <p:cNvSpPr>
            <a:spLocks noGrp="1"/>
          </p:cNvSpPr>
          <p:nvPr>
            <p:ph type="title" idx="4294967295"/>
          </p:nvPr>
        </p:nvSpPr>
        <p:spPr/>
        <p:txBody>
          <a:bodyPr/>
          <a:lstStyle/>
          <a:p>
            <a:r>
              <a:rPr lang="en-US" dirty="0"/>
              <a:t>Avoiding Procrastination</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a:t>What are your lifetime goals?</a:t>
            </a:r>
          </a:p>
        </p:txBody>
      </p:sp>
      <p:graphicFrame>
        <p:nvGraphicFramePr>
          <p:cNvPr id="6147" name="Object 2048" descr="Graphic showing two people looking down a road. "/>
          <p:cNvGraphicFramePr>
            <a:graphicFrameLocks noChangeAspect="1"/>
          </p:cNvGraphicFramePr>
          <p:nvPr>
            <p:extLst>
              <p:ext uri="{D42A27DB-BD31-4B8C-83A1-F6EECF244321}">
                <p14:modId xmlns:p14="http://schemas.microsoft.com/office/powerpoint/2010/main" val="4168378670"/>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6147" name="Object 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goal.</a:t>
            </a:r>
          </a:p>
          <a:p>
            <a:pPr>
              <a:defRPr/>
            </a:pPr>
            <a:r>
              <a:rPr lang="en-US" dirty="0">
                <a:solidFill>
                  <a:schemeClr val="tx2"/>
                </a:solidFill>
              </a:rPr>
              <a:t>Visualize your progress.</a:t>
            </a:r>
          </a:p>
          <a:p>
            <a:pPr>
              <a:defRPr/>
            </a:pPr>
            <a:r>
              <a:rPr lang="en-US" dirty="0">
                <a:solidFill>
                  <a:schemeClr val="tx2"/>
                </a:solidFill>
              </a:rPr>
              <a:t>Be careful not to sabotage yourself.</a:t>
            </a:r>
          </a:p>
          <a:p>
            <a:pPr>
              <a:defRPr/>
            </a:pPr>
            <a:r>
              <a:rPr lang="en-US" dirty="0">
                <a:solidFill>
                  <a:schemeClr val="tx2"/>
                </a:solidFill>
              </a:rPr>
              <a:t>Stick to a time limit.</a:t>
            </a:r>
          </a:p>
          <a:p>
            <a:pPr>
              <a:defRPr/>
            </a:pPr>
            <a:r>
              <a:rPr lang="en-US" dirty="0">
                <a:solidFill>
                  <a:schemeClr val="tx2"/>
                </a:solidFill>
              </a:rPr>
              <a:t>Don’t wait until you feel like it.</a:t>
            </a:r>
          </a:p>
          <a:p>
            <a:pPr>
              <a:defRPr/>
            </a:pPr>
            <a:r>
              <a:rPr lang="en-US" dirty="0">
                <a:solidFill>
                  <a:schemeClr val="tx2"/>
                </a:solidFill>
              </a:rPr>
              <a:t>Follow through.</a:t>
            </a:r>
          </a:p>
          <a:p>
            <a:pPr>
              <a:defRPr/>
            </a:pPr>
            <a:r>
              <a:rPr lang="en-US" dirty="0">
                <a:solidFill>
                  <a:schemeClr val="tx2"/>
                </a:solidFill>
              </a:rPr>
              <a:t>Reward yourself.</a:t>
            </a: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title" idx="4294967295"/>
          </p:nvPr>
        </p:nvSpPr>
        <p:spPr bwMode="auto">
          <a:xfrm>
            <a:off x="990600" y="5638800"/>
            <a:ext cx="6400800" cy="838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bg2"/>
                </a:solidFill>
                <a:effectLst/>
                <a:uLnTx/>
                <a:uFillTx/>
                <a:latin typeface="+mn-lt"/>
                <a:ea typeface="+mn-ea"/>
                <a:cs typeface="+mn-cs"/>
              </a:rPr>
              <a:t>Managing Your Money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a:solidFill>
                  <a:schemeClr val="tx2"/>
                </a:solidFill>
              </a:rPr>
              <a:t>Save money to accomplish your goals.  </a:t>
            </a:r>
          </a:p>
        </p:txBody>
      </p:sp>
      <p:pic>
        <p:nvPicPr>
          <p:cNvPr id="62467" name="Picture 1" descr="Graphic showing money falling from the sk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a:solidFill>
                  <a:srgbClr val="000000"/>
                </a:solidFill>
              </a:rPr>
              <a:t>As a college student, how can you spend your money wisely and begin a savings habit?</a:t>
            </a:r>
          </a:p>
        </p:txBody>
      </p:sp>
      <p:pic>
        <p:nvPicPr>
          <p:cNvPr id="5" name="Picture 4" descr="Road sign with &quot;Money&quot; and &quot;Savings&quot;"/>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a:t>Group Exercise: </a:t>
            </a:r>
            <a:br>
              <a:rPr lang="en-US"/>
            </a:br>
            <a:r>
              <a:rPr lang="en-US"/>
              <a:t>The College Student Tightwad Gazette</a:t>
            </a:r>
            <a:br>
              <a:rPr lang="en-US"/>
            </a:br>
            <a:endParaRPr lang="en-US"/>
          </a:p>
        </p:txBody>
      </p:sp>
      <p:pic>
        <p:nvPicPr>
          <p:cNvPr id="392214" name="Picture 22" descr="A wad of money with a belt around it symbolizing a tight 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Budgeting is the Key to Money Management.</a:t>
            </a:r>
          </a:p>
        </p:txBody>
      </p:sp>
      <p:pic>
        <p:nvPicPr>
          <p:cNvPr id="2" name="Picture 1" descr="The word &quot;Budget&quot; with a belt around it signifying a tight budg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t>Start with a Money Monitor.</a:t>
            </a:r>
          </a:p>
        </p:txBody>
      </p:sp>
      <p:graphicFrame>
        <p:nvGraphicFramePr>
          <p:cNvPr id="757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1491299"/>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name="Clip" r:id="rId2" imgW="801014" imgH="900684" progId="MS_ClipArt_Gallery.2">
                  <p:embed/>
                </p:oleObj>
              </mc:Choice>
              <mc:Fallback>
                <p:oleObj name="Clip" r:id="rId2" imgW="801014" imgH="900684" progId="MS_ClipArt_Gallery.2">
                  <p:embed/>
                  <p:pic>
                    <p:nvPicPr>
                      <p:cNvPr id="7577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a:t>Try it on your own!</a:t>
            </a:r>
            <a:br>
              <a:rPr lang="en-US"/>
            </a:br>
            <a:r>
              <a:rPr lang="en-US"/>
              <a:t>Budgeting for College</a:t>
            </a:r>
            <a:br>
              <a:rPr lang="en-US"/>
            </a:br>
            <a:endParaRPr lang="en-US"/>
          </a:p>
        </p:txBody>
      </p:sp>
      <p:graphicFrame>
        <p:nvGraphicFramePr>
          <p:cNvPr id="76803"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1404618"/>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name="Clip" r:id="rId2" imgW="989965" imgH="801370" progId="MS_ClipArt_Gallery.2">
                  <p:embed/>
                </p:oleObj>
              </mc:Choice>
              <mc:Fallback>
                <p:oleObj name="Clip" r:id="rId2" imgW="989965" imgH="801370" progId="MS_ClipArt_Gallery.2">
                  <p:embed/>
                  <p:pic>
                    <p:nvPicPr>
                      <p:cNvPr id="7680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Need More Money?</a:t>
            </a:r>
          </a:p>
        </p:txBody>
      </p:sp>
      <p:graphicFrame>
        <p:nvGraphicFramePr>
          <p:cNvPr id="7782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142906"/>
              </p:ext>
            </p:extLst>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name="Clip" r:id="rId2" imgW="4582562" imgH="3140044" progId="MS_ClipArt_Gallery.2">
                  <p:embed/>
                </p:oleObj>
              </mc:Choice>
              <mc:Fallback>
                <p:oleObj name="Clip" r:id="rId2" imgW="4582562" imgH="3140044" progId="MS_ClipArt_Gallery.2">
                  <p:embed/>
                  <p:pic>
                    <p:nvPicPr>
                      <p:cNvPr id="77827"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a:solidFill>
                  <a:schemeClr val="tx2"/>
                </a:solidFill>
              </a:rPr>
              <a:t>Loans</a:t>
            </a:r>
          </a:p>
          <a:p>
            <a:pPr>
              <a:defRPr/>
            </a:pPr>
            <a:r>
              <a:rPr lang="en-US" dirty="0">
                <a:solidFill>
                  <a:schemeClr val="tx2"/>
                </a:solidFill>
              </a:rPr>
              <a:t>Grants</a:t>
            </a:r>
          </a:p>
          <a:p>
            <a:pPr>
              <a:defRPr/>
            </a:pPr>
            <a:r>
              <a:rPr lang="en-US" dirty="0">
                <a:solidFill>
                  <a:schemeClr val="tx2"/>
                </a:solidFill>
              </a:rPr>
              <a:t>Work Study</a:t>
            </a:r>
          </a:p>
        </p:txBody>
      </p:sp>
      <p:graphicFrame>
        <p:nvGraphicFramePr>
          <p:cNvPr id="78852"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4817772"/>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name="Clip" r:id="rId2" imgW="4579545" imgH="4434689" progId="MS_ClipArt_Gallery.2">
                  <p:embed/>
                </p:oleObj>
              </mc:Choice>
              <mc:Fallback>
                <p:oleObj name="Clip" r:id="rId2" imgW="4579545" imgH="4434689" progId="MS_ClipArt_Gallery.2">
                  <p:embed/>
                  <p:pic>
                    <p:nvPicPr>
                      <p:cNvPr id="78852"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a:t>The College Success Web site has links for getting information and applying for Financial Aid online.  </a:t>
            </a:r>
            <a:br>
              <a:rPr lang="en-US" dirty="0"/>
            </a:br>
            <a:br>
              <a:rPr lang="en-US" dirty="0"/>
            </a:br>
            <a:r>
              <a:rPr lang="en-US" dirty="0">
                <a:hlinkClick r:id="rId2"/>
              </a:rPr>
              <a:t>www.collegesuccess1.com</a:t>
            </a:r>
            <a:r>
              <a:rPr lang="en-US" dirty="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t>Apply for a Scholarship</a:t>
            </a:r>
          </a:p>
        </p:txBody>
      </p:sp>
      <p:pic>
        <p:nvPicPr>
          <p:cNvPr id="2" name="Picture 1" descr="Photo showing stacks of money and a scholarship applicat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a:solidFill>
                  <a:schemeClr val="tx2"/>
                </a:solidFill>
              </a:rPr>
              <a:t>Research </a:t>
            </a:r>
          </a:p>
          <a:p>
            <a:pPr lvl="1">
              <a:defRPr/>
            </a:pPr>
            <a:r>
              <a:rPr lang="en-US" dirty="0">
                <a:solidFill>
                  <a:schemeClr val="tx2"/>
                </a:solidFill>
              </a:rPr>
              <a:t>The College Success Web Site</a:t>
            </a:r>
          </a:p>
          <a:p>
            <a:pPr lvl="1">
              <a:defRPr/>
            </a:pPr>
            <a:r>
              <a:rPr lang="en-US" dirty="0">
                <a:solidFill>
                  <a:schemeClr val="tx2"/>
                </a:solidFill>
              </a:rPr>
              <a:t>Library</a:t>
            </a:r>
          </a:p>
          <a:p>
            <a:pPr lvl="1">
              <a:defRPr/>
            </a:pPr>
            <a:r>
              <a:rPr lang="en-US" dirty="0">
                <a:solidFill>
                  <a:schemeClr val="tx2"/>
                </a:solidFill>
              </a:rPr>
              <a:t>Scholarship Office</a:t>
            </a:r>
          </a:p>
        </p:txBody>
      </p:sp>
      <p:graphicFrame>
        <p:nvGraphicFramePr>
          <p:cNvPr id="81924"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3894695"/>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1924"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a:t>How to Apply for a Scholarship</a:t>
            </a:r>
          </a:p>
        </p:txBody>
      </p:sp>
      <p:sp>
        <p:nvSpPr>
          <p:cNvPr id="84995" name="Rectangle 3"/>
          <p:cNvSpPr>
            <a:spLocks noGrp="1" noChangeArrowheads="1"/>
          </p:cNvSpPr>
          <p:nvPr>
            <p:ph type="body" idx="1"/>
          </p:nvPr>
        </p:nvSpPr>
        <p:spPr/>
        <p:txBody>
          <a:bodyPr/>
          <a:lstStyle/>
          <a:p>
            <a:pPr>
              <a:defRPr/>
            </a:pPr>
            <a:r>
              <a:rPr lang="en-US" dirty="0">
                <a:solidFill>
                  <a:schemeClr val="tx2"/>
                </a:solidFill>
              </a:rPr>
              <a:t>Establish a scholarship file</a:t>
            </a:r>
          </a:p>
          <a:p>
            <a:pPr lvl="1">
              <a:defRPr/>
            </a:pPr>
            <a:r>
              <a:rPr lang="en-US" dirty="0">
                <a:solidFill>
                  <a:schemeClr val="tx2"/>
                </a:solidFill>
              </a:rPr>
              <a:t>3 letters of recommendation</a:t>
            </a:r>
          </a:p>
          <a:p>
            <a:pPr lvl="1">
              <a:defRPr/>
            </a:pPr>
            <a:r>
              <a:rPr lang="en-US" dirty="0">
                <a:solidFill>
                  <a:schemeClr val="tx2"/>
                </a:solidFill>
              </a:rPr>
              <a:t>Statement of personal goals</a:t>
            </a:r>
          </a:p>
          <a:p>
            <a:pPr lvl="1">
              <a:defRPr/>
            </a:pPr>
            <a:r>
              <a:rPr lang="en-US" dirty="0">
                <a:solidFill>
                  <a:schemeClr val="tx2"/>
                </a:solidFill>
              </a:rPr>
              <a:t>Statement of financial need</a:t>
            </a:r>
          </a:p>
          <a:p>
            <a:pPr lvl="1">
              <a:defRPr/>
            </a:pPr>
            <a:r>
              <a:rPr lang="en-US" dirty="0">
                <a:solidFill>
                  <a:schemeClr val="tx2"/>
                </a:solidFill>
              </a:rPr>
              <a:t>Copies of your transcripts</a:t>
            </a:r>
          </a:p>
          <a:p>
            <a:pPr lvl="1">
              <a:defRPr/>
            </a:pPr>
            <a:r>
              <a:rPr lang="en-US" dirty="0">
                <a:solidFill>
                  <a:schemeClr val="tx2"/>
                </a:solidFill>
              </a:rPr>
              <a:t>Copies of other scholarship applications </a:t>
            </a:r>
          </a:p>
        </p:txBody>
      </p:sp>
      <p:graphicFrame>
        <p:nvGraphicFramePr>
          <p:cNvPr id="82948"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4119614"/>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2948"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a:solidFill>
                  <a:schemeClr val="tx2"/>
                </a:solidFill>
              </a:rPr>
              <a:t>Best Ideas for Financial Security</a:t>
            </a:r>
            <a:endParaRPr lang="en-US" dirty="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a:solidFill>
                  <a:schemeClr val="tx2"/>
                </a:solidFill>
              </a:rPr>
              <a:t>Use a budget</a:t>
            </a:r>
          </a:p>
          <a:p>
            <a:pPr>
              <a:defRPr/>
            </a:pPr>
            <a:r>
              <a:rPr lang="en-US" dirty="0">
                <a:solidFill>
                  <a:schemeClr val="tx2"/>
                </a:solidFill>
              </a:rPr>
              <a:t>Have a financial plan</a:t>
            </a:r>
          </a:p>
          <a:p>
            <a:pPr>
              <a:defRPr/>
            </a:pPr>
            <a:r>
              <a:rPr lang="en-US" dirty="0">
                <a:solidFill>
                  <a:schemeClr val="tx2"/>
                </a:solidFill>
              </a:rPr>
              <a:t>Save 10% of your income</a:t>
            </a:r>
          </a:p>
          <a:p>
            <a:pPr>
              <a:defRPr/>
            </a:pPr>
            <a:r>
              <a:rPr lang="en-US" dirty="0">
                <a:solidFill>
                  <a:schemeClr val="tx2"/>
                </a:solidFill>
              </a:rPr>
              <a:t>Don’t take on too much debt.  Beware of credit cards.</a:t>
            </a:r>
          </a:p>
          <a:p>
            <a:pPr>
              <a:defRPr/>
            </a:pPr>
            <a:r>
              <a:rPr lang="en-US" dirty="0">
                <a:solidFill>
                  <a:schemeClr val="tx2"/>
                </a:solidFill>
              </a:rPr>
              <a:t>Learn about investments.</a:t>
            </a:r>
          </a:p>
          <a:p>
            <a:pPr>
              <a:defRPr/>
            </a:pPr>
            <a:r>
              <a:rPr lang="en-US" dirty="0">
                <a:solidFill>
                  <a:schemeClr val="tx2"/>
                </a:solidFill>
              </a:rPr>
              <a:t>Don’t procrastinate.  The earlier you take these steps the better.  </a:t>
            </a:r>
          </a:p>
        </p:txBody>
      </p:sp>
      <p:pic>
        <p:nvPicPr>
          <p:cNvPr id="401429" name="Picture 21">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a:t>Willpower, restriction and self-control may not work.  </a:t>
            </a:r>
          </a:p>
        </p:txBody>
      </p:sp>
      <p:graphicFrame>
        <p:nvGraphicFramePr>
          <p:cNvPr id="8806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7193416"/>
              </p:ext>
            </p:extLst>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name="Clip" r:id="rId2" imgW="3190875" imgH="1743075" progId="MS_ClipArt_Gallery.2">
                  <p:embed/>
                </p:oleObj>
              </mc:Choice>
              <mc:Fallback>
                <p:oleObj name="Clip" r:id="rId2" imgW="3190875" imgH="1743075" progId="MS_ClipArt_Gallery.2">
                  <p:embed/>
                  <p:pic>
                    <p:nvPicPr>
                      <p:cNvPr id="88067"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a:t>The trick is not to manage our time or money, but to manage ourselves.</a:t>
            </a:r>
          </a:p>
        </p:txBody>
      </p:sp>
      <p:pic>
        <p:nvPicPr>
          <p:cNvPr id="403478" name="Picture 22" descr="Woman asking the question, Should I spend or sav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a:solidFill>
                  <a:schemeClr val="tx2"/>
                </a:solidFill>
              </a:rPr>
              <a:t>Know your values.</a:t>
            </a:r>
          </a:p>
          <a:p>
            <a:pPr>
              <a:defRPr/>
            </a:pPr>
            <a:r>
              <a:rPr lang="en-US" dirty="0">
                <a:solidFill>
                  <a:schemeClr val="tx2"/>
                </a:solidFill>
              </a:rPr>
              <a:t>Set goals.</a:t>
            </a:r>
          </a:p>
          <a:p>
            <a:pPr>
              <a:defRPr/>
            </a:pPr>
            <a:r>
              <a:rPr lang="en-US" dirty="0">
                <a:solidFill>
                  <a:schemeClr val="tx2"/>
                </a:solidFill>
              </a:rPr>
              <a:t>Visualize the actions you will take.</a:t>
            </a:r>
          </a:p>
          <a:p>
            <a:pPr>
              <a:defRPr/>
            </a:pPr>
            <a:r>
              <a:rPr lang="en-US" dirty="0">
                <a:solidFill>
                  <a:schemeClr val="tx2"/>
                </a:solidFill>
              </a:rPr>
              <a:t>Make decisions based on your values.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889662"/>
            <a:ext cx="6048375" cy="508000"/>
          </a:xfrm>
        </p:spPr>
        <p:txBody>
          <a:bodyPr/>
          <a:lstStyle/>
          <a:p>
            <a:pPr>
              <a:defRPr/>
            </a:pPr>
            <a:r>
              <a:rPr lang="en-US" dirty="0"/>
              <a:t>Keys to Success:</a:t>
            </a:r>
            <a:br>
              <a:rPr lang="en-US" dirty="0"/>
            </a:br>
            <a:r>
              <a:rPr lang="en-US" dirty="0"/>
              <a:t>Do What Is Important First</a:t>
            </a:r>
          </a:p>
        </p:txBody>
      </p:sp>
      <p:graphicFrame>
        <p:nvGraphicFramePr>
          <p:cNvPr id="8499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1435754"/>
              </p:ext>
            </p:extLst>
          </p:nvPr>
        </p:nvGraphicFramePr>
        <p:xfrm>
          <a:off x="2971800" y="2362200"/>
          <a:ext cx="3021013" cy="30781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84995"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a:t>Smart Goals</a:t>
            </a:r>
          </a:p>
        </p:txBody>
      </p:sp>
      <p:pic>
        <p:nvPicPr>
          <p:cNvPr id="3" name="Picture 2" descr="Goal setting is specific, measurable, achievable, realistic, and timel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a:t>Put First Things First.</a:t>
            </a:r>
            <a:br>
              <a:rPr lang="en-US"/>
            </a:br>
            <a:r>
              <a:rPr lang="en-US"/>
              <a:t>               --Steven Covey</a:t>
            </a:r>
            <a:br>
              <a:rPr lang="en-US"/>
            </a:br>
            <a:r>
              <a:rPr lang="en-US"/>
              <a:t>Author of </a:t>
            </a:r>
            <a:r>
              <a:rPr lang="en-US" i="1"/>
              <a:t>Seven Habits of Highly Effective People</a:t>
            </a:r>
            <a:endParaRPr lang="en-US"/>
          </a:p>
        </p:txBody>
      </p:sp>
    </p:spTree>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216</TotalTime>
  <Words>1679</Words>
  <Application>Microsoft Office PowerPoint</Application>
  <PresentationFormat>On-screen Show (4:3)</PresentationFormat>
  <Paragraphs>285</Paragraphs>
  <Slides>90</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90</vt:i4>
      </vt:variant>
    </vt:vector>
  </HeadingPairs>
  <TitlesOfParts>
    <vt:vector size="100" baseType="lpstr">
      <vt:lpstr>Arial</vt:lpstr>
      <vt:lpstr>Arial Black</vt:lpstr>
      <vt:lpstr>Arial Rounded MT Bold</vt:lpstr>
      <vt:lpstr>Century Gothic</vt:lpstr>
      <vt:lpstr>Impact</vt:lpstr>
      <vt:lpstr>Tahoma</vt:lpstr>
      <vt:lpstr>Times New Roman</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Time</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Technology Addiction?</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Daily Schedule</vt:lpstr>
      <vt:lpstr>Weekly Schedule</vt:lpstr>
      <vt:lpstr>Monthly Schedule</vt:lpstr>
      <vt:lpstr>Semester Calendar</vt:lpstr>
      <vt:lpstr>Yearly Schedule</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Avoiding Procrastination</vt:lpstr>
      <vt:lpstr>Avoiding Procrastination</vt:lpstr>
      <vt:lpstr>Avoiding Procrastination</vt:lpstr>
      <vt:lpstr>Managing Your Money</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28</cp:revision>
  <dcterms:created xsi:type="dcterms:W3CDTF">2013-11-20T23:58:02Z</dcterms:created>
  <dcterms:modified xsi:type="dcterms:W3CDTF">2021-06-20T22:30:26Z</dcterms:modified>
</cp:coreProperties>
</file>