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59" r:id="rId2"/>
    <p:sldId id="337" r:id="rId3"/>
    <p:sldId id="261" r:id="rId4"/>
    <p:sldId id="262" r:id="rId5"/>
    <p:sldId id="263" r:id="rId6"/>
    <p:sldId id="264" r:id="rId7"/>
    <p:sldId id="344" r:id="rId8"/>
    <p:sldId id="265" r:id="rId9"/>
    <p:sldId id="266" r:id="rId10"/>
    <p:sldId id="267" r:id="rId11"/>
    <p:sldId id="345" r:id="rId12"/>
    <p:sldId id="268" r:id="rId13"/>
    <p:sldId id="269" r:id="rId14"/>
    <p:sldId id="270" r:id="rId15"/>
    <p:sldId id="346" r:id="rId16"/>
    <p:sldId id="271" r:id="rId17"/>
    <p:sldId id="272" r:id="rId18"/>
    <p:sldId id="273" r:id="rId19"/>
    <p:sldId id="347" r:id="rId20"/>
    <p:sldId id="338" r:id="rId21"/>
    <p:sldId id="275" r:id="rId22"/>
    <p:sldId id="342" r:id="rId23"/>
    <p:sldId id="277" r:id="rId24"/>
    <p:sldId id="349" r:id="rId25"/>
    <p:sldId id="348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339" r:id="rId35"/>
    <p:sldId id="287" r:id="rId36"/>
    <p:sldId id="258" r:id="rId37"/>
    <p:sldId id="289" r:id="rId38"/>
    <p:sldId id="290" r:id="rId39"/>
    <p:sldId id="335" r:id="rId40"/>
    <p:sldId id="293" r:id="rId41"/>
    <p:sldId id="294" r:id="rId42"/>
    <p:sldId id="295" r:id="rId43"/>
    <p:sldId id="296" r:id="rId44"/>
    <p:sldId id="336" r:id="rId45"/>
    <p:sldId id="298" r:id="rId46"/>
    <p:sldId id="299" r:id="rId47"/>
    <p:sldId id="300" r:id="rId48"/>
    <p:sldId id="301" r:id="rId49"/>
    <p:sldId id="302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43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50" r:id="rId78"/>
    <p:sldId id="332" r:id="rId79"/>
    <p:sldId id="333" r:id="rId80"/>
    <p:sldId id="341" r:id="rId8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C4C5B7-A8AA-48F9-9C3C-05DE736ACE48}" v="736" dt="2021-06-26T21:22:54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385" autoAdjust="0"/>
  </p:normalViewPr>
  <p:slideViewPr>
    <p:cSldViewPr>
      <p:cViewPr varScale="1">
        <p:scale>
          <a:sx n="98" d="100"/>
          <a:sy n="98" d="100"/>
        </p:scale>
        <p:origin x="3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36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8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894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55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952841-B3C1-4E6B-9D23-EF6927850A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520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51E1D-1838-49DA-8496-9C204F7505C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233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6F786-8500-49A7-98B2-F6AF9CB47EE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500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6F786-8500-49A7-98B2-F6AF9CB47EE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785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6F786-8500-49A7-98B2-F6AF9CB47EEB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99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6F786-8500-49A7-98B2-F6AF9CB47EEB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815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6F786-8500-49A7-98B2-F6AF9CB47EEB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741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6F786-8500-49A7-98B2-F6AF9CB47EEB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845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6F786-8500-49A7-98B2-F6AF9CB47EEB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907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6F786-8500-49A7-98B2-F6AF9CB47EEB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83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150" y="5373688"/>
            <a:ext cx="5327650" cy="750887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ru-RU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6094413"/>
            <a:ext cx="5327650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451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0188" y="333375"/>
            <a:ext cx="1636712" cy="5614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333375"/>
            <a:ext cx="4762500" cy="5614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9841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802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231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052513"/>
            <a:ext cx="3198812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6500" y="1052513"/>
            <a:ext cx="32004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766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00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729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09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83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231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33375"/>
            <a:ext cx="6048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052513"/>
            <a:ext cx="6551612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0"/>
            <a:r>
              <a:rPr lang="ru-RU" altLang="en-US"/>
              <a:t>Third level</a:t>
            </a:r>
          </a:p>
          <a:p>
            <a:pPr lvl="1"/>
            <a:r>
              <a:rPr lang="ru-RU" altLang="en-US"/>
              <a:t>Fourth level</a:t>
            </a:r>
          </a:p>
          <a:p>
            <a:pPr lvl="2"/>
            <a:r>
              <a:rPr lang="ru-R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bg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6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4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8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5734050"/>
            <a:ext cx="7391400" cy="504825"/>
          </a:xfrm>
          <a:noFill/>
        </p:spPr>
        <p:txBody>
          <a:bodyPr/>
          <a:lstStyle/>
          <a:p>
            <a:r>
              <a:rPr lang="en-US" altLang="en-US" dirty="0">
                <a:latin typeface="Tahoma" charset="0"/>
              </a:rPr>
              <a:t>Communication and Relationships</a:t>
            </a:r>
            <a:endParaRPr lang="uk-UA" altLang="en-US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6248400"/>
            <a:ext cx="3132138" cy="2746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Chapter 10 </a:t>
            </a:r>
            <a:endParaRPr lang="uk-UA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Sensing and Intuitive Types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6792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dirty="0"/>
              <a:t>Sensing types need intuitive types to bring up new possibilities, deal with changes and understand different perspectives.</a:t>
            </a:r>
          </a:p>
          <a:p>
            <a:pPr>
              <a:defRPr/>
            </a:pPr>
            <a:r>
              <a:rPr lang="en-US" dirty="0"/>
              <a:t>Intuitive types need sensing types to deal with facts and details.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586" y="1268760"/>
            <a:ext cx="6551612" cy="489585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 sensing and intuitive type are on a date.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sensing type likely to talk about?</a:t>
            </a:r>
          </a:p>
          <a:p>
            <a:pPr marL="0" indent="0">
              <a:buNone/>
            </a:pPr>
            <a:r>
              <a:rPr lang="en-US" dirty="0"/>
              <a:t>What is the intuitive type likely to talk about?</a:t>
            </a:r>
          </a:p>
        </p:txBody>
      </p:sp>
    </p:spTree>
    <p:extLst>
      <p:ext uri="{BB962C8B-B14F-4D97-AF65-F5344CB8AC3E}">
        <p14:creationId xmlns:p14="http://schemas.microsoft.com/office/powerpoint/2010/main" val="2240336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Feeling Types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6792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dirty="0"/>
              <a:t>Prefer to avoid disagreements to preserve peace and harmony</a:t>
            </a:r>
          </a:p>
          <a:p>
            <a:pPr>
              <a:defRPr/>
            </a:pPr>
            <a:r>
              <a:rPr lang="en-US" dirty="0"/>
              <a:t>In a conflict situation, they take things personally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Thinking Types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5736" y="1556792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dirty="0"/>
              <a:t>Are logical, detached and objective</a:t>
            </a:r>
          </a:p>
          <a:p>
            <a:pPr>
              <a:defRPr/>
            </a:pPr>
            <a:r>
              <a:rPr lang="en-US" dirty="0"/>
              <a:t>In a conflict situation, they use logical arguments to prove that they are right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Feeling and Thinking Types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776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dirty="0"/>
              <a:t>Feeling types need thinking types to analyze, organize, follow policy and weigh the evidence.</a:t>
            </a:r>
          </a:p>
          <a:p>
            <a:pPr>
              <a:defRPr/>
            </a:pPr>
            <a:r>
              <a:rPr lang="en-US" dirty="0"/>
              <a:t>Thinking types need feeling types to understand how others feel and to establish harmony in the family and business environments.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6551612" cy="489585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 thinking type and a feeling type are having a problem with their relationship.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How is the thinking type likely to approach the problem?</a:t>
            </a:r>
          </a:p>
          <a:p>
            <a:pPr marL="0" indent="0">
              <a:buNone/>
            </a:pPr>
            <a:r>
              <a:rPr lang="en-US" dirty="0"/>
              <a:t>How is the feeling type likely to approach the problem?</a:t>
            </a:r>
          </a:p>
          <a:p>
            <a:pPr marL="0" indent="0">
              <a:buNone/>
            </a:pPr>
            <a:r>
              <a:rPr lang="en-US" dirty="0"/>
              <a:t>How can they improve communication?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0064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Judging Types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84784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dirty="0"/>
              <a:t>They need events to be structured and organized in order to relax.</a:t>
            </a:r>
          </a:p>
          <a:p>
            <a:pPr>
              <a:defRPr/>
            </a:pPr>
            <a:r>
              <a:rPr lang="en-US" dirty="0"/>
              <a:t>They make decisions quickly and do not like to change them.</a:t>
            </a:r>
          </a:p>
          <a:p>
            <a:pPr>
              <a:defRPr/>
            </a:pPr>
            <a:r>
              <a:rPr lang="en-US" dirty="0"/>
              <a:t>They schedule and plan dates.</a:t>
            </a:r>
          </a:p>
          <a:p>
            <a:pPr>
              <a:defRPr/>
            </a:pPr>
            <a:r>
              <a:rPr lang="en-US" dirty="0"/>
              <a:t>When traveling, they make a list and pack carefully.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Perceptive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18648" cy="4572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They prefer the environment to be flexible and spontaneous.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They like to keep their options open.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They provide the fun and find it easier to relax.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They often feel controlled by judging types.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When traveling, they are open to new ideas and pack their suitcases at the last minute.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20112" cy="5080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Judging and perceptive types need each other.  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Judging types need perceptive types to relax and have fun.</a:t>
            </a:r>
          </a:p>
          <a:p>
            <a:pPr>
              <a:defRPr/>
            </a:pPr>
            <a:r>
              <a:rPr lang="en-US" dirty="0"/>
              <a:t>Perceptive types need judging types to be more organized and productive.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776"/>
            <a:ext cx="6551612" cy="48958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judging type and a perceptive type are married.  The judging type likes to keep the house neat and orderly.  The perceptive type likes creative disorder.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can they resolve their conflict?</a:t>
            </a:r>
          </a:p>
        </p:txBody>
      </p:sp>
    </p:spTree>
    <p:extLst>
      <p:ext uri="{BB962C8B-B14F-4D97-AF65-F5344CB8AC3E}">
        <p14:creationId xmlns:p14="http://schemas.microsoft.com/office/powerpoint/2010/main" val="3662013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692696"/>
            <a:ext cx="6048375" cy="508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What is your personal communication style?</a:t>
            </a:r>
            <a:endParaRPr lang="en-US" altLang="en-US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Graphic showing a group of people talk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00808"/>
            <a:ext cx="550553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69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836712"/>
            <a:ext cx="6048375" cy="508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Communication for Success</a:t>
            </a:r>
          </a:p>
        </p:txBody>
      </p:sp>
      <p:graphicFrame>
        <p:nvGraphicFramePr>
          <p:cNvPr id="4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481770"/>
              </p:ext>
            </p:extLst>
          </p:nvPr>
        </p:nvGraphicFramePr>
        <p:xfrm>
          <a:off x="2987824" y="1628800"/>
          <a:ext cx="442595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910281" imgH="1940459" progId="MS_ClipArt_Gallery.2">
                  <p:embed/>
                </p:oleObj>
              </mc:Choice>
              <mc:Fallback>
                <p:oleObj name="Clip" r:id="rId4" imgW="1910281" imgH="1940459" progId="MS_ClipArt_Gallery.2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628800"/>
                        <a:ext cx="442595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809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Problems in Communication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6551612" cy="48958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Just because a message was sent does not mean that it was received.  </a:t>
            </a:r>
          </a:p>
        </p:txBody>
      </p:sp>
      <p:pic>
        <p:nvPicPr>
          <p:cNvPr id="2" name="Picture 1" descr="Graphic of a man and woman talking. They each have very different points of view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in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3198812" cy="489585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tx2"/>
                </a:solidFill>
              </a:rPr>
              <a:t>Message Overload</a:t>
            </a: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</a:rPr>
              <a:t>Worries and Anxiety</a:t>
            </a: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</a:rPr>
              <a:t>Rapid Thought</a:t>
            </a: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</a:rPr>
              <a:t>Being a Good Listener</a:t>
            </a: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</a:rPr>
              <a:t>Assumptions</a:t>
            </a: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</a:rPr>
              <a:t>Hearing Problems</a:t>
            </a: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</a:rPr>
              <a:t>Talking Too Much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28800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74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How to Be a Good Listener</a:t>
            </a:r>
          </a:p>
        </p:txBody>
      </p:sp>
      <p:graphicFrame>
        <p:nvGraphicFramePr>
          <p:cNvPr id="21507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27668"/>
              </p:ext>
            </p:extLst>
          </p:nvPr>
        </p:nvGraphicFramePr>
        <p:xfrm>
          <a:off x="2516188" y="1752600"/>
          <a:ext cx="40259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17827" imgH="1824228" progId="MS_ClipArt_Gallery.2">
                  <p:embed/>
                </p:oleObj>
              </mc:Choice>
              <mc:Fallback>
                <p:oleObj name="Clip" r:id="rId2" imgW="1817827" imgH="1824228" progId="MS_ClipArt_Gallery.2">
                  <p:embed/>
                  <p:pic>
                    <p:nvPicPr>
                      <p:cNvPr id="2150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6188" y="1752600"/>
                        <a:ext cx="40259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540568" y="-171400"/>
            <a:ext cx="7848872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FFFF2F"/>
                </a:solidFill>
                <a:latin typeface="Arial Rounded MT Bold" panose="020F0704030504030204" pitchFamily="34" charset="0"/>
              </a:rPr>
              <a:t>                           </a:t>
            </a:r>
            <a:r>
              <a:rPr lang="en-US" altLang="en-US" b="1" dirty="0">
                <a:solidFill>
                  <a:srgbClr val="FFFF2F"/>
                </a:solidFill>
                <a:latin typeface="Albertus Medium" panose="020E0602030304020304" pitchFamily="34" charset="0"/>
              </a:rPr>
              <a:t>Hearing vs. Listening</a:t>
            </a:r>
          </a:p>
        </p:txBody>
      </p:sp>
      <p:pic>
        <p:nvPicPr>
          <p:cNvPr id="5" name="Picture 4" descr="Picture of a brai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048" y="2096576"/>
            <a:ext cx="2871309" cy="2214098"/>
          </a:xfrm>
          <a:prstGeom prst="rect">
            <a:avLst/>
          </a:prstGeom>
        </p:spPr>
      </p:pic>
      <p:pic>
        <p:nvPicPr>
          <p:cNvPr id="6" name="Picture 5" descr="Picture of an e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276872"/>
            <a:ext cx="2797745" cy="185350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ring is accidental, involuntary, and effortless. Listening is focused, voluntary, and intentional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475" y="1773792"/>
            <a:ext cx="6761050" cy="3310415"/>
          </a:xfrm>
          <a:prstGeom prst="rect">
            <a:avLst/>
          </a:prstGeom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2411760" y="188640"/>
            <a:ext cx="6624736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ertus Medium" panose="020E0602030304020304" pitchFamily="34" charset="0"/>
                <a:ea typeface="+mn-ea"/>
                <a:cs typeface="+mn-cs"/>
              </a:rPr>
              <a:t>Hearing vs Listening</a:t>
            </a:r>
          </a:p>
        </p:txBody>
      </p:sp>
    </p:spTree>
    <p:extLst>
      <p:ext uri="{BB962C8B-B14F-4D97-AF65-F5344CB8AC3E}">
        <p14:creationId xmlns:p14="http://schemas.microsoft.com/office/powerpoint/2010/main" val="535606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Talk Less</a:t>
            </a:r>
          </a:p>
        </p:txBody>
      </p:sp>
      <p:graphicFrame>
        <p:nvGraphicFramePr>
          <p:cNvPr id="22531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646770"/>
              </p:ext>
            </p:extLst>
          </p:nvPr>
        </p:nvGraphicFramePr>
        <p:xfrm>
          <a:off x="2133600" y="1828800"/>
          <a:ext cx="3802063" cy="4177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613916" imgH="1772107" progId="MS_ClipArt_Gallery.2">
                  <p:embed/>
                </p:oleObj>
              </mc:Choice>
              <mc:Fallback>
                <p:oleObj name="Clip" r:id="rId2" imgW="1613916" imgH="1772107" progId="MS_ClipArt_Gallery.2">
                  <p:embed/>
                  <p:pic>
                    <p:nvPicPr>
                      <p:cNvPr id="2253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828800"/>
                        <a:ext cx="3802063" cy="41770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Minimize Distractions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Turn off the TV, music and phones. Focus on being a good listener.</a:t>
            </a:r>
          </a:p>
        </p:txBody>
      </p:sp>
      <p:pic>
        <p:nvPicPr>
          <p:cNvPr id="363537" name="Picture 17" descr="Image result for image for turn off cell phone">
            <a:extLst>
              <a:ext uri="{FF2B5EF4-FFF2-40B4-BE49-F238E27FC236}">
                <a16:creationId xmlns:a16="http://schemas.microsoft.com/office/drawing/2014/main" id="{2C1BFDE5-947D-4CB6-8D4B-05CD6921F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66897"/>
            <a:ext cx="4176464" cy="373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Don’t Judge Too Soon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Understand first and then evaluate.</a:t>
            </a:r>
          </a:p>
          <a:p>
            <a:pPr>
              <a:defRPr/>
            </a:pPr>
            <a:r>
              <a:rPr lang="en-US"/>
              <a:t>Put aside your mindset to hear and understand. </a:t>
            </a:r>
          </a:p>
        </p:txBody>
      </p:sp>
      <p:graphicFrame>
        <p:nvGraphicFramePr>
          <p:cNvPr id="24580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372186"/>
              </p:ext>
            </p:extLst>
          </p:nvPr>
        </p:nvGraphicFramePr>
        <p:xfrm>
          <a:off x="2971800" y="2895600"/>
          <a:ext cx="262572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459382" imgH="1820570" progId="MS_ClipArt_Gallery.2">
                  <p:embed/>
                </p:oleObj>
              </mc:Choice>
              <mc:Fallback>
                <p:oleObj name="Clip" r:id="rId2" imgW="1459382" imgH="1820570" progId="MS_ClipArt_Gallery.2">
                  <p:embed/>
                  <p:pic>
                    <p:nvPicPr>
                      <p:cNvPr id="2458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95600"/>
                        <a:ext cx="2625725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Listen for the Main Point</a:t>
            </a:r>
          </a:p>
        </p:txBody>
      </p:sp>
      <p:graphicFrame>
        <p:nvGraphicFramePr>
          <p:cNvPr id="2560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786903"/>
              </p:ext>
            </p:extLst>
          </p:nvPr>
        </p:nvGraphicFramePr>
        <p:xfrm>
          <a:off x="2971800" y="2178050"/>
          <a:ext cx="3124200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42516" imgH="1510589" progId="MS_ClipArt_Gallery.2">
                  <p:embed/>
                </p:oleObj>
              </mc:Choice>
              <mc:Fallback>
                <p:oleObj name="Clip" r:id="rId2" imgW="1842516" imgH="1510589" progId="MS_ClipArt_Gallery.2">
                  <p:embed/>
                  <p:pic>
                    <p:nvPicPr>
                      <p:cNvPr id="256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178050"/>
                        <a:ext cx="3124200" cy="256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Extrovert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669" y="2020887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dirty="0"/>
              <a:t>Social types</a:t>
            </a:r>
          </a:p>
          <a:p>
            <a:pPr>
              <a:defRPr/>
            </a:pPr>
            <a:r>
              <a:rPr lang="en-US" dirty="0"/>
              <a:t>Start conversations easily</a:t>
            </a:r>
          </a:p>
          <a:p>
            <a:pPr>
              <a:defRPr/>
            </a:pPr>
            <a:r>
              <a:rPr lang="en-US" dirty="0"/>
              <a:t>Energized by talking to people</a:t>
            </a:r>
          </a:p>
          <a:p>
            <a:pPr>
              <a:defRPr/>
            </a:pPr>
            <a:r>
              <a:rPr lang="en-US" dirty="0"/>
              <a:t>Find it easy to start a conversation or ask someone for a date</a:t>
            </a:r>
          </a:p>
          <a:p>
            <a:pPr>
              <a:defRPr/>
            </a:pPr>
            <a:r>
              <a:rPr lang="en-US" dirty="0"/>
              <a:t>In conflict situations, they talk louder and faster</a:t>
            </a:r>
          </a:p>
        </p:txBody>
      </p:sp>
      <p:pic>
        <p:nvPicPr>
          <p:cNvPr id="5124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4468812"/>
            <a:ext cx="272415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50801"/>
            <a:ext cx="1908212" cy="190821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Ask Questions</a:t>
            </a:r>
          </a:p>
        </p:txBody>
      </p:sp>
      <p:pic>
        <p:nvPicPr>
          <p:cNvPr id="2" name="Picture 1" descr="Photo of one person talking and another listening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81200"/>
            <a:ext cx="51435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Feedback Meaning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556792"/>
            <a:ext cx="6551612" cy="48958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600" dirty="0"/>
              <a:t>Speakers often:</a:t>
            </a:r>
          </a:p>
          <a:p>
            <a:pPr marL="457200" lvl="1" indent="0">
              <a:buNone/>
              <a:defRPr/>
            </a:pPr>
            <a:r>
              <a:rPr lang="en-US" sz="3200" dirty="0"/>
              <a:t>Say one thing and mean another.</a:t>
            </a:r>
          </a:p>
          <a:p>
            <a:pPr marL="457200" lvl="1" indent="0">
              <a:buNone/>
              <a:defRPr/>
            </a:pPr>
            <a:r>
              <a:rPr lang="en-US" sz="3200" dirty="0"/>
              <a:t>Say something and not mean it.</a:t>
            </a:r>
          </a:p>
          <a:p>
            <a:pPr marL="457200" lvl="1" indent="0">
              <a:buNone/>
              <a:defRPr/>
            </a:pPr>
            <a:r>
              <a:rPr lang="en-US" sz="3200" dirty="0"/>
              <a:t>Speak in a way that causes confusion.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How to Feedback Meaning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7050" y="1484784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Restate what has been said.</a:t>
            </a:r>
          </a:p>
          <a:p>
            <a:pPr>
              <a:defRPr/>
            </a:pPr>
            <a:r>
              <a:rPr lang="en-US" sz="3200" dirty="0"/>
              <a:t>Ask for clarification.</a:t>
            </a:r>
          </a:p>
          <a:p>
            <a:pPr>
              <a:defRPr/>
            </a:pPr>
            <a:r>
              <a:rPr lang="en-US" sz="3200" dirty="0"/>
              <a:t>Reword the message to check understanding.</a:t>
            </a:r>
          </a:p>
          <a:p>
            <a:pPr>
              <a:defRPr/>
            </a:pPr>
            <a:r>
              <a:rPr lang="en-US" sz="3200" dirty="0"/>
              <a:t>Listen for feelings.</a:t>
            </a:r>
          </a:p>
          <a:p>
            <a:pPr>
              <a:defRPr/>
            </a:pPr>
            <a:r>
              <a:rPr lang="en-US" sz="3200" dirty="0"/>
              <a:t>Use your own words to rephrase the message to check understanding.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Exercise: Feedback Meaning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836712"/>
            <a:ext cx="6048375" cy="508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Tips for Good Listening</a:t>
            </a:r>
          </a:p>
        </p:txBody>
      </p:sp>
      <p:graphicFrame>
        <p:nvGraphicFramePr>
          <p:cNvPr id="3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014086"/>
              </p:ext>
            </p:extLst>
          </p:nvPr>
        </p:nvGraphicFramePr>
        <p:xfrm>
          <a:off x="3275856" y="1700808"/>
          <a:ext cx="392112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904246" imgH="2183394" progId="MS_ClipArt_Gallery.2">
                  <p:embed/>
                </p:oleObj>
              </mc:Choice>
              <mc:Fallback>
                <p:oleObj name="Clip" r:id="rId4" imgW="1904246" imgH="2183394" progId="MS_ClipArt_Gallery.2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700808"/>
                        <a:ext cx="3921125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3991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28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Let the person talk.  Talking helps to clarify thinking.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484784"/>
            <a:ext cx="6048375" cy="508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Avoid being critical.  It causes anger that interferes with communication.</a:t>
            </a:r>
            <a:endParaRPr lang="en-US" dirty="0"/>
          </a:p>
        </p:txBody>
      </p:sp>
      <p:pic>
        <p:nvPicPr>
          <p:cNvPr id="6" name="Picture 1" descr="Photo of two people yelling at each other and failing to communicate.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1398"/>
            <a:ext cx="53848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Share your experiences but resist giving advice.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Ask questions to clarify.</a:t>
            </a:r>
          </a:p>
        </p:txBody>
      </p:sp>
      <p:pic>
        <p:nvPicPr>
          <p:cNvPr id="34819" name="Picture 3" descr="j023475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24542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196752"/>
            <a:ext cx="6048375" cy="508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Be supportive.  I am here if you need me.</a:t>
            </a:r>
            <a:endParaRPr lang="en-US" dirty="0"/>
          </a:p>
        </p:txBody>
      </p:sp>
      <p:pic>
        <p:nvPicPr>
          <p:cNvPr id="5" name="Picture 4" descr="Photo of a person listening to another person who appears to be in distress. 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76872"/>
            <a:ext cx="6273596" cy="418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9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Introvert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30847"/>
            <a:ext cx="7772400" cy="44196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Rehearse what they are going to say before they say it</a:t>
            </a:r>
          </a:p>
          <a:p>
            <a:pPr>
              <a:defRPr/>
            </a:pPr>
            <a:r>
              <a:rPr lang="en-US" sz="2800" dirty="0"/>
              <a:t>Need quiet for concentration</a:t>
            </a:r>
          </a:p>
          <a:p>
            <a:pPr>
              <a:defRPr/>
            </a:pPr>
            <a:r>
              <a:rPr lang="en-US" sz="2800" dirty="0"/>
              <a:t>Enjoy peace and quiet</a:t>
            </a:r>
          </a:p>
          <a:p>
            <a:pPr>
              <a:defRPr/>
            </a:pPr>
            <a:r>
              <a:rPr lang="en-US" sz="2800" dirty="0"/>
              <a:t>Often labeled as “quiet” or “shy”</a:t>
            </a:r>
          </a:p>
          <a:p>
            <a:pPr>
              <a:defRPr/>
            </a:pPr>
            <a:r>
              <a:rPr lang="en-US" sz="2800" dirty="0"/>
              <a:t>Find it difficult to start a conversation or ask someone for a date</a:t>
            </a:r>
          </a:p>
          <a:p>
            <a:pPr>
              <a:defRPr/>
            </a:pPr>
            <a:r>
              <a:rPr lang="en-US" sz="2800" dirty="0"/>
              <a:t>Withdraw from conflict situations to think it over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-13877"/>
            <a:ext cx="1944724" cy="194472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71600"/>
            <a:ext cx="7772400" cy="1828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Let people express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their feelings.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It is not helpful to say,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“Don’t feel sad.”</a:t>
            </a:r>
          </a:p>
        </p:txBody>
      </p:sp>
      <p:graphicFrame>
        <p:nvGraphicFramePr>
          <p:cNvPr id="36867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443763"/>
              </p:ext>
            </p:extLst>
          </p:nvPr>
        </p:nvGraphicFramePr>
        <p:xfrm>
          <a:off x="4648200" y="1905000"/>
          <a:ext cx="22860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29768" imgH="783641" progId="MS_ClipArt_Gallery.2">
                  <p:embed/>
                </p:oleObj>
              </mc:Choice>
              <mc:Fallback>
                <p:oleObj name="Clip" r:id="rId2" imgW="429768" imgH="783641" progId="MS_ClipArt_Gallery.2">
                  <p:embed/>
                  <p:pic>
                    <p:nvPicPr>
                      <p:cNvPr id="3686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905000"/>
                        <a:ext cx="22860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057400"/>
            <a:ext cx="6048375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Don’t minimize the situation.  It’s only a _____. 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447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Replace pity with understanding.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The Language of Responsibility.  “I” and “You” Statements. 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340768"/>
            <a:ext cx="6048375" cy="508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Example:  You must be crazy!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What reaction do you get?</a:t>
            </a:r>
            <a:endParaRPr lang="en-US" dirty="0"/>
          </a:p>
        </p:txBody>
      </p:sp>
      <p:pic>
        <p:nvPicPr>
          <p:cNvPr id="5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78596"/>
            <a:ext cx="59372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4641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“You” statements: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743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/>
              <a:t>Label and blame.</a:t>
            </a:r>
          </a:p>
          <a:p>
            <a:pPr>
              <a:defRPr/>
            </a:pPr>
            <a:r>
              <a:rPr lang="en-US"/>
              <a:t>Demand rebuttal. </a:t>
            </a:r>
          </a:p>
          <a:p>
            <a:pPr>
              <a:defRPr/>
            </a:pPr>
            <a:r>
              <a:rPr lang="en-US"/>
              <a:t>Cause negative emotions.</a:t>
            </a:r>
          </a:p>
          <a:p>
            <a:pPr>
              <a:defRPr/>
            </a:pPr>
            <a:r>
              <a:rPr lang="en-US"/>
              <a:t>Escalate the situation.  </a:t>
            </a:r>
          </a:p>
        </p:txBody>
      </p:sp>
      <p:graphicFrame>
        <p:nvGraphicFramePr>
          <p:cNvPr id="41988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567951"/>
              </p:ext>
            </p:extLst>
          </p:nvPr>
        </p:nvGraphicFramePr>
        <p:xfrm>
          <a:off x="5105400" y="1447800"/>
          <a:ext cx="3665537" cy="3037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046538" imgH="3352800" progId="MS_ClipArt_Gallery.2">
                  <p:embed/>
                </p:oleObj>
              </mc:Choice>
              <mc:Fallback>
                <p:oleObj name="Clip" r:id="rId2" imgW="4046538" imgH="3352800" progId="MS_ClipArt_Gallery.2">
                  <p:embed/>
                  <p:pic>
                    <p:nvPicPr>
                      <p:cNvPr id="419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447800"/>
                        <a:ext cx="3665537" cy="3037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52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“I” Statement: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Instead of: You must be crazy.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 don’t understand.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“I” Statements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7467600" cy="3290887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You accept responsibility for yourself.</a:t>
            </a:r>
          </a:p>
          <a:p>
            <a:pPr>
              <a:defRPr/>
            </a:pPr>
            <a:r>
              <a:rPr lang="en-US" sz="3200" dirty="0"/>
              <a:t>Better communication is possible.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7377112" cy="508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Ways to Make an “I” Statement</a:t>
            </a:r>
            <a:endParaRPr lang="en-US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6551612" cy="3200400"/>
          </a:xfrm>
        </p:spPr>
        <p:txBody>
          <a:bodyPr/>
          <a:lstStyle/>
          <a:p>
            <a:pPr>
              <a:defRPr/>
            </a:pPr>
            <a:r>
              <a:rPr lang="en-US" dirty="0"/>
              <a:t>Make an observation.</a:t>
            </a:r>
          </a:p>
          <a:p>
            <a:pPr>
              <a:defRPr/>
            </a:pPr>
            <a:r>
              <a:rPr lang="en-US" dirty="0"/>
              <a:t>State your feelings.</a:t>
            </a:r>
          </a:p>
          <a:p>
            <a:pPr>
              <a:defRPr/>
            </a:pPr>
            <a:r>
              <a:rPr lang="en-US" dirty="0"/>
              <a:t>Share your thoughts.</a:t>
            </a:r>
          </a:p>
          <a:p>
            <a:pPr>
              <a:defRPr/>
            </a:pPr>
            <a:r>
              <a:rPr lang="en-US" dirty="0"/>
              <a:t>Say what you want.</a:t>
            </a:r>
          </a:p>
          <a:p>
            <a:pPr>
              <a:defRPr/>
            </a:pPr>
            <a:r>
              <a:rPr lang="en-US" dirty="0"/>
              <a:t>State your intentions. 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15312" cy="508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Example: Instead of “You’re a Slob!”: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6551612" cy="3671887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Your things are all over the floor.</a:t>
            </a:r>
          </a:p>
          <a:p>
            <a:pPr>
              <a:defRPr/>
            </a:pPr>
            <a:r>
              <a:rPr lang="en-US" sz="3200" dirty="0"/>
              <a:t>I get angry when I step over your things.</a:t>
            </a:r>
          </a:p>
          <a:p>
            <a:pPr>
              <a:defRPr/>
            </a:pPr>
            <a:r>
              <a:rPr lang="en-US" sz="3200" dirty="0"/>
              <a:t>I think it is time to clean up.</a:t>
            </a:r>
          </a:p>
          <a:p>
            <a:pPr>
              <a:defRPr/>
            </a:pPr>
            <a:r>
              <a:rPr lang="en-US" sz="3200" dirty="0"/>
              <a:t>Please pick up your things.</a:t>
            </a:r>
          </a:p>
          <a:p>
            <a:pPr>
              <a:defRPr/>
            </a:pPr>
            <a:r>
              <a:rPr lang="en-US" sz="3200" dirty="0"/>
              <a:t>I will pay your allowance when your room is clean.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To improve communication, extroverts need to:</a:t>
            </a:r>
            <a:br>
              <a:rPr lang="en-US" dirty="0"/>
            </a:br>
            <a:endParaRPr lang="en-US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Pause to give the introvert time to think.</a:t>
            </a:r>
          </a:p>
          <a:p>
            <a:pPr>
              <a:defRPr/>
            </a:pPr>
            <a:r>
              <a:rPr lang="en-US" dirty="0"/>
              <a:t>Avoid monopolizing the conversation.</a:t>
            </a:r>
          </a:p>
          <a:p>
            <a:pPr>
              <a:buFont typeface="Monotype Sort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Ladder of Powerful Speaking</a:t>
            </a:r>
          </a:p>
        </p:txBody>
      </p:sp>
      <p:pic>
        <p:nvPicPr>
          <p:cNvPr id="48131" name="Picture 2" descr="The bottom of the ladder is &quot;I should.&quot; The next rung says, &quot;I might.&quot; The next one up says, &quot;I want to.&quot; The next higher one says, &quot;I intend to.&quot; The top of the ladder says, &quot;I promise&quot; or &quot;I will&quot; which represents the most powerful type of language.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4816475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508000"/>
          </a:xfrm>
        </p:spPr>
        <p:txBody>
          <a:bodyPr/>
          <a:lstStyle/>
          <a:p>
            <a:pPr>
              <a:defRPr/>
            </a:pPr>
            <a:r>
              <a:rPr lang="en-US"/>
              <a:t>For example, if I loan you the money, will you pay it back?</a:t>
            </a:r>
          </a:p>
        </p:txBody>
      </p:sp>
      <p:graphicFrame>
        <p:nvGraphicFramePr>
          <p:cNvPr id="49155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163497"/>
              </p:ext>
            </p:extLst>
          </p:nvPr>
        </p:nvGraphicFramePr>
        <p:xfrm>
          <a:off x="2514600" y="1828800"/>
          <a:ext cx="3525838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3526325" imgH="3468986" progId="MS_ClipArt_Gallery.2">
                  <p:embed/>
                </p:oleObj>
              </mc:Choice>
              <mc:Fallback>
                <p:oleObj name="Clip" r:id="rId2" imgW="3526325" imgH="3468986" progId="MS_ClipArt_Gallery.2">
                  <p:embed/>
                  <p:pic>
                    <p:nvPicPr>
                      <p:cNvPr id="491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828800"/>
                        <a:ext cx="3525838" cy="346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should pay it back.</a:t>
            </a:r>
          </a:p>
        </p:txBody>
      </p:sp>
      <p:graphicFrame>
        <p:nvGraphicFramePr>
          <p:cNvPr id="50179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666038"/>
              </p:ext>
            </p:extLst>
          </p:nvPr>
        </p:nvGraphicFramePr>
        <p:xfrm>
          <a:off x="2514600" y="1905000"/>
          <a:ext cx="3892550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3892990" imgH="3468986" progId="MS_ClipArt_Gallery.2">
                  <p:embed/>
                </p:oleObj>
              </mc:Choice>
              <mc:Fallback>
                <p:oleObj name="Clip" r:id="rId2" imgW="3892990" imgH="3468986" progId="MS_ClipArt_Gallery.2">
                  <p:embed/>
                  <p:pic>
                    <p:nvPicPr>
                      <p:cNvPr id="501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05000"/>
                        <a:ext cx="3892550" cy="346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might pay it back.</a:t>
            </a:r>
          </a:p>
        </p:txBody>
      </p:sp>
      <p:graphicFrame>
        <p:nvGraphicFramePr>
          <p:cNvPr id="51203" name="Object 3" descr="This graphic shows money being burned.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50778"/>
              </p:ext>
            </p:extLst>
          </p:nvPr>
        </p:nvGraphicFramePr>
        <p:xfrm>
          <a:off x="2743200" y="1981200"/>
          <a:ext cx="3573463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964131" imgH="1671523" progId="MS_ClipArt_Gallery.2">
                  <p:embed/>
                </p:oleObj>
              </mc:Choice>
              <mc:Fallback>
                <p:oleObj name="Clip" r:id="rId2" imgW="1964131" imgH="1671523" progId="MS_ClipArt_Gallery.2">
                  <p:embed/>
                  <p:pic>
                    <p:nvPicPr>
                      <p:cNvPr id="512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981200"/>
                        <a:ext cx="3573463" cy="304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want to pay it back.</a:t>
            </a:r>
          </a:p>
        </p:txBody>
      </p:sp>
      <p:graphicFrame>
        <p:nvGraphicFramePr>
          <p:cNvPr id="52227" name="Object 3" descr="This graphic shows money flying away.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745518"/>
              </p:ext>
            </p:extLst>
          </p:nvPr>
        </p:nvGraphicFramePr>
        <p:xfrm>
          <a:off x="2514600" y="1905000"/>
          <a:ext cx="3892550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3892990" imgH="3468986" progId="MS_ClipArt_Gallery.2">
                  <p:embed/>
                </p:oleObj>
              </mc:Choice>
              <mc:Fallback>
                <p:oleObj name="Clip" r:id="rId2" imgW="3892990" imgH="3468986" progId="MS_ClipArt_Gallery.2">
                  <p:embed/>
                  <p:pic>
                    <p:nvPicPr>
                      <p:cNvPr id="522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05000"/>
                        <a:ext cx="3892550" cy="346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intend to pay it back.</a:t>
            </a:r>
          </a:p>
        </p:txBody>
      </p:sp>
      <p:graphicFrame>
        <p:nvGraphicFramePr>
          <p:cNvPr id="53251" name="Object 3" descr="This graphic shows a stack of money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984313"/>
              </p:ext>
            </p:extLst>
          </p:nvPr>
        </p:nvGraphicFramePr>
        <p:xfrm>
          <a:off x="2590800" y="2209800"/>
          <a:ext cx="3525838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3526325" imgH="3468986" progId="MS_ClipArt_Gallery.2">
                  <p:embed/>
                </p:oleObj>
              </mc:Choice>
              <mc:Fallback>
                <p:oleObj name="Clip" r:id="rId2" imgW="3526325" imgH="3468986" progId="MS_ClipArt_Gallery.2">
                  <p:embed/>
                  <p:pic>
                    <p:nvPicPr>
                      <p:cNvPr id="532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09800"/>
                        <a:ext cx="3525838" cy="346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promise to pay it back.</a:t>
            </a:r>
          </a:p>
        </p:txBody>
      </p:sp>
      <p:graphicFrame>
        <p:nvGraphicFramePr>
          <p:cNvPr id="54275" name="Object 3" descr="This graphic shows a stack of money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684344"/>
              </p:ext>
            </p:extLst>
          </p:nvPr>
        </p:nvGraphicFramePr>
        <p:xfrm>
          <a:off x="2590800" y="2209800"/>
          <a:ext cx="3525838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3526325" imgH="3468986" progId="MS_ClipArt_Gallery.2">
                  <p:embed/>
                </p:oleObj>
              </mc:Choice>
              <mc:Fallback>
                <p:oleObj name="Clip" r:id="rId2" imgW="3526325" imgH="3468986" progId="MS_ClipArt_Gallery.2">
                  <p:embed/>
                  <p:pic>
                    <p:nvPicPr>
                      <p:cNvPr id="542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09800"/>
                        <a:ext cx="3525838" cy="346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15312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Will you marry me and be true to me?</a:t>
            </a:r>
          </a:p>
        </p:txBody>
      </p:sp>
      <p:graphicFrame>
        <p:nvGraphicFramePr>
          <p:cNvPr id="55299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87036"/>
              </p:ext>
            </p:extLst>
          </p:nvPr>
        </p:nvGraphicFramePr>
        <p:xfrm>
          <a:off x="2743200" y="1828800"/>
          <a:ext cx="3906838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69034" imgH="1822399" progId="MS_ClipArt_Gallery.2">
                  <p:embed/>
                </p:oleObj>
              </mc:Choice>
              <mc:Fallback>
                <p:oleObj name="Clip" r:id="rId2" imgW="1869034" imgH="1822399" progId="MS_ClipArt_Gallery.2">
                  <p:embed/>
                  <p:pic>
                    <p:nvPicPr>
                      <p:cNvPr id="552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3906838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should.</a:t>
            </a:r>
          </a:p>
        </p:txBody>
      </p:sp>
      <p:graphicFrame>
        <p:nvGraphicFramePr>
          <p:cNvPr id="5632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993069"/>
              </p:ext>
            </p:extLst>
          </p:nvPr>
        </p:nvGraphicFramePr>
        <p:xfrm>
          <a:off x="2743200" y="1828800"/>
          <a:ext cx="3906838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69034" imgH="1822399" progId="MS_ClipArt_Gallery.2">
                  <p:embed/>
                </p:oleObj>
              </mc:Choice>
              <mc:Fallback>
                <p:oleObj name="Clip" r:id="rId2" imgW="1869034" imgH="1822399" progId="MS_ClipArt_Gallery.2">
                  <p:embed/>
                  <p:pic>
                    <p:nvPicPr>
                      <p:cNvPr id="563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3906838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might.</a:t>
            </a:r>
          </a:p>
        </p:txBody>
      </p:sp>
      <p:graphicFrame>
        <p:nvGraphicFramePr>
          <p:cNvPr id="57347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901993"/>
              </p:ext>
            </p:extLst>
          </p:nvPr>
        </p:nvGraphicFramePr>
        <p:xfrm>
          <a:off x="2743200" y="1828800"/>
          <a:ext cx="3906838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69034" imgH="1822399" progId="MS_ClipArt_Gallery.2">
                  <p:embed/>
                </p:oleObj>
              </mc:Choice>
              <mc:Fallback>
                <p:oleObj name="Clip" r:id="rId2" imgW="1869034" imgH="1822399" progId="MS_ClipArt_Gallery.2">
                  <p:embed/>
                  <p:pic>
                    <p:nvPicPr>
                      <p:cNvPr id="573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3906838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596312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To improve communication, introverts need to: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048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Make an effort to communicate.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 know, I really want to.</a:t>
            </a:r>
          </a:p>
        </p:txBody>
      </p:sp>
      <p:graphicFrame>
        <p:nvGraphicFramePr>
          <p:cNvPr id="58371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98789"/>
              </p:ext>
            </p:extLst>
          </p:nvPr>
        </p:nvGraphicFramePr>
        <p:xfrm>
          <a:off x="2743200" y="1828800"/>
          <a:ext cx="3906838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69034" imgH="1822399" progId="MS_ClipArt_Gallery.2">
                  <p:embed/>
                </p:oleObj>
              </mc:Choice>
              <mc:Fallback>
                <p:oleObj name="Clip" r:id="rId2" imgW="1869034" imgH="1822399" progId="MS_ClipArt_Gallery.2">
                  <p:embed/>
                  <p:pic>
                    <p:nvPicPr>
                      <p:cNvPr id="583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3906838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intend to.</a:t>
            </a:r>
          </a:p>
        </p:txBody>
      </p:sp>
      <p:graphicFrame>
        <p:nvGraphicFramePr>
          <p:cNvPr id="59395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472745"/>
              </p:ext>
            </p:extLst>
          </p:nvPr>
        </p:nvGraphicFramePr>
        <p:xfrm>
          <a:off x="2743200" y="1828800"/>
          <a:ext cx="3906838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69034" imgH="1822399" progId="MS_ClipArt_Gallery.2">
                  <p:embed/>
                </p:oleObj>
              </mc:Choice>
              <mc:Fallback>
                <p:oleObj name="Clip" r:id="rId2" imgW="1869034" imgH="1822399" progId="MS_ClipArt_Gallery.2">
                  <p:embed/>
                  <p:pic>
                    <p:nvPicPr>
                      <p:cNvPr id="593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3906838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Yes, I do.  I promise.  </a:t>
            </a:r>
          </a:p>
        </p:txBody>
      </p:sp>
      <p:graphicFrame>
        <p:nvGraphicFramePr>
          <p:cNvPr id="60419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064109"/>
              </p:ext>
            </p:extLst>
          </p:nvPr>
        </p:nvGraphicFramePr>
        <p:xfrm>
          <a:off x="2743200" y="1828800"/>
          <a:ext cx="3906838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69034" imgH="1822399" progId="MS_ClipArt_Gallery.2">
                  <p:embed/>
                </p:oleObj>
              </mc:Choice>
              <mc:Fallback>
                <p:oleObj name="Clip" r:id="rId2" imgW="1869034" imgH="1822399" progId="MS_ClipArt_Gallery.2">
                  <p:embed/>
                  <p:pic>
                    <p:nvPicPr>
                      <p:cNvPr id="604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3906838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Will you finish your career paper on time?  Be careful about the language you use. </a:t>
            </a:r>
          </a:p>
        </p:txBody>
      </p:sp>
      <p:graphicFrame>
        <p:nvGraphicFramePr>
          <p:cNvPr id="6144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792788"/>
              </p:ext>
            </p:extLst>
          </p:nvPr>
        </p:nvGraphicFramePr>
        <p:xfrm>
          <a:off x="2286000" y="2971800"/>
          <a:ext cx="4724400" cy="267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599160" imgH="2599853" progId="MS_ClipArt_Gallery.2">
                  <p:embed/>
                </p:oleObj>
              </mc:Choice>
              <mc:Fallback>
                <p:oleObj name="Clip" r:id="rId2" imgW="4599160" imgH="2599853" progId="MS_ClipArt_Gallery.2">
                  <p:embed/>
                  <p:pic>
                    <p:nvPicPr>
                      <p:cNvPr id="614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971800"/>
                        <a:ext cx="4724400" cy="267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/>
              <a:t>Be Aware of Negative Self-Talk.  Do You Recognize any of These?</a:t>
            </a: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I have to be perfect</a:t>
            </a:r>
          </a:p>
          <a:p>
            <a:pPr>
              <a:defRPr/>
            </a:pPr>
            <a:r>
              <a:rPr lang="en-US" dirty="0"/>
              <a:t>I need the approval of everyone</a:t>
            </a:r>
          </a:p>
          <a:p>
            <a:pPr>
              <a:defRPr/>
            </a:pPr>
            <a:r>
              <a:rPr lang="en-US" dirty="0"/>
              <a:t>That’s always the way it is.</a:t>
            </a:r>
          </a:p>
          <a:p>
            <a:pPr>
              <a:defRPr/>
            </a:pPr>
            <a:r>
              <a:rPr lang="en-US" dirty="0"/>
              <a:t>You made me feel that way.</a:t>
            </a:r>
          </a:p>
          <a:p>
            <a:pPr>
              <a:defRPr/>
            </a:pPr>
            <a:r>
              <a:rPr lang="en-US" dirty="0"/>
              <a:t>I’m helpless in this situation.</a:t>
            </a:r>
          </a:p>
          <a:p>
            <a:pPr>
              <a:defRPr/>
            </a:pPr>
            <a:r>
              <a:rPr lang="en-US" dirty="0"/>
              <a:t>If something bad can happen,</a:t>
            </a:r>
            <a:br>
              <a:rPr lang="en-US" dirty="0"/>
            </a:br>
            <a:r>
              <a:rPr lang="en-US" dirty="0"/>
              <a:t>it will happen. (Murphy’s Law)</a:t>
            </a:r>
          </a:p>
        </p:txBody>
      </p:sp>
      <p:pic>
        <p:nvPicPr>
          <p:cNvPr id="2" name="Picture 1" descr="Graphic showing 2 figures disagreeing. One says, &quot;No, you can't&quot; and the other says, &quot;Yes, I can.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45" y="3458915"/>
            <a:ext cx="3765480" cy="3360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443912" cy="508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Barriers to Effective Communication</a:t>
            </a:r>
            <a:endParaRPr lang="en-US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dirty="0"/>
              <a:t>Criticizing</a:t>
            </a:r>
          </a:p>
          <a:p>
            <a:pPr>
              <a:defRPr/>
            </a:pPr>
            <a:r>
              <a:rPr lang="en-US" dirty="0"/>
              <a:t>Name-calling or labeling</a:t>
            </a:r>
          </a:p>
          <a:p>
            <a:pPr>
              <a:defRPr/>
            </a:pPr>
            <a:r>
              <a:rPr lang="en-US" dirty="0"/>
              <a:t>Giving advice</a:t>
            </a:r>
          </a:p>
          <a:p>
            <a:pPr>
              <a:defRPr/>
            </a:pPr>
            <a:r>
              <a:rPr lang="en-US" dirty="0"/>
              <a:t>Ordering or commanding</a:t>
            </a:r>
          </a:p>
          <a:p>
            <a:pPr>
              <a:defRPr/>
            </a:pPr>
            <a:r>
              <a:rPr lang="en-US" dirty="0"/>
              <a:t>Threatening</a:t>
            </a:r>
          </a:p>
          <a:p>
            <a:pPr>
              <a:defRPr/>
            </a:pPr>
            <a:r>
              <a:rPr lang="en-US" dirty="0"/>
              <a:t>Moralizing</a:t>
            </a:r>
          </a:p>
          <a:p>
            <a:pPr>
              <a:defRPr/>
            </a:pPr>
            <a:r>
              <a:rPr lang="en-US" dirty="0"/>
              <a:t>Diverting</a:t>
            </a:r>
          </a:p>
          <a:p>
            <a:pPr>
              <a:defRPr/>
            </a:pPr>
            <a:r>
              <a:rPr lang="en-US" dirty="0"/>
              <a:t>Logical arguing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675" y="1447800"/>
            <a:ext cx="36068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How to Approach a Conflict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Win-Lose</a:t>
            </a:r>
          </a:p>
          <a:p>
            <a:pPr>
              <a:defRPr/>
            </a:pPr>
            <a:r>
              <a:rPr lang="en-US" sz="3200" dirty="0"/>
              <a:t>Lose-Lose</a:t>
            </a:r>
          </a:p>
          <a:p>
            <a:pPr>
              <a:defRPr/>
            </a:pPr>
            <a:r>
              <a:rPr lang="en-US" sz="3200" dirty="0"/>
              <a:t>Compromise</a:t>
            </a:r>
          </a:p>
          <a:p>
            <a:pPr>
              <a:defRPr/>
            </a:pPr>
            <a:r>
              <a:rPr lang="en-US" sz="3200" dirty="0"/>
              <a:t>Win-Win</a:t>
            </a:r>
          </a:p>
        </p:txBody>
      </p:sp>
      <p:graphicFrame>
        <p:nvGraphicFramePr>
          <p:cNvPr id="64516" name="Object 4" descr="Graphic of a referee settling a disagreement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268254"/>
              </p:ext>
            </p:extLst>
          </p:nvPr>
        </p:nvGraphicFramePr>
        <p:xfrm>
          <a:off x="3810000" y="2743200"/>
          <a:ext cx="4572000" cy="232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12341" imgH="923544" progId="MS_ClipArt_Gallery.2">
                  <p:embed/>
                </p:oleObj>
              </mc:Choice>
              <mc:Fallback>
                <p:oleObj name="Clip" r:id="rId2" imgW="1812341" imgH="923544" progId="MS_ClipArt_Gallery.2">
                  <p:embed/>
                  <p:pic>
                    <p:nvPicPr>
                      <p:cNvPr id="645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743200"/>
                        <a:ext cx="4572000" cy="232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Win-Lose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5700712" cy="3671887"/>
          </a:xfrm>
        </p:spPr>
        <p:txBody>
          <a:bodyPr/>
          <a:lstStyle/>
          <a:p>
            <a:pPr>
              <a:defRPr/>
            </a:pPr>
            <a:r>
              <a:rPr lang="en-US" dirty="0"/>
              <a:t>One person wins and the other loses</a:t>
            </a:r>
          </a:p>
          <a:p>
            <a:pPr>
              <a:defRPr/>
            </a:pPr>
            <a:r>
              <a:rPr lang="en-US" dirty="0"/>
              <a:t>Example: games and sports</a:t>
            </a:r>
          </a:p>
          <a:p>
            <a:pPr>
              <a:defRPr/>
            </a:pPr>
            <a:r>
              <a:rPr lang="en-US" dirty="0"/>
              <a:t>Involves competition                          and power</a:t>
            </a:r>
          </a:p>
          <a:p>
            <a:pPr>
              <a:defRPr/>
            </a:pPr>
            <a:r>
              <a:rPr lang="en-US" dirty="0"/>
              <a:t>There is only one winner.</a:t>
            </a:r>
          </a:p>
          <a:p>
            <a:pPr>
              <a:defRPr/>
            </a:pPr>
            <a:r>
              <a:rPr lang="en-US" dirty="0"/>
              <a:t>What happens to the loser?</a:t>
            </a:r>
          </a:p>
        </p:txBody>
      </p:sp>
      <p:graphicFrame>
        <p:nvGraphicFramePr>
          <p:cNvPr id="65540" name="Object 5" descr="Graphic of a football player.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618666"/>
              </p:ext>
            </p:extLst>
          </p:nvPr>
        </p:nvGraphicFramePr>
        <p:xfrm>
          <a:off x="5791200" y="1143000"/>
          <a:ext cx="2844800" cy="303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02613" imgH="1814170" progId="MS_ClipArt_Gallery.2">
                  <p:embed/>
                </p:oleObj>
              </mc:Choice>
              <mc:Fallback>
                <p:oleObj name="Clip" r:id="rId2" imgW="1702613" imgH="1814170" progId="MS_ClipArt_Gallery.2">
                  <p:embed/>
                  <p:pic>
                    <p:nvPicPr>
                      <p:cNvPr id="6554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143000"/>
                        <a:ext cx="2844800" cy="303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Graphic showing 2 dice. One says &quot;win&quot; and the other says &quot;lose.&quo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844356"/>
            <a:ext cx="2226752" cy="2013644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6048375" cy="508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Lose-Lose 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1979712" y="1484784"/>
            <a:ext cx="3198812" cy="4895850"/>
          </a:xfrm>
        </p:spPr>
        <p:txBody>
          <a:bodyPr/>
          <a:lstStyle/>
          <a:p>
            <a:pPr>
              <a:defRPr/>
            </a:pPr>
            <a:r>
              <a:rPr lang="en-US" dirty="0"/>
              <a:t>Both people lose</a:t>
            </a:r>
          </a:p>
          <a:p>
            <a:pPr>
              <a:defRPr/>
            </a:pPr>
            <a:r>
              <a:rPr lang="en-US" dirty="0"/>
              <a:t>Fighting to the death</a:t>
            </a:r>
          </a:p>
          <a:p>
            <a:pPr>
              <a:defRPr/>
            </a:pPr>
            <a:r>
              <a:rPr lang="en-US" dirty="0"/>
              <a:t>Example: wars, divorce</a:t>
            </a:r>
          </a:p>
          <a:p>
            <a:pPr>
              <a:defRPr/>
            </a:pPr>
            <a:r>
              <a:rPr lang="en-US" dirty="0"/>
              <a:t>What is the result?</a:t>
            </a:r>
          </a:p>
          <a:p>
            <a:endParaRPr lang="en-US" dirty="0"/>
          </a:p>
        </p:txBody>
      </p:sp>
      <p:graphicFrame>
        <p:nvGraphicFramePr>
          <p:cNvPr id="15" name="Content Placeholder 14" descr="Graphic shows planes and tanks at war. 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38480045"/>
              </p:ext>
            </p:extLst>
          </p:nvPr>
        </p:nvGraphicFramePr>
        <p:xfrm>
          <a:off x="4432346" y="3933056"/>
          <a:ext cx="4505268" cy="2736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597457" imgH="970178" progId="MS_ClipArt_Gallery.2">
                  <p:embed/>
                </p:oleObj>
              </mc:Choice>
              <mc:Fallback>
                <p:oleObj name="Clip" r:id="rId4" imgW="1597457" imgH="970178" progId="MS_ClipArt_Gallery.2">
                  <p:embed/>
                  <p:pic>
                    <p:nvPicPr>
                      <p:cNvPr id="15" name="Content Placeholder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46" y="3933056"/>
                        <a:ext cx="4505268" cy="27363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Graphic shows a dice that says &quot;lose.&quo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8640"/>
            <a:ext cx="1352261" cy="126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496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Compromise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Both parties in the conflict have some of their needs met</a:t>
            </a:r>
          </a:p>
          <a:p>
            <a:pPr>
              <a:defRPr/>
            </a:pPr>
            <a:r>
              <a:rPr lang="en-US" dirty="0"/>
              <a:t>Example: Buyer and seller of a used car</a:t>
            </a:r>
          </a:p>
          <a:p>
            <a:pPr>
              <a:defRPr/>
            </a:pPr>
            <a:r>
              <a:rPr lang="en-US" dirty="0"/>
              <a:t>As long as both are satisfied, the outcome is positive</a:t>
            </a:r>
          </a:p>
          <a:p>
            <a:pPr>
              <a:defRPr/>
            </a:pPr>
            <a:r>
              <a:rPr lang="en-US" dirty="0"/>
              <a:t>Problems arise when people are asked to compromise their values</a:t>
            </a:r>
          </a:p>
        </p:txBody>
      </p:sp>
      <p:graphicFrame>
        <p:nvGraphicFramePr>
          <p:cNvPr id="67588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597031"/>
              </p:ext>
            </p:extLst>
          </p:nvPr>
        </p:nvGraphicFramePr>
        <p:xfrm>
          <a:off x="6553200" y="4702175"/>
          <a:ext cx="2716213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579545" imgH="3619877" progId="MS_ClipArt_Gallery.2">
                  <p:embed/>
                </p:oleObj>
              </mc:Choice>
              <mc:Fallback>
                <p:oleObj name="Clip" r:id="rId2" imgW="4579545" imgH="3619877" progId="MS_ClipArt_Gallery.2">
                  <p:embed/>
                  <p:pic>
                    <p:nvPicPr>
                      <p:cNvPr id="675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702175"/>
                        <a:ext cx="2716213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6551612" cy="489585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An introvert and an extravert are having an argument.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is the introvert likely to act?</a:t>
            </a:r>
          </a:p>
          <a:p>
            <a:pPr marL="0" indent="0">
              <a:buNone/>
            </a:pPr>
            <a:r>
              <a:rPr lang="en-US" dirty="0"/>
              <a:t>How is the extravert likely to act?</a:t>
            </a:r>
          </a:p>
          <a:p>
            <a:pPr marL="0" indent="0">
              <a:buNone/>
            </a:pPr>
            <a:r>
              <a:rPr lang="en-US" dirty="0"/>
              <a:t>How can they improve communication?</a:t>
            </a:r>
          </a:p>
        </p:txBody>
      </p:sp>
    </p:spTree>
    <p:extLst>
      <p:ext uri="{BB962C8B-B14F-4D97-AF65-F5344CB8AC3E}">
        <p14:creationId xmlns:p14="http://schemas.microsoft.com/office/powerpoint/2010/main" val="10638395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Win-Win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6477000" cy="3276600"/>
          </a:xfrm>
        </p:spPr>
        <p:txBody>
          <a:bodyPr/>
          <a:lstStyle/>
          <a:p>
            <a:pPr>
              <a:defRPr/>
            </a:pPr>
            <a:r>
              <a:rPr lang="en-US" dirty="0"/>
              <a:t>Both parties work together to find a solution in which both win.</a:t>
            </a:r>
          </a:p>
          <a:p>
            <a:pPr>
              <a:defRPr/>
            </a:pPr>
            <a:r>
              <a:rPr lang="en-US" dirty="0"/>
              <a:t>There is no loser.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44" y="3311342"/>
            <a:ext cx="4593906" cy="3546658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Steps in a Win-Win Solution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6551612" cy="4038600"/>
          </a:xfrm>
        </p:spPr>
        <p:txBody>
          <a:bodyPr/>
          <a:lstStyle/>
          <a:p>
            <a:pPr>
              <a:defRPr/>
            </a:pPr>
            <a:r>
              <a:rPr lang="en-US" dirty="0"/>
              <a:t>Identify the problem.</a:t>
            </a:r>
          </a:p>
          <a:p>
            <a:pPr>
              <a:defRPr/>
            </a:pPr>
            <a:r>
              <a:rPr lang="en-US" dirty="0"/>
              <a:t>Set a good time to discuss the issue.</a:t>
            </a:r>
          </a:p>
          <a:p>
            <a:pPr>
              <a:defRPr/>
            </a:pPr>
            <a:r>
              <a:rPr lang="en-US" dirty="0"/>
              <a:t>Describe your problem and needs.</a:t>
            </a:r>
          </a:p>
          <a:p>
            <a:pPr>
              <a:defRPr/>
            </a:pPr>
            <a:r>
              <a:rPr lang="en-US" dirty="0"/>
              <a:t>Look at the other point </a:t>
            </a:r>
            <a:r>
              <a:rPr lang="en-US"/>
              <a:t>of view.</a:t>
            </a:r>
            <a:endParaRPr lang="en-US" dirty="0"/>
          </a:p>
          <a:p>
            <a:pPr>
              <a:defRPr/>
            </a:pPr>
            <a:r>
              <a:rPr lang="en-US" dirty="0"/>
              <a:t>Look for alternatives that work for both parties.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094" y="4782067"/>
            <a:ext cx="2688906" cy="2075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1083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Group Discussion: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1.  What are the qualities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of a good friend?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/>
            </a:br>
            <a:br>
              <a:rPr lang="en-US" dirty="0"/>
            </a:br>
            <a:r>
              <a:rPr lang="en-US" dirty="0"/>
              <a:t>2.  What are the five most important qualities of a good relationship?</a:t>
            </a:r>
          </a:p>
        </p:txBody>
      </p:sp>
      <p:pic>
        <p:nvPicPr>
          <p:cNvPr id="70659" name="Picture 3" descr="j01163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679825"/>
            <a:ext cx="271462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3"/>
                </a:solidFill>
              </a:rPr>
              <a:t>Surviving the Loss of a Relationship</a:t>
            </a:r>
          </a:p>
        </p:txBody>
      </p:sp>
      <p:pic>
        <p:nvPicPr>
          <p:cNvPr id="71683" name="Picture 3" descr="PE0232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35052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Stages of Recovery from Loss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6551612" cy="2743200"/>
          </a:xfrm>
        </p:spPr>
        <p:txBody>
          <a:bodyPr/>
          <a:lstStyle/>
          <a:p>
            <a:pPr>
              <a:defRPr/>
            </a:pPr>
            <a:r>
              <a:rPr lang="en-US" dirty="0"/>
              <a:t>Shock or denial</a:t>
            </a:r>
          </a:p>
          <a:p>
            <a:pPr>
              <a:defRPr/>
            </a:pPr>
            <a:r>
              <a:rPr lang="en-US" dirty="0"/>
              <a:t>Anger or depression</a:t>
            </a:r>
          </a:p>
          <a:p>
            <a:pPr>
              <a:defRPr/>
            </a:pPr>
            <a:r>
              <a:rPr lang="en-US" dirty="0"/>
              <a:t>Understanding or acceptance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Suggestions for Recovery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6551612" cy="3886200"/>
          </a:xfrm>
        </p:spPr>
        <p:txBody>
          <a:bodyPr/>
          <a:lstStyle/>
          <a:p>
            <a:pPr>
              <a:defRPr/>
            </a:pPr>
            <a:r>
              <a:rPr lang="en-US" dirty="0"/>
              <a:t>It takes time.</a:t>
            </a:r>
          </a:p>
          <a:p>
            <a:pPr>
              <a:defRPr/>
            </a:pPr>
            <a:r>
              <a:rPr lang="en-US" dirty="0"/>
              <a:t>It is OK to feel sad and cry.</a:t>
            </a:r>
          </a:p>
          <a:p>
            <a:pPr>
              <a:defRPr/>
            </a:pPr>
            <a:r>
              <a:rPr lang="en-US" dirty="0"/>
              <a:t>Talk or write about it.</a:t>
            </a:r>
          </a:p>
          <a:p>
            <a:pPr>
              <a:defRPr/>
            </a:pPr>
            <a:r>
              <a:rPr lang="en-US" dirty="0"/>
              <a:t>Take care of yourself.</a:t>
            </a:r>
          </a:p>
          <a:p>
            <a:pPr lvl="1">
              <a:defRPr/>
            </a:pPr>
            <a:r>
              <a:rPr lang="en-US" dirty="0"/>
              <a:t>Get plenty of rest and eat well.</a:t>
            </a:r>
          </a:p>
          <a:p>
            <a:pPr lvl="1">
              <a:defRPr/>
            </a:pPr>
            <a:r>
              <a:rPr lang="en-US" dirty="0"/>
              <a:t>Avoid addictive behaviors.</a:t>
            </a:r>
          </a:p>
          <a:p>
            <a:pPr lvl="1">
              <a:defRPr/>
            </a:pPr>
            <a:r>
              <a:rPr lang="en-US" dirty="0"/>
              <a:t>Relax and exercise.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Keys to Success:</a:t>
            </a:r>
            <a:br>
              <a:rPr lang="en-US" dirty="0"/>
            </a:br>
            <a:r>
              <a:rPr lang="en-US" dirty="0"/>
              <a:t>Failure is an Opportunity for Learning</a:t>
            </a:r>
          </a:p>
        </p:txBody>
      </p:sp>
      <p:graphicFrame>
        <p:nvGraphicFramePr>
          <p:cNvPr id="74755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733877"/>
              </p:ext>
            </p:extLst>
          </p:nvPr>
        </p:nvGraphicFramePr>
        <p:xfrm>
          <a:off x="8153400" y="28575"/>
          <a:ext cx="990600" cy="100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52943" imgH="1887648" progId="MS_ClipArt_Gallery.2">
                  <p:embed/>
                </p:oleObj>
              </mc:Choice>
              <mc:Fallback>
                <p:oleObj name="Clip" r:id="rId2" imgW="1852943" imgH="1887648" progId="MS_ClipArt_Gallery.2">
                  <p:embed/>
                  <p:pic>
                    <p:nvPicPr>
                      <p:cNvPr id="747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8575"/>
                        <a:ext cx="990600" cy="1009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Learn from failure to be successful. 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57300"/>
            <a:ext cx="7467600" cy="56007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FFFE02"/>
                </a:solidFill>
                <a:latin typeface="Albertus Medium" panose="020E0602030304020304" pitchFamily="34" charset="0"/>
              </a:rPr>
              <a:t>Falling down is not failure </a:t>
            </a:r>
          </a:p>
        </p:txBody>
      </p:sp>
      <p:pic>
        <p:nvPicPr>
          <p:cNvPr id="5" name="Picture 4" descr="Cartoon figure falling down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293" y="1196752"/>
            <a:ext cx="2631414" cy="2212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443711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lbertus Extra Bold" panose="020E0802040304020204" pitchFamily="34" charset="0"/>
              </a:rPr>
              <a:t>Failing to get up is</a:t>
            </a:r>
          </a:p>
        </p:txBody>
      </p:sp>
      <p:pic>
        <p:nvPicPr>
          <p:cNvPr id="8" name="Picture 7" descr="Cartoon figure getting up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741132"/>
            <a:ext cx="1876425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>
                <a:solidFill>
                  <a:srgbClr val="FFFF66"/>
                </a:solidFill>
              </a:rPr>
              <a:t>F</a:t>
            </a:r>
            <a:r>
              <a:rPr lang="en-US"/>
              <a:t> is for </a:t>
            </a:r>
            <a:r>
              <a:rPr lang="en-US" sz="4800">
                <a:solidFill>
                  <a:srgbClr val="FFFF66"/>
                </a:solidFill>
              </a:rPr>
              <a:t>F</a:t>
            </a:r>
            <a:r>
              <a:rPr lang="en-US"/>
              <a:t>eedback, not </a:t>
            </a:r>
            <a:r>
              <a:rPr lang="en-US" sz="4800">
                <a:solidFill>
                  <a:srgbClr val="FFFF66"/>
                </a:solidFill>
              </a:rPr>
              <a:t>F</a:t>
            </a:r>
            <a:r>
              <a:rPr lang="en-US"/>
              <a:t>ailure.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556792"/>
            <a:ext cx="5077774" cy="3803576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596312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Use the No Shame, No Blame Approach: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4800600" cy="2971800"/>
          </a:xfrm>
        </p:spPr>
        <p:txBody>
          <a:bodyPr/>
          <a:lstStyle/>
          <a:p>
            <a:pPr>
              <a:defRPr/>
            </a:pPr>
            <a:r>
              <a:rPr lang="en-US" dirty="0"/>
              <a:t>What went wrong?</a:t>
            </a:r>
          </a:p>
          <a:p>
            <a:pPr>
              <a:defRPr/>
            </a:pPr>
            <a:r>
              <a:rPr lang="en-US" dirty="0"/>
              <a:t>How much damage                           was done?</a:t>
            </a:r>
          </a:p>
          <a:p>
            <a:pPr>
              <a:defRPr/>
            </a:pPr>
            <a:r>
              <a:rPr lang="en-US" dirty="0"/>
              <a:t>How can I fix it?</a:t>
            </a:r>
          </a:p>
        </p:txBody>
      </p:sp>
      <p:graphicFrame>
        <p:nvGraphicFramePr>
          <p:cNvPr id="77828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217774"/>
              </p:ext>
            </p:extLst>
          </p:nvPr>
        </p:nvGraphicFramePr>
        <p:xfrm>
          <a:off x="3275856" y="1340768"/>
          <a:ext cx="4827588" cy="445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029054" imgH="1873606" progId="MS_ClipArt_Gallery.2">
                  <p:embed/>
                </p:oleObj>
              </mc:Choice>
              <mc:Fallback>
                <p:oleObj name="Clip" r:id="rId2" imgW="2029054" imgH="1873606" progId="MS_ClipArt_Gallery.2">
                  <p:embed/>
                  <p:pic>
                    <p:nvPicPr>
                      <p:cNvPr id="778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340768"/>
                        <a:ext cx="4827588" cy="445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Sensing Types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dirty="0"/>
              <a:t>Are practical and realistic</a:t>
            </a:r>
          </a:p>
          <a:p>
            <a:pPr>
              <a:defRPr/>
            </a:pPr>
            <a:r>
              <a:rPr lang="en-US" dirty="0"/>
              <a:t>Like communication that is exact and step by step</a:t>
            </a:r>
          </a:p>
          <a:p>
            <a:pPr>
              <a:defRPr/>
            </a:pPr>
            <a:r>
              <a:rPr lang="en-US" dirty="0"/>
              <a:t>Want concrete answers</a:t>
            </a:r>
          </a:p>
          <a:p>
            <a:pPr>
              <a:defRPr/>
            </a:pPr>
            <a:r>
              <a:rPr lang="en-US" dirty="0"/>
              <a:t>Like to get to the point  </a:t>
            </a:r>
          </a:p>
          <a:p>
            <a:pPr>
              <a:defRPr/>
            </a:pPr>
            <a:r>
              <a:rPr lang="en-US" dirty="0"/>
              <a:t>Will describe a date in terms of actual experience  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1700808"/>
            <a:ext cx="6048375" cy="508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Life is not a spelling bee. It is more like a baseball season.   You have many opportunities to win. </a:t>
            </a:r>
            <a:endParaRPr lang="en-US" dirty="0"/>
          </a:p>
        </p:txBody>
      </p:sp>
      <p:graphicFrame>
        <p:nvGraphicFramePr>
          <p:cNvPr id="3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555254"/>
              </p:ext>
            </p:extLst>
          </p:nvPr>
        </p:nvGraphicFramePr>
        <p:xfrm>
          <a:off x="3563888" y="3068960"/>
          <a:ext cx="3048000" cy="329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783994" imgH="1928470" progId="MS_ClipArt_Gallery.2">
                  <p:embed/>
                </p:oleObj>
              </mc:Choice>
              <mc:Fallback>
                <p:oleObj name="Clip" r:id="rId4" imgW="1783994" imgH="1928470" progId="MS_ClipArt_Gallery.2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068960"/>
                        <a:ext cx="3048000" cy="329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7893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Intuitive Types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837" y="1556792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dirty="0"/>
              <a:t>They look at possibilities and relationships</a:t>
            </a:r>
          </a:p>
          <a:p>
            <a:pPr>
              <a:defRPr/>
            </a:pPr>
            <a:r>
              <a:rPr lang="en-US" dirty="0"/>
              <a:t>They are often ingenious and creative</a:t>
            </a:r>
          </a:p>
          <a:p>
            <a:pPr>
              <a:defRPr/>
            </a:pPr>
            <a:r>
              <a:rPr lang="en-US" dirty="0"/>
              <a:t>They start imagining what the date will be like before it even happens</a:t>
            </a:r>
          </a:p>
          <a:p>
            <a:pPr>
              <a:defRPr/>
            </a:pPr>
            <a:r>
              <a:rPr lang="en-US" dirty="0"/>
              <a:t>Talk about dreams, visions, beliefs and creative ideas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5">
      <a:dk1>
        <a:srgbClr val="4D4D4D"/>
      </a:dk1>
      <a:lt1>
        <a:srgbClr val="FFFFFF"/>
      </a:lt1>
      <a:dk2>
        <a:srgbClr val="4D4D4D"/>
      </a:dk2>
      <a:lt2>
        <a:srgbClr val="1F1111"/>
      </a:lt2>
      <a:accent1>
        <a:srgbClr val="393939"/>
      </a:accent1>
      <a:accent2>
        <a:srgbClr val="727272"/>
      </a:accent2>
      <a:accent3>
        <a:srgbClr val="FFFFFF"/>
      </a:accent3>
      <a:accent4>
        <a:srgbClr val="404040"/>
      </a:accent4>
      <a:accent5>
        <a:srgbClr val="AEAEAE"/>
      </a:accent5>
      <a:accent6>
        <a:srgbClr val="676767"/>
      </a:accent6>
      <a:hlink>
        <a:srgbClr val="D42424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EC7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3E3B55"/>
        </a:lt2>
        <a:accent1>
          <a:srgbClr val="8D8DC2"/>
        </a:accent1>
        <a:accent2>
          <a:srgbClr val="777777"/>
        </a:accent2>
        <a:accent3>
          <a:srgbClr val="FFFFFF"/>
        </a:accent3>
        <a:accent4>
          <a:srgbClr val="404040"/>
        </a:accent4>
        <a:accent5>
          <a:srgbClr val="C5C5DD"/>
        </a:accent5>
        <a:accent6>
          <a:srgbClr val="6B6B6B"/>
        </a:accent6>
        <a:hlink>
          <a:srgbClr val="C0C0C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4D4D4D"/>
        </a:dk2>
        <a:lt2>
          <a:srgbClr val="26231E"/>
        </a:lt2>
        <a:accent1>
          <a:srgbClr val="D69F8C"/>
        </a:accent1>
        <a:accent2>
          <a:srgbClr val="AD8D82"/>
        </a:accent2>
        <a:accent3>
          <a:srgbClr val="FFFFFF"/>
        </a:accent3>
        <a:accent4>
          <a:srgbClr val="404040"/>
        </a:accent4>
        <a:accent5>
          <a:srgbClr val="E8CDC5"/>
        </a:accent5>
        <a:accent6>
          <a:srgbClr val="9C7F75"/>
        </a:accent6>
        <a:hlink>
          <a:srgbClr val="67606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4D4D4D"/>
        </a:dk2>
        <a:lt2>
          <a:srgbClr val="1F1111"/>
        </a:lt2>
        <a:accent1>
          <a:srgbClr val="393939"/>
        </a:accent1>
        <a:accent2>
          <a:srgbClr val="727272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676767"/>
        </a:accent6>
        <a:hlink>
          <a:srgbClr val="D4242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1543</Words>
  <Application>Microsoft Office PowerPoint</Application>
  <PresentationFormat>On-screen Show (4:3)</PresentationFormat>
  <Paragraphs>238</Paragraphs>
  <Slides>80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8" baseType="lpstr">
      <vt:lpstr>Albertus Extra Bold</vt:lpstr>
      <vt:lpstr>Albertus Medium</vt:lpstr>
      <vt:lpstr>Arial</vt:lpstr>
      <vt:lpstr>Arial Rounded MT Bold</vt:lpstr>
      <vt:lpstr>Monotype Sorts</vt:lpstr>
      <vt:lpstr>Tahoma</vt:lpstr>
      <vt:lpstr>template</vt:lpstr>
      <vt:lpstr>Clip</vt:lpstr>
      <vt:lpstr>Communication and Relationships</vt:lpstr>
      <vt:lpstr>What is your personal communication style?</vt:lpstr>
      <vt:lpstr>Extrovert</vt:lpstr>
      <vt:lpstr>Introvert</vt:lpstr>
      <vt:lpstr>To improve communication, extroverts need to: </vt:lpstr>
      <vt:lpstr>To improve communication, introverts need to:</vt:lpstr>
      <vt:lpstr>Communication</vt:lpstr>
      <vt:lpstr>Sensing Types</vt:lpstr>
      <vt:lpstr>Intuitive Types</vt:lpstr>
      <vt:lpstr>Sensing and Intuitive Types</vt:lpstr>
      <vt:lpstr>Communication</vt:lpstr>
      <vt:lpstr>Feeling Types</vt:lpstr>
      <vt:lpstr>Thinking Types</vt:lpstr>
      <vt:lpstr>Feeling and Thinking Types</vt:lpstr>
      <vt:lpstr>Communication</vt:lpstr>
      <vt:lpstr>Judging Types</vt:lpstr>
      <vt:lpstr>Perceptive Types</vt:lpstr>
      <vt:lpstr>Judging and perceptive types need each other.  </vt:lpstr>
      <vt:lpstr>Communication</vt:lpstr>
      <vt:lpstr>Communication for Success</vt:lpstr>
      <vt:lpstr>Problems in Communication</vt:lpstr>
      <vt:lpstr>Problems in Communication</vt:lpstr>
      <vt:lpstr>How to Be a Good Listener</vt:lpstr>
      <vt:lpstr>                           Hearing vs. Listening</vt:lpstr>
      <vt:lpstr>Hearing vs Listening</vt:lpstr>
      <vt:lpstr>Talk Less</vt:lpstr>
      <vt:lpstr>Minimize Distractions</vt:lpstr>
      <vt:lpstr>Don’t Judge Too Soon</vt:lpstr>
      <vt:lpstr>Listen for the Main Point</vt:lpstr>
      <vt:lpstr>Ask Questions</vt:lpstr>
      <vt:lpstr>Feedback Meaning</vt:lpstr>
      <vt:lpstr>How to Feedback Meaning</vt:lpstr>
      <vt:lpstr>Exercise: Feedback Meaning</vt:lpstr>
      <vt:lpstr>Tips for Good Listening</vt:lpstr>
      <vt:lpstr>Let the person talk.  Talking helps to clarify thinking.</vt:lpstr>
      <vt:lpstr>Avoid being critical.  It causes anger that interferes with communication.</vt:lpstr>
      <vt:lpstr>Share your experiences but resist giving advice.</vt:lpstr>
      <vt:lpstr>Ask questions to clarify.</vt:lpstr>
      <vt:lpstr>Be supportive.  I am here if you need me.</vt:lpstr>
      <vt:lpstr>Let people express their feelings.  It is not helpful to say, “Don’t feel sad.”</vt:lpstr>
      <vt:lpstr>Don’t minimize the situation.  It’s only a _____.  </vt:lpstr>
      <vt:lpstr>Replace pity with understanding. </vt:lpstr>
      <vt:lpstr>The Language of Responsibility.  “I” and “You” Statements.  </vt:lpstr>
      <vt:lpstr>Example:  You must be crazy! What reaction do you get?</vt:lpstr>
      <vt:lpstr>“You” statements:</vt:lpstr>
      <vt:lpstr>“I” Statement:  Instead of: You must be crazy.   I don’t understand.</vt:lpstr>
      <vt:lpstr>“I” Statements</vt:lpstr>
      <vt:lpstr>Ways to Make an “I” Statement</vt:lpstr>
      <vt:lpstr>Example: Instead of “You’re a Slob!”:</vt:lpstr>
      <vt:lpstr>Ladder of Powerful Speaking</vt:lpstr>
      <vt:lpstr>For example, if I loan you the money, will you pay it back?</vt:lpstr>
      <vt:lpstr>I should pay it back.</vt:lpstr>
      <vt:lpstr>I might pay it back.</vt:lpstr>
      <vt:lpstr>I want to pay it back.</vt:lpstr>
      <vt:lpstr>I intend to pay it back.</vt:lpstr>
      <vt:lpstr>I promise to pay it back.</vt:lpstr>
      <vt:lpstr>Will you marry me and be true to me?</vt:lpstr>
      <vt:lpstr>I should.</vt:lpstr>
      <vt:lpstr>I might.</vt:lpstr>
      <vt:lpstr>You know, I really want to.</vt:lpstr>
      <vt:lpstr>I intend to.</vt:lpstr>
      <vt:lpstr>Yes, I do.  I promise.  </vt:lpstr>
      <vt:lpstr>Will you finish your career paper on time?  Be careful about the language you use. </vt:lpstr>
      <vt:lpstr>Be Aware of Negative Self-Talk.  Do You Recognize any of These?</vt:lpstr>
      <vt:lpstr>Barriers to Effective Communication</vt:lpstr>
      <vt:lpstr>How to Approach a Conflict</vt:lpstr>
      <vt:lpstr>Win-Lose</vt:lpstr>
      <vt:lpstr>Lose-Lose </vt:lpstr>
      <vt:lpstr>Compromise</vt:lpstr>
      <vt:lpstr>Win-Win</vt:lpstr>
      <vt:lpstr>Steps in a Win-Win Solution</vt:lpstr>
      <vt:lpstr>Group Discussion:  1.  What are the qualities of a good friend?   2.  What are the five most important qualities of a good relationship?</vt:lpstr>
      <vt:lpstr>Surviving the Loss of a Relationship</vt:lpstr>
      <vt:lpstr>Stages of Recovery from Loss</vt:lpstr>
      <vt:lpstr>Suggestions for Recovery</vt:lpstr>
      <vt:lpstr>Keys to Success: Failure is an Opportunity for Learning</vt:lpstr>
      <vt:lpstr>Falling down is not failure </vt:lpstr>
      <vt:lpstr>F is for Feedback, not Failure.</vt:lpstr>
      <vt:lpstr>Use the No Shame, No Blame Approach:</vt:lpstr>
      <vt:lpstr>Life is not a spelling bee. It is more like a baseball season.   You have many opportunities to win. 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Marsha Fralick</cp:lastModifiedBy>
  <cp:revision>87</cp:revision>
  <dcterms:created xsi:type="dcterms:W3CDTF">2006-06-13T13:38:55Z</dcterms:created>
  <dcterms:modified xsi:type="dcterms:W3CDTF">2021-06-26T21:25:35Z</dcterms:modified>
</cp:coreProperties>
</file>