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256" r:id="rId2"/>
    <p:sldId id="366" r:id="rId3"/>
    <p:sldId id="262" r:id="rId4"/>
    <p:sldId id="367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368" r:id="rId13"/>
    <p:sldId id="270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7" r:id="rId33"/>
    <p:sldId id="297" r:id="rId34"/>
    <p:sldId id="298" r:id="rId35"/>
    <p:sldId id="389" r:id="rId36"/>
    <p:sldId id="390" r:id="rId37"/>
    <p:sldId id="391" r:id="rId38"/>
    <p:sldId id="392" r:id="rId39"/>
    <p:sldId id="393" r:id="rId40"/>
    <p:sldId id="394" r:id="rId41"/>
    <p:sldId id="281" r:id="rId42"/>
    <p:sldId id="395" r:id="rId43"/>
    <p:sldId id="396" r:id="rId44"/>
    <p:sldId id="397" r:id="rId45"/>
    <p:sldId id="398" r:id="rId46"/>
    <p:sldId id="399" r:id="rId47"/>
    <p:sldId id="400" r:id="rId48"/>
    <p:sldId id="401" r:id="rId49"/>
    <p:sldId id="402" r:id="rId50"/>
    <p:sldId id="403" r:id="rId51"/>
    <p:sldId id="404" r:id="rId52"/>
    <p:sldId id="405" r:id="rId53"/>
    <p:sldId id="406" r:id="rId54"/>
    <p:sldId id="408" r:id="rId55"/>
    <p:sldId id="409" r:id="rId56"/>
    <p:sldId id="410" r:id="rId57"/>
    <p:sldId id="411" r:id="rId58"/>
    <p:sldId id="412" r:id="rId59"/>
    <p:sldId id="413" r:id="rId60"/>
    <p:sldId id="414" r:id="rId61"/>
    <p:sldId id="415" r:id="rId62"/>
    <p:sldId id="446" r:id="rId63"/>
    <p:sldId id="451" r:id="rId64"/>
    <p:sldId id="454" r:id="rId65"/>
    <p:sldId id="447" r:id="rId66"/>
    <p:sldId id="319" r:id="rId67"/>
    <p:sldId id="330" r:id="rId68"/>
    <p:sldId id="416" r:id="rId69"/>
    <p:sldId id="417" r:id="rId70"/>
    <p:sldId id="418" r:id="rId71"/>
    <p:sldId id="419" r:id="rId72"/>
    <p:sldId id="420" r:id="rId73"/>
    <p:sldId id="421" r:id="rId74"/>
    <p:sldId id="422" r:id="rId75"/>
    <p:sldId id="423" r:id="rId76"/>
    <p:sldId id="424" r:id="rId77"/>
    <p:sldId id="425" r:id="rId78"/>
    <p:sldId id="426" r:id="rId79"/>
    <p:sldId id="427" r:id="rId80"/>
    <p:sldId id="428" r:id="rId81"/>
    <p:sldId id="429" r:id="rId82"/>
    <p:sldId id="430" r:id="rId83"/>
    <p:sldId id="431" r:id="rId84"/>
    <p:sldId id="432" r:id="rId85"/>
    <p:sldId id="433" r:id="rId86"/>
    <p:sldId id="434" r:id="rId87"/>
    <p:sldId id="435" r:id="rId88"/>
    <p:sldId id="436" r:id="rId89"/>
    <p:sldId id="437" r:id="rId90"/>
    <p:sldId id="438" r:id="rId91"/>
    <p:sldId id="439" r:id="rId92"/>
    <p:sldId id="440" r:id="rId93"/>
    <p:sldId id="441" r:id="rId94"/>
    <p:sldId id="442" r:id="rId95"/>
    <p:sldId id="443" r:id="rId96"/>
    <p:sldId id="444" r:id="rId9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79" autoAdjust="0"/>
    <p:restoredTop sz="94660"/>
  </p:normalViewPr>
  <p:slideViewPr>
    <p:cSldViewPr>
      <p:cViewPr varScale="1">
        <p:scale>
          <a:sx n="84" d="100"/>
          <a:sy n="84" d="100"/>
        </p:scale>
        <p:origin x="53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89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556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8ECE34-8FC2-495C-AD5C-444A1C6D747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823403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04541E-E0D0-469B-8E27-6DF03BAB1C06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7055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00" y="620713"/>
            <a:ext cx="4176713" cy="8937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ru-RU" altLang="en-US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92500" y="1412875"/>
            <a:ext cx="4176713" cy="503238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ru-RU" alt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08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2713" y="333375"/>
            <a:ext cx="1638300" cy="5472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47813" y="333375"/>
            <a:ext cx="4762500" cy="5472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28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99213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A81E4-E3FD-470B-9706-1598FD39DA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6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008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478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9250" y="1052513"/>
            <a:ext cx="3163888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38" y="1052513"/>
            <a:ext cx="31654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845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717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734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75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86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349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33375"/>
            <a:ext cx="6408737" cy="508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u-RU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052513"/>
            <a:ext cx="648176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6.w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1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2.w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3.wm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762000"/>
            <a:ext cx="7086600" cy="793750"/>
          </a:xfrm>
          <a:noFill/>
        </p:spPr>
        <p:txBody>
          <a:bodyPr/>
          <a:lstStyle/>
          <a:p>
            <a:r>
              <a:rPr lang="en-US" altLang="en-US" sz="3200" b="0" dirty="0">
                <a:latin typeface="Tahoma" charset="0"/>
              </a:rPr>
              <a:t>Planning Your Career and Education</a:t>
            </a:r>
            <a:br>
              <a:rPr lang="en-US" altLang="en-US" sz="2400" b="0" dirty="0">
                <a:latin typeface="Tahoma" charset="0"/>
              </a:rPr>
            </a:br>
            <a:endParaRPr lang="uk-UA" altLang="en-US" sz="2400" b="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1219200"/>
            <a:ext cx="2268538" cy="433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Chapter 4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304800"/>
            <a:ext cx="4495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New Millennials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1100" y="914400"/>
            <a:ext cx="7772400" cy="3733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The cyber generation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Their most important values are </a:t>
            </a:r>
            <a:r>
              <a:rPr lang="en-US" dirty="0">
                <a:solidFill>
                  <a:srgbClr val="C00000"/>
                </a:solidFill>
              </a:rPr>
              <a:t>individuality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uniqueness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Greatest concerns: terrorism and school shootings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Decreasing use of alcohol, drugs and tobacco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Have the promise of changing institutions for the better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endParaRPr lang="en-US" dirty="0"/>
          </a:p>
        </p:txBody>
      </p:sp>
      <p:pic>
        <p:nvPicPr>
          <p:cNvPr id="4" name="Picture 2" descr="http://www.tele-smart.com/uploads/millennial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99865"/>
            <a:ext cx="5248275" cy="222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679104"/>
            <a:ext cx="7416800" cy="508000"/>
          </a:xfrm>
        </p:spPr>
        <p:txBody>
          <a:bodyPr/>
          <a:lstStyle/>
          <a:p>
            <a:r>
              <a:rPr lang="en-US" dirty="0"/>
              <a:t>The New Generation 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51756"/>
            <a:ext cx="7416800" cy="4154487"/>
          </a:xfrm>
        </p:spPr>
        <p:txBody>
          <a:bodyPr/>
          <a:lstStyle/>
          <a:p>
            <a:r>
              <a:rPr lang="en-US" dirty="0"/>
              <a:t>Born since 1995</a:t>
            </a:r>
          </a:p>
          <a:p>
            <a:r>
              <a:rPr lang="en-US" dirty="0"/>
              <a:t>Many Names: </a:t>
            </a:r>
            <a:r>
              <a:rPr lang="en-US" b="0" dirty="0"/>
              <a:t>Generation Wii, </a:t>
            </a:r>
            <a:r>
              <a:rPr lang="en-US" b="0" dirty="0" err="1"/>
              <a:t>iGeneration,Gen</a:t>
            </a:r>
            <a:r>
              <a:rPr lang="en-US" b="0" dirty="0"/>
              <a:t> Tech, Digital Natives, Net Gen, The Plurals</a:t>
            </a:r>
          </a:p>
        </p:txBody>
      </p:sp>
      <p:pic>
        <p:nvPicPr>
          <p:cNvPr id="257028" name="Picture 4" descr="http://static1.businessinsider.com/image/53ab247ceab8ea0659084286-480/generation-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9000"/>
            <a:ext cx="5715000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03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66800"/>
            <a:ext cx="6408737" cy="508000"/>
          </a:xfrm>
        </p:spPr>
        <p:txBody>
          <a:bodyPr/>
          <a:lstStyle/>
          <a:p>
            <a:r>
              <a:rPr lang="en-US" dirty="0"/>
              <a:t>Generation 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981200"/>
            <a:ext cx="6481763" cy="4752975"/>
          </a:xfrm>
        </p:spPr>
        <p:txBody>
          <a:bodyPr/>
          <a:lstStyle/>
          <a:p>
            <a:r>
              <a:rPr lang="en-US" dirty="0"/>
              <a:t>Also known at Generation Wii, </a:t>
            </a:r>
            <a:r>
              <a:rPr lang="en-US" dirty="0" err="1"/>
              <a:t>iGeneration</a:t>
            </a:r>
            <a:r>
              <a:rPr lang="en-US" dirty="0"/>
              <a:t>, Gen Tech and Digital Natives</a:t>
            </a:r>
          </a:p>
          <a:p>
            <a:r>
              <a:rPr lang="en-US" dirty="0"/>
              <a:t>Will use technology as a tool to change the world</a:t>
            </a:r>
          </a:p>
          <a:p>
            <a:r>
              <a:rPr lang="en-US" dirty="0"/>
              <a:t>Value cultural diversity</a:t>
            </a:r>
          </a:p>
          <a:p>
            <a:r>
              <a:rPr lang="en-US" dirty="0"/>
              <a:t>The age of “girl power” </a:t>
            </a:r>
          </a:p>
        </p:txBody>
      </p:sp>
    </p:spTree>
    <p:extLst>
      <p:ext uri="{BB962C8B-B14F-4D97-AF65-F5344CB8AC3E}">
        <p14:creationId xmlns:p14="http://schemas.microsoft.com/office/powerpoint/2010/main" val="1615653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7416800" cy="508000"/>
          </a:xfrm>
        </p:spPr>
        <p:txBody>
          <a:bodyPr/>
          <a:lstStyle/>
          <a:p>
            <a:r>
              <a:rPr lang="en-US" dirty="0"/>
              <a:t>Generation 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416800" cy="4535487"/>
          </a:xfrm>
        </p:spPr>
        <p:txBody>
          <a:bodyPr/>
          <a:lstStyle/>
          <a:p>
            <a:r>
              <a:rPr lang="en-US" dirty="0"/>
              <a:t>Last generation with a Caucasian majority</a:t>
            </a:r>
          </a:p>
          <a:p>
            <a:r>
              <a:rPr lang="en-US" dirty="0"/>
              <a:t>Accept diversity</a:t>
            </a:r>
          </a:p>
          <a:p>
            <a:r>
              <a:rPr lang="en-US" dirty="0"/>
              <a:t>Decline of “traditional families”</a:t>
            </a:r>
          </a:p>
          <a:p>
            <a:r>
              <a:rPr lang="en-US" dirty="0"/>
              <a:t>Because of recession, less likely to believe in the American dream of having more</a:t>
            </a:r>
          </a:p>
          <a:p>
            <a:r>
              <a:rPr lang="en-US" dirty="0"/>
              <a:t>The age of “girl power”</a:t>
            </a:r>
          </a:p>
          <a:p>
            <a:r>
              <a:rPr lang="en-US" dirty="0"/>
              <a:t>Hope to use technology to change the world</a:t>
            </a:r>
          </a:p>
        </p:txBody>
      </p:sp>
    </p:spTree>
    <p:extLst>
      <p:ext uri="{BB962C8B-B14F-4D97-AF65-F5344CB8AC3E}">
        <p14:creationId xmlns:p14="http://schemas.microsoft.com/office/powerpoint/2010/main" val="4164691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1066800"/>
            <a:ext cx="6408737" cy="508000"/>
          </a:xfrm>
        </p:spPr>
        <p:txBody>
          <a:bodyPr/>
          <a:lstStyle/>
          <a:p>
            <a:r>
              <a:rPr lang="en-US" dirty="0"/>
              <a:t>Career Trends for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2244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08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8720"/>
            <a:ext cx="7772400" cy="615048"/>
          </a:xfrm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rgbClr val="02E84F"/>
                </a:solidFill>
              </a:rPr>
              <a:t>          </a:t>
            </a:r>
            <a:r>
              <a:rPr lang="en-US" altLang="en-US" sz="3200" dirty="0"/>
              <a:t>Service Occupations in Demand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32434"/>
            <a:ext cx="7416800" cy="5111750"/>
          </a:xfrm>
        </p:spPr>
        <p:txBody>
          <a:bodyPr>
            <a:norm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Health Care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Business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Education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Finance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Insurance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Real Estate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Transportation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Communication. </a:t>
            </a:r>
          </a:p>
        </p:txBody>
      </p:sp>
      <p:pic>
        <p:nvPicPr>
          <p:cNvPr id="259074" name="Picture 2" descr="https://www.penrosestfrancis.org/uploadedimages/penrosestfrancis/Content/PSF/Specialties/Occupati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272826" cy="37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6408737" cy="508000"/>
          </a:xfrm>
        </p:spPr>
        <p:txBody>
          <a:bodyPr/>
          <a:lstStyle/>
          <a:p>
            <a:r>
              <a:rPr lang="en-US" dirty="0"/>
              <a:t>Increased Need for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42641-5E49-4D5A-8BDA-2713AF54EC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66800" y="1905000"/>
            <a:ext cx="671353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84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0200"/>
            <a:ext cx="7416800" cy="508000"/>
          </a:xfrm>
        </p:spPr>
        <p:txBody>
          <a:bodyPr/>
          <a:lstStyle/>
          <a:p>
            <a:r>
              <a:rPr lang="en-US" dirty="0"/>
              <a:t>Increased Opportunities for STEM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5715000"/>
            <a:ext cx="7416800" cy="1143000"/>
          </a:xfrm>
        </p:spPr>
        <p:txBody>
          <a:bodyPr/>
          <a:lstStyle/>
          <a:p>
            <a:r>
              <a:rPr lang="en-US" dirty="0"/>
              <a:t>Will grow 17% by 2020</a:t>
            </a:r>
          </a:p>
          <a:p>
            <a:r>
              <a:rPr lang="en-US" dirty="0"/>
              <a:t>Highest paying jobs.</a:t>
            </a:r>
          </a:p>
        </p:txBody>
      </p:sp>
      <p:pic>
        <p:nvPicPr>
          <p:cNvPr id="234498" name="Picture 2" descr="http://goneec.org/portals/0/Images/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2085008"/>
            <a:ext cx="3654829" cy="340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823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6477000" cy="1143000"/>
          </a:xfrm>
        </p:spPr>
        <p:txBody>
          <a:bodyPr/>
          <a:lstStyle/>
          <a:p>
            <a:r>
              <a:rPr lang="en-US" dirty="0"/>
              <a:t>Beware of Outsourcing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51520" y="1556792"/>
            <a:ext cx="4040188" cy="639762"/>
          </a:xfrm>
        </p:spPr>
        <p:txBody>
          <a:bodyPr/>
          <a:lstStyle/>
          <a:p>
            <a:r>
              <a:rPr lang="en-US" dirty="0"/>
              <a:t>Likely to be outsourced: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23528" y="2204864"/>
            <a:ext cx="4040188" cy="3951288"/>
          </a:xfrm>
        </p:spPr>
        <p:txBody>
          <a:bodyPr/>
          <a:lstStyle/>
          <a:p>
            <a:r>
              <a:rPr lang="en-US" dirty="0"/>
              <a:t>Repetitive jobs such as accounting</a:t>
            </a:r>
          </a:p>
          <a:p>
            <a:r>
              <a:rPr lang="en-US" dirty="0"/>
              <a:t>Well-defined jobs such as customer service</a:t>
            </a:r>
          </a:p>
          <a:p>
            <a:r>
              <a:rPr lang="en-US" dirty="0"/>
              <a:t>Software </a:t>
            </a:r>
          </a:p>
          <a:p>
            <a:r>
              <a:rPr lang="en-US" dirty="0"/>
              <a:t>Technical support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211961" y="1535113"/>
            <a:ext cx="4474840" cy="639762"/>
          </a:xfrm>
        </p:spPr>
        <p:txBody>
          <a:bodyPr/>
          <a:lstStyle/>
          <a:p>
            <a:r>
              <a:rPr lang="en-US" dirty="0"/>
              <a:t>Less likely to be outsourced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427984" y="2204864"/>
            <a:ext cx="4041775" cy="3951288"/>
          </a:xfrm>
        </p:spPr>
        <p:txBody>
          <a:bodyPr/>
          <a:lstStyle/>
          <a:p>
            <a:r>
              <a:rPr lang="en-US" dirty="0"/>
              <a:t>Top management</a:t>
            </a:r>
          </a:p>
          <a:p>
            <a:r>
              <a:rPr lang="en-US" dirty="0"/>
              <a:t>Trouble shooters</a:t>
            </a:r>
          </a:p>
          <a:p>
            <a:r>
              <a:rPr lang="en-US" dirty="0"/>
              <a:t>Marketing</a:t>
            </a:r>
          </a:p>
          <a:p>
            <a:r>
              <a:rPr lang="en-US" dirty="0"/>
              <a:t>Repair</a:t>
            </a:r>
          </a:p>
          <a:p>
            <a:r>
              <a:rPr lang="en-US" dirty="0"/>
              <a:t>Product design</a:t>
            </a:r>
          </a:p>
          <a:p>
            <a:r>
              <a:rPr lang="en-US" dirty="0"/>
              <a:t>Entertainment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797152"/>
            <a:ext cx="2628900" cy="191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79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0"/>
            <a:ext cx="6408737" cy="508000"/>
          </a:xfrm>
        </p:spPr>
        <p:txBody>
          <a:bodyPr/>
          <a:lstStyle/>
          <a:p>
            <a:r>
              <a:rPr lang="en-US" dirty="0"/>
              <a:t>Avoid Outsourcing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514600"/>
            <a:ext cx="6481763" cy="3824287"/>
          </a:xfrm>
        </p:spPr>
        <p:txBody>
          <a:bodyPr/>
          <a:lstStyle/>
          <a:p>
            <a:r>
              <a:rPr lang="en-US" dirty="0"/>
              <a:t>Be the best in your field</a:t>
            </a:r>
          </a:p>
          <a:p>
            <a:r>
              <a:rPr lang="en-US" dirty="0"/>
              <a:t>Be creative and innovative</a:t>
            </a:r>
          </a:p>
          <a:p>
            <a:r>
              <a:rPr lang="en-US" dirty="0"/>
              <a:t>Avoid repetitive jobs</a:t>
            </a:r>
          </a:p>
          <a:p>
            <a:r>
              <a:rPr lang="en-US" dirty="0"/>
              <a:t>Choose a career high in demand</a:t>
            </a:r>
          </a:p>
          <a:p>
            <a:r>
              <a:rPr lang="en-US" dirty="0"/>
              <a:t>Consider a job in skilled trades (carpenters, plumbers, hair stylists, dental hygienists)</a:t>
            </a:r>
          </a:p>
        </p:txBody>
      </p:sp>
    </p:spTree>
    <p:extLst>
      <p:ext uri="{BB962C8B-B14F-4D97-AF65-F5344CB8AC3E}">
        <p14:creationId xmlns:p14="http://schemas.microsoft.com/office/powerpoint/2010/main" val="316457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219200"/>
            <a:ext cx="6408737" cy="508000"/>
          </a:xfrm>
        </p:spPr>
        <p:txBody>
          <a:bodyPr/>
          <a:lstStyle/>
          <a:p>
            <a:r>
              <a:rPr lang="en-US" dirty="0"/>
              <a:t>Keep Your Eyes on the Future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2091904"/>
            <a:ext cx="3886200" cy="2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105400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Stay informed about new developments that will affect your future.  </a:t>
            </a:r>
          </a:p>
        </p:txBody>
      </p:sp>
    </p:spTree>
    <p:extLst>
      <p:ext uri="{BB962C8B-B14F-4D97-AF65-F5344CB8AC3E}">
        <p14:creationId xmlns:p14="http://schemas.microsoft.com/office/powerpoint/2010/main" val="3418778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09" y="1066800"/>
            <a:ext cx="6408737" cy="508000"/>
          </a:xfrm>
        </p:spPr>
        <p:txBody>
          <a:bodyPr/>
          <a:lstStyle/>
          <a:p>
            <a:r>
              <a:rPr lang="en-US" dirty="0"/>
              <a:t>Globalization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057400"/>
            <a:ext cx="6481763" cy="1385887"/>
          </a:xfrm>
        </p:spPr>
        <p:txBody>
          <a:bodyPr/>
          <a:lstStyle/>
          <a:p>
            <a:r>
              <a:rPr lang="en-US" dirty="0"/>
              <a:t>Speak different languages</a:t>
            </a:r>
          </a:p>
          <a:p>
            <a:r>
              <a:rPr lang="en-US" dirty="0"/>
              <a:t>Study international business</a:t>
            </a:r>
          </a:p>
        </p:txBody>
      </p:sp>
      <p:pic>
        <p:nvPicPr>
          <p:cNvPr id="235522" name="Picture 2" descr="http://www.intelligent-aerospace.com/content/dam/avi/online-articles/2012/11/shutterstock_globaliz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24200"/>
            <a:ext cx="3317875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567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447800"/>
            <a:ext cx="6408737" cy="508000"/>
          </a:xfrm>
        </p:spPr>
        <p:txBody>
          <a:bodyPr/>
          <a:lstStyle/>
          <a:p>
            <a:r>
              <a:rPr lang="en-US" dirty="0"/>
              <a:t>Nontraditional Workers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971800"/>
            <a:ext cx="6481763" cy="2833687"/>
          </a:xfrm>
        </p:spPr>
        <p:txBody>
          <a:bodyPr/>
          <a:lstStyle/>
          <a:p>
            <a:r>
              <a:rPr lang="en-US" dirty="0"/>
              <a:t>Do not have full time jobs with benefits</a:t>
            </a:r>
          </a:p>
          <a:p>
            <a:r>
              <a:rPr lang="en-US" dirty="0"/>
              <a:t>Contingent and part time workers</a:t>
            </a:r>
          </a:p>
          <a:p>
            <a:r>
              <a:rPr lang="en-US" dirty="0"/>
              <a:t>Independent contractors</a:t>
            </a:r>
          </a:p>
          <a:p>
            <a:r>
              <a:rPr lang="en-US" dirty="0"/>
              <a:t>Temporary workers</a:t>
            </a:r>
          </a:p>
        </p:txBody>
      </p:sp>
    </p:spTree>
    <p:extLst>
      <p:ext uri="{BB962C8B-B14F-4D97-AF65-F5344CB8AC3E}">
        <p14:creationId xmlns:p14="http://schemas.microsoft.com/office/powerpoint/2010/main" val="2797852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05000"/>
            <a:ext cx="6408737" cy="508000"/>
          </a:xfrm>
        </p:spPr>
        <p:txBody>
          <a:bodyPr/>
          <a:lstStyle/>
          <a:p>
            <a:r>
              <a:rPr lang="en-US" dirty="0"/>
              <a:t>Automation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480" y="3261287"/>
            <a:ext cx="6481763" cy="2224087"/>
          </a:xfrm>
        </p:spPr>
        <p:txBody>
          <a:bodyPr/>
          <a:lstStyle/>
          <a:p>
            <a:r>
              <a:rPr lang="en-US" dirty="0"/>
              <a:t>Robots will do the work</a:t>
            </a:r>
          </a:p>
          <a:p>
            <a:r>
              <a:rPr lang="en-US" dirty="0"/>
              <a:t>Engineers and technicians will be needed to design and maintain the robots</a:t>
            </a:r>
          </a:p>
          <a:p>
            <a:endParaRPr lang="en-US" dirty="0"/>
          </a:p>
        </p:txBody>
      </p:sp>
      <p:pic>
        <p:nvPicPr>
          <p:cNvPr id="236546" name="Picture 2" descr="http://pal-robotics.com/static/palrobotics/img/home/slider/reemc_hell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23882" cy="361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86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026" y="1371600"/>
            <a:ext cx="6408737" cy="508000"/>
          </a:xfrm>
        </p:spPr>
        <p:txBody>
          <a:bodyPr/>
          <a:lstStyle/>
          <a:p>
            <a:r>
              <a:rPr lang="en-US" dirty="0"/>
              <a:t>Mismatch between workers and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512" y="2362200"/>
            <a:ext cx="6481763" cy="1538287"/>
          </a:xfrm>
        </p:spPr>
        <p:txBody>
          <a:bodyPr/>
          <a:lstStyle/>
          <a:p>
            <a:r>
              <a:rPr lang="en-US" dirty="0"/>
              <a:t>More workers needed in scientific and technical fields</a:t>
            </a:r>
          </a:p>
        </p:txBody>
      </p:sp>
      <p:pic>
        <p:nvPicPr>
          <p:cNvPr id="260098" name="Picture 2" descr="http://o.aolcdn.com/dims-shared/dims3/GLOB/crop/3865x2225+0+176/resize/620x357!/format/jpg/quality/85/http:/hss-prod.hss.aol.com/hss/storage/midas/19c4b1ec8d949261e4839c509936ba37/200764583/78779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47640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622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311121"/>
            <a:ext cx="6408737" cy="508000"/>
          </a:xfrm>
        </p:spPr>
        <p:txBody>
          <a:bodyPr/>
          <a:lstStyle/>
          <a:p>
            <a:r>
              <a:rPr lang="en-US" dirty="0"/>
              <a:t>New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879" y="2293655"/>
            <a:ext cx="6481763" cy="3367087"/>
          </a:xfrm>
        </p:spPr>
        <p:txBody>
          <a:bodyPr/>
          <a:lstStyle/>
          <a:p>
            <a:r>
              <a:rPr lang="en-US" dirty="0"/>
              <a:t>Teleworking</a:t>
            </a:r>
            <a:br>
              <a:rPr lang="en-US" dirty="0"/>
            </a:br>
            <a:r>
              <a:rPr lang="en-US" dirty="0"/>
              <a:t>Using smart phones to do some work at home</a:t>
            </a:r>
          </a:p>
          <a:p>
            <a:r>
              <a:rPr lang="en-US" dirty="0"/>
              <a:t>Virtual Collaboration</a:t>
            </a:r>
            <a:br>
              <a:rPr lang="en-US" dirty="0"/>
            </a:br>
            <a:r>
              <a:rPr lang="en-US" dirty="0"/>
              <a:t>Using skype and other tools</a:t>
            </a:r>
          </a:p>
          <a:p>
            <a:r>
              <a:rPr lang="en-US" dirty="0"/>
              <a:t>New Media</a:t>
            </a:r>
            <a:br>
              <a:rPr lang="en-US" dirty="0"/>
            </a:br>
            <a:r>
              <a:rPr lang="en-US" dirty="0"/>
              <a:t>Required for job success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007"/>
            <a:ext cx="1876937" cy="156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910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838200"/>
            <a:ext cx="6408737" cy="508000"/>
          </a:xfrm>
        </p:spPr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726130"/>
            <a:ext cx="6481763" cy="1462087"/>
          </a:xfrm>
        </p:spPr>
        <p:txBody>
          <a:bodyPr/>
          <a:lstStyle/>
          <a:p>
            <a:r>
              <a:rPr lang="en-US" dirty="0"/>
              <a:t>Using data for market research</a:t>
            </a:r>
          </a:p>
          <a:p>
            <a:r>
              <a:rPr lang="en-US" dirty="0"/>
              <a:t>Requires math skills</a:t>
            </a:r>
          </a:p>
        </p:txBody>
      </p:sp>
      <p:pic>
        <p:nvPicPr>
          <p:cNvPr id="237570" name="Picture 2" descr="https://zenportfolios.ca/capu-bmkt-360-01-summer-2013/files/2013/06/13241710-business-man-writing-data-analys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748" y="3060739"/>
            <a:ext cx="4105147" cy="37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789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2000"/>
            <a:ext cx="6408737" cy="508000"/>
          </a:xfrm>
        </p:spPr>
        <p:txBody>
          <a:bodyPr/>
          <a:lstStyle/>
          <a:p>
            <a:r>
              <a:rPr lang="en-US" dirty="0"/>
              <a:t>Mental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6481763" cy="1690687"/>
          </a:xfrm>
        </p:spPr>
        <p:txBody>
          <a:bodyPr/>
          <a:lstStyle/>
          <a:p>
            <a:r>
              <a:rPr lang="en-US" dirty="0"/>
              <a:t>Because of increasing violence, we are starting to realize the importance of mental health</a:t>
            </a:r>
          </a:p>
        </p:txBody>
      </p:sp>
      <p:pic>
        <p:nvPicPr>
          <p:cNvPr id="238596" name="Picture 4" descr="http://sharpbrains.com/wp-content/uploads/2014/09/mental-heal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09999"/>
            <a:ext cx="35718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057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057400"/>
            <a:ext cx="6408737" cy="508000"/>
          </a:xfrm>
        </p:spPr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950" y="3124200"/>
            <a:ext cx="6481763" cy="1843087"/>
          </a:xfrm>
        </p:spPr>
        <p:txBody>
          <a:bodyPr/>
          <a:lstStyle/>
          <a:p>
            <a:r>
              <a:rPr lang="en-US" dirty="0"/>
              <a:t>Information and technology workers are the largest group of workers in the U.S.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455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676400" y="1244600"/>
            <a:ext cx="5832648" cy="660400"/>
          </a:xfrm>
        </p:spPr>
        <p:txBody>
          <a:bodyPr/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New Technology Jobs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505820" y="2133600"/>
            <a:ext cx="6173808" cy="3633787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rgbClr val="533801"/>
                </a:solidFill>
                <a:latin typeface="Century Gothic" panose="020B0502020202020204" pitchFamily="34" charset="0"/>
              </a:rPr>
              <a:t>Computer network administrators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rgbClr val="533801"/>
                </a:solidFill>
                <a:latin typeface="Century Gothic" panose="020B0502020202020204" pitchFamily="34" charset="0"/>
              </a:rPr>
              <a:t>Data communications analysts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rgbClr val="533801"/>
                </a:solidFill>
                <a:latin typeface="Century Gothic" panose="020B0502020202020204" pitchFamily="34" charset="0"/>
              </a:rPr>
              <a:t>Web developers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rgbClr val="533801"/>
                </a:solidFill>
                <a:latin typeface="Century Gothic" panose="020B0502020202020204" pitchFamily="34" charset="0"/>
              </a:rPr>
              <a:t>Data loss prevention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rgbClr val="533801"/>
                </a:solidFill>
                <a:latin typeface="Century Gothic" panose="020B0502020202020204" pitchFamily="34" charset="0"/>
              </a:rPr>
              <a:t>Online security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rgbClr val="533801"/>
                </a:solidFill>
                <a:latin typeface="Century Gothic" panose="020B0502020202020204" pitchFamily="34" charset="0"/>
              </a:rPr>
              <a:t>Video game designer</a:t>
            </a:r>
          </a:p>
        </p:txBody>
      </p:sp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62400"/>
            <a:ext cx="308059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43000"/>
            <a:ext cx="6408737" cy="508000"/>
          </a:xfrm>
        </p:spPr>
        <p:txBody>
          <a:bodyPr/>
          <a:lstStyle/>
          <a:p>
            <a:r>
              <a:rPr lang="en-US" dirty="0"/>
              <a:t>Radiation and Laser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168" y="2133601"/>
            <a:ext cx="6481763" cy="1447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Used in medicine, energy, computers, communications, entertainment</a:t>
            </a:r>
          </a:p>
        </p:txBody>
      </p:sp>
      <p:pic>
        <p:nvPicPr>
          <p:cNvPr id="239618" name="Picture 2" descr="http://www.schobertechnologies.de/cache/multimedia/laser_web_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81401"/>
            <a:ext cx="5702574" cy="257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605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Baby Boomers, Generation X, the </a:t>
            </a:r>
            <a:r>
              <a:rPr lang="en-US" dirty="0" err="1"/>
              <a:t>Millennials</a:t>
            </a:r>
            <a:r>
              <a:rPr lang="en-US" dirty="0"/>
              <a:t> and the New Generation Z</a:t>
            </a:r>
          </a:p>
        </p:txBody>
      </p:sp>
      <p:pic>
        <p:nvPicPr>
          <p:cNvPr id="263170" name="Picture 2" descr="http://www.raisingarizonakids.com/wp-content/uploads/2015/10/IMG_7383_1-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94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143000"/>
            <a:ext cx="6408737" cy="508000"/>
          </a:xfrm>
        </p:spPr>
        <p:txBody>
          <a:bodyPr/>
          <a:lstStyle/>
          <a:p>
            <a:r>
              <a:rPr lang="en-US" dirty="0"/>
              <a:t>Fiber Optics and Telecommunications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209800"/>
            <a:ext cx="6481763" cy="2147887"/>
          </a:xfrm>
        </p:spPr>
        <p:txBody>
          <a:bodyPr/>
          <a:lstStyle/>
          <a:p>
            <a:r>
              <a:rPr lang="en-US" dirty="0"/>
              <a:t>Fiber optics are thin glass fibers that transmit light.  </a:t>
            </a:r>
          </a:p>
          <a:p>
            <a:r>
              <a:rPr lang="en-US" dirty="0"/>
              <a:t>Copper wire will soon become obsolete.</a:t>
            </a:r>
          </a:p>
        </p:txBody>
      </p:sp>
      <p:pic>
        <p:nvPicPr>
          <p:cNvPr id="240642" name="Picture 2" descr="http://www.feasa.ie/images/fiber%20opt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74821"/>
            <a:ext cx="3429000" cy="26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86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817" y="1219200"/>
            <a:ext cx="6408737" cy="508000"/>
          </a:xfrm>
        </p:spPr>
        <p:txBody>
          <a:bodyPr/>
          <a:lstStyle/>
          <a:p>
            <a:r>
              <a:rPr lang="en-US" dirty="0"/>
              <a:t>Artificial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05000"/>
            <a:ext cx="6481763" cy="1690687"/>
          </a:xfrm>
        </p:spPr>
        <p:txBody>
          <a:bodyPr/>
          <a:lstStyle/>
          <a:p>
            <a:r>
              <a:rPr lang="en-US" dirty="0"/>
              <a:t>Enables computers to approximate human thought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38657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255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981200"/>
            <a:ext cx="6408737" cy="5080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667000"/>
            <a:ext cx="6481763" cy="3671887"/>
          </a:xfrm>
        </p:spPr>
        <p:txBody>
          <a:bodyPr/>
          <a:lstStyle/>
          <a:p>
            <a:r>
              <a:rPr lang="en-US" dirty="0"/>
              <a:t>Engineering</a:t>
            </a:r>
          </a:p>
          <a:p>
            <a:r>
              <a:rPr lang="en-US" dirty="0"/>
              <a:t>Chemistry</a:t>
            </a:r>
          </a:p>
          <a:p>
            <a:r>
              <a:rPr lang="en-US" dirty="0"/>
              <a:t>Engineering</a:t>
            </a:r>
          </a:p>
          <a:p>
            <a:r>
              <a:rPr lang="en-US" dirty="0"/>
              <a:t>Biology</a:t>
            </a:r>
          </a:p>
          <a:p>
            <a:r>
              <a:rPr lang="en-US" dirty="0"/>
              <a:t>Biotechnology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Requires advanced degrees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68" y="2362200"/>
            <a:ext cx="39433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269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>
          <a:xfrm>
            <a:off x="381000" y="11430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Century</a:t>
            </a: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2133600" y="1828800"/>
            <a:ext cx="5807075" cy="28590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The Biology Century</a:t>
            </a:r>
          </a:p>
        </p:txBody>
      </p:sp>
      <p:pic>
        <p:nvPicPr>
          <p:cNvPr id="43012" name="Picture 5" descr="Fotolia_14396484_X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59563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New Advances in Biology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The 21</a:t>
            </a:r>
            <a:r>
              <a:rPr lang="en-US" sz="2800" baseline="30000" dirty="0"/>
              <a:t>st</a:t>
            </a:r>
            <a:r>
              <a:rPr lang="en-US" sz="2800" dirty="0"/>
              <a:t> Century will be the biology century</a:t>
            </a:r>
          </a:p>
          <a:p>
            <a:pPr lvl="1">
              <a:defRPr/>
            </a:pPr>
            <a:r>
              <a:rPr lang="en-US" sz="2800" dirty="0"/>
              <a:t>Human Genome Project</a:t>
            </a:r>
          </a:p>
          <a:p>
            <a:pPr lvl="1">
              <a:defRPr/>
            </a:pPr>
            <a:r>
              <a:rPr lang="en-US" sz="2800" dirty="0"/>
              <a:t>Biotechnology</a:t>
            </a:r>
          </a:p>
          <a:p>
            <a:pPr lvl="1">
              <a:defRPr/>
            </a:pPr>
            <a:r>
              <a:rPr lang="en-US" sz="2800" dirty="0"/>
              <a:t>Biomedical technology </a:t>
            </a:r>
          </a:p>
        </p:txBody>
      </p:sp>
      <p:pic>
        <p:nvPicPr>
          <p:cNvPr id="241666" name="Picture 2" descr="https://unlockinglifescode.org/sites/default/files/2003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90600"/>
            <a:ext cx="6408737" cy="508000"/>
          </a:xfrm>
        </p:spPr>
        <p:txBody>
          <a:bodyPr/>
          <a:lstStyle/>
          <a:p>
            <a:r>
              <a:rPr lang="en-US" dirty="0"/>
              <a:t>Biotechnology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0809" y="2013364"/>
            <a:ext cx="6481763" cy="4752975"/>
          </a:xfrm>
        </p:spPr>
        <p:txBody>
          <a:bodyPr/>
          <a:lstStyle/>
          <a:p>
            <a:r>
              <a:rPr lang="en-US" dirty="0"/>
              <a:t>Genomic profiling</a:t>
            </a:r>
          </a:p>
          <a:p>
            <a:r>
              <a:rPr lang="en-US" dirty="0"/>
              <a:t>Biomedical engineering</a:t>
            </a:r>
          </a:p>
          <a:p>
            <a:r>
              <a:rPr lang="en-US" dirty="0"/>
              <a:t>New pharmaceuticals</a:t>
            </a:r>
          </a:p>
          <a:p>
            <a:r>
              <a:rPr lang="en-US" dirty="0"/>
              <a:t>Genetic engineering</a:t>
            </a:r>
          </a:p>
          <a:p>
            <a:r>
              <a:rPr lang="en-US" dirty="0"/>
              <a:t>DNA identification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Biotechnology will be used to find cures for diabetes, arthritis, heart disease and Alzheimer’s disease.  </a:t>
            </a:r>
          </a:p>
        </p:txBody>
      </p:sp>
      <p:pic>
        <p:nvPicPr>
          <p:cNvPr id="242690" name="Picture 2" descr="http://40.media.tumblr.com/d414de539574b6b138186da283686f62/tumblr_mlcwv1Ln7j1qd4vugo1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10" y="0"/>
            <a:ext cx="397129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07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600200"/>
            <a:ext cx="6408737" cy="508000"/>
          </a:xfrm>
        </p:spPr>
        <p:txBody>
          <a:bodyPr/>
          <a:lstStyle/>
          <a:p>
            <a:r>
              <a:rPr lang="en-US" dirty="0"/>
              <a:t>Veterinary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743200"/>
            <a:ext cx="6481763" cy="30622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Expected to increase 35% because of increased demand for pet products and services.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However there are many more jobs in nursing.</a:t>
            </a:r>
          </a:p>
        </p:txBody>
      </p:sp>
      <p:pic>
        <p:nvPicPr>
          <p:cNvPr id="243714" name="Picture 2" descr="http://cdn2-b.examiner.com/sites/default/files/styles/image_content_width/hash/bb/b6/bbb6ea9a28da826b3f745d20ff134581.png?itok=AHFsaP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16" y="0"/>
            <a:ext cx="3571875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193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496944" cy="757529"/>
          </a:xfrm>
        </p:spPr>
        <p:txBody>
          <a:bodyPr/>
          <a:lstStyle/>
          <a:p>
            <a:r>
              <a:rPr lang="en-US" altLang="en-US" sz="3200" dirty="0"/>
              <a:t>  Increase Opportunities in Healthcare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259632" y="2598241"/>
            <a:ext cx="6173808" cy="39163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Most of the new jobs will be in healthcare.</a:t>
            </a:r>
          </a:p>
          <a:p>
            <a:endParaRPr lang="en-US" altLang="en-US" dirty="0"/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71804"/>
            <a:ext cx="3304398" cy="252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04800" y="1447800"/>
            <a:ext cx="5112568" cy="812800"/>
          </a:xfrm>
        </p:spPr>
        <p:txBody>
          <a:bodyPr/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Why the increase?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611560" y="3068960"/>
            <a:ext cx="6173808" cy="39163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Aging baby boomers</a:t>
            </a:r>
          </a:p>
          <a:p>
            <a:pPr marL="0" indent="0">
              <a:buClr>
                <a:srgbClr val="02E84F"/>
              </a:buClr>
              <a:buNone/>
            </a:pPr>
            <a:endParaRPr lang="en-US" altLang="en-US" sz="8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Healthcare reform</a:t>
            </a:r>
          </a:p>
          <a:p>
            <a:pPr marL="0" indent="0">
              <a:buClr>
                <a:srgbClr val="02E84F"/>
              </a:buClr>
              <a:buNone/>
            </a:pPr>
            <a:endParaRPr lang="en-US" altLang="en-US" sz="8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New pharmaceuticals</a:t>
            </a:r>
          </a:p>
          <a:p>
            <a:pPr marL="0" indent="0">
              <a:buClr>
                <a:srgbClr val="02E84F"/>
              </a:buClr>
              <a:buNone/>
            </a:pPr>
            <a:endParaRPr lang="en-US" altLang="en-US" sz="8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New developments in medicine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61878"/>
            <a:ext cx="2905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38582"/>
            <a:ext cx="2304256" cy="1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7772400" cy="736600"/>
          </a:xfrm>
        </p:spPr>
        <p:txBody>
          <a:bodyPr/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            More Assistants Needed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23528" y="1988840"/>
            <a:ext cx="8352928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Because of increased cost, we will need more:</a:t>
            </a:r>
          </a:p>
          <a:p>
            <a:pPr>
              <a:buFontTx/>
              <a:buNone/>
            </a:pPr>
            <a:endParaRPr lang="en-US" altLang="en-US" dirty="0">
              <a:latin typeface="Century Gothic" panose="020B0502020202020204" pitchFamily="34" charset="0"/>
            </a:endParaRPr>
          </a:p>
          <a:p>
            <a:pPr marL="457200" lvl="1" indent="0">
              <a:buClr>
                <a:srgbClr val="02E84F"/>
              </a:buClr>
              <a:buNone/>
            </a:pPr>
            <a:r>
              <a:rPr lang="en-US" altLang="en-US" sz="2800" b="0" dirty="0">
                <a:latin typeface="Century Gothic" panose="020B0502020202020204" pitchFamily="34" charset="0"/>
              </a:rPr>
              <a:t>Physician’s assistants</a:t>
            </a:r>
          </a:p>
          <a:p>
            <a:pPr marL="457200" lvl="1" indent="0">
              <a:buClr>
                <a:srgbClr val="02E84F"/>
              </a:buClr>
              <a:buNone/>
            </a:pPr>
            <a:r>
              <a:rPr lang="en-US" altLang="en-US" sz="2800" b="0" dirty="0">
                <a:latin typeface="Century Gothic" panose="020B0502020202020204" pitchFamily="34" charset="0"/>
              </a:rPr>
              <a:t>Medical assistants</a:t>
            </a:r>
          </a:p>
          <a:p>
            <a:pPr marL="457200" lvl="1" indent="0">
              <a:buClr>
                <a:srgbClr val="02E84F"/>
              </a:buClr>
              <a:buNone/>
            </a:pPr>
            <a:r>
              <a:rPr lang="en-US" altLang="en-US" sz="2800" b="0" dirty="0">
                <a:latin typeface="Century Gothic" panose="020B0502020202020204" pitchFamily="34" charset="0"/>
              </a:rPr>
              <a:t>Physical therapy assistants</a:t>
            </a:r>
          </a:p>
          <a:p>
            <a:pPr marL="457200" lvl="1" indent="0">
              <a:buClr>
                <a:srgbClr val="02E84F"/>
              </a:buClr>
              <a:buNone/>
            </a:pPr>
            <a:r>
              <a:rPr lang="en-US" altLang="en-US" sz="2800" b="0" dirty="0">
                <a:latin typeface="Century Gothic" panose="020B0502020202020204" pitchFamily="34" charset="0"/>
              </a:rPr>
              <a:t>Dental assistants</a:t>
            </a:r>
            <a:br>
              <a:rPr lang="en-US" altLang="en-US" sz="2800" b="0" dirty="0"/>
            </a:br>
            <a:endParaRPr lang="en-US" altLang="en-US" sz="2800" b="0" dirty="0"/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81128"/>
            <a:ext cx="2832627" cy="131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6408737" cy="508000"/>
          </a:xfrm>
        </p:spPr>
        <p:txBody>
          <a:bodyPr/>
          <a:lstStyle/>
          <a:p>
            <a:r>
              <a:rPr lang="en-US" dirty="0"/>
              <a:t>What is Your Generation?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295400"/>
            <a:ext cx="6481763" cy="2590800"/>
          </a:xfrm>
        </p:spPr>
        <p:txBody>
          <a:bodyPr/>
          <a:lstStyle/>
          <a:p>
            <a:r>
              <a:rPr lang="en-US" dirty="0"/>
              <a:t>Baby Boomers 1946-1964</a:t>
            </a:r>
          </a:p>
          <a:p>
            <a:r>
              <a:rPr lang="en-US" dirty="0"/>
              <a:t>Generation X 1965-1977</a:t>
            </a:r>
          </a:p>
          <a:p>
            <a:r>
              <a:rPr lang="en-US" dirty="0"/>
              <a:t>New Millennials 1977-1995</a:t>
            </a:r>
          </a:p>
          <a:p>
            <a:r>
              <a:rPr lang="en-US" dirty="0"/>
              <a:t>Generation Z 1995-Present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38600"/>
            <a:ext cx="3396547" cy="272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886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0"/>
            <a:ext cx="6408737" cy="508000"/>
          </a:xfrm>
        </p:spPr>
        <p:txBody>
          <a:bodyPr/>
          <a:lstStyle/>
          <a:p>
            <a:r>
              <a:rPr lang="en-US" dirty="0"/>
              <a:t>Environmental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743200"/>
            <a:ext cx="6481763" cy="2300287"/>
          </a:xfrm>
        </p:spPr>
        <p:txBody>
          <a:bodyPr/>
          <a:lstStyle/>
          <a:p>
            <a:r>
              <a:rPr lang="en-US" dirty="0"/>
              <a:t>Conserve water</a:t>
            </a:r>
          </a:p>
          <a:p>
            <a:r>
              <a:rPr lang="en-US" dirty="0"/>
              <a:t>Control pollution</a:t>
            </a:r>
          </a:p>
          <a:p>
            <a:r>
              <a:rPr lang="en-US" dirty="0"/>
              <a:t>Manage global warming</a:t>
            </a:r>
          </a:p>
          <a:p>
            <a:r>
              <a:rPr lang="en-US" dirty="0"/>
              <a:t>Produce food</a:t>
            </a:r>
          </a:p>
        </p:txBody>
      </p:sp>
      <p:pic>
        <p:nvPicPr>
          <p:cNvPr id="244738" name="Picture 2" descr="http://www.masters-education.com/wp-content/uploads/2012/04/teaching-environmental-scien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5336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5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Energy Shortages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42672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Recycling</a:t>
            </a:r>
          </a:p>
          <a:p>
            <a:pPr>
              <a:defRPr/>
            </a:pPr>
            <a:r>
              <a:rPr lang="en-US" dirty="0"/>
              <a:t>Alternative energy</a:t>
            </a:r>
          </a:p>
          <a:p>
            <a:pPr>
              <a:defRPr/>
            </a:pPr>
            <a:r>
              <a:rPr lang="en-US" dirty="0"/>
              <a:t>Concerns about global warming and climate change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895600"/>
            <a:ext cx="3810000" cy="3908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>
          <a:xfrm>
            <a:off x="179512" y="1196752"/>
            <a:ext cx="7772400" cy="66040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00FF00"/>
                </a:solidFill>
              </a:rPr>
              <a:t>                      </a:t>
            </a:r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Going Green!</a:t>
            </a:r>
          </a:p>
        </p:txBody>
      </p:sp>
      <p:pic>
        <p:nvPicPr>
          <p:cNvPr id="14339" name="Picture 4" descr="Fotolia_24652556_X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4451137" cy="396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3548162" cy="889000"/>
          </a:xfrm>
        </p:spPr>
        <p:txBody>
          <a:bodyPr>
            <a:normAutofit/>
          </a:bodyPr>
          <a:lstStyle/>
          <a:p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Going Green!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23528" y="2367880"/>
            <a:ext cx="6288138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As fossil fuels are depleted, look for more:</a:t>
            </a:r>
          </a:p>
          <a:p>
            <a:pPr>
              <a:buFontTx/>
              <a:buNone/>
            </a:pPr>
            <a:endParaRPr lang="en-US" altLang="en-US" sz="2400" dirty="0">
              <a:latin typeface="Century Gothic" panose="020B0502020202020204" pitchFamily="34" charset="0"/>
            </a:endParaRP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Wind turbines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Solar panels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Biofuels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Emphasis on sustainability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Taking care of the environment</a:t>
            </a:r>
          </a:p>
          <a:p>
            <a:pPr lvl="1">
              <a:buFontTx/>
              <a:buNone/>
            </a:pPr>
            <a:endParaRPr lang="en-US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2431168" cy="161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606864" cy="172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77256"/>
            <a:ext cx="3103855" cy="17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1907704" y="1124744"/>
            <a:ext cx="3600400" cy="609600"/>
          </a:xfrm>
        </p:spPr>
        <p:txBody>
          <a:bodyPr>
            <a:noAutofit/>
          </a:bodyPr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      </a:t>
            </a:r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Green Jobs</a:t>
            </a:r>
          </a:p>
        </p:txBody>
      </p:sp>
      <p:sp>
        <p:nvSpPr>
          <p:cNvPr id="17411" name="Content Placeholder 4"/>
          <p:cNvSpPr>
            <a:spLocks noGrp="1"/>
          </p:cNvSpPr>
          <p:nvPr>
            <p:ph sz="half" idx="1"/>
          </p:nvPr>
        </p:nvSpPr>
        <p:spPr>
          <a:xfrm>
            <a:off x="539552" y="2204864"/>
            <a:ext cx="32583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Environmental lawyer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Green architect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Sustainability consultant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Marine biologist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Environmental technician</a:t>
            </a:r>
          </a:p>
        </p:txBody>
      </p:sp>
      <p:sp>
        <p:nvSpPr>
          <p:cNvPr id="17412" name="Content Placeholder 5"/>
          <p:cNvSpPr>
            <a:spLocks noGrp="1"/>
          </p:cNvSpPr>
          <p:nvPr>
            <p:ph sz="half" idx="2"/>
          </p:nvPr>
        </p:nvSpPr>
        <p:spPr>
          <a:xfrm>
            <a:off x="4355976" y="2276872"/>
            <a:ext cx="3816424" cy="487680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Energy efficiency    specialist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Organic farmer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Compliance manager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Product engineer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Wind energy engineer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Solar Engineer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576" y="0"/>
            <a:ext cx="3816424" cy="1951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685800"/>
            <a:ext cx="6408737" cy="508000"/>
          </a:xfrm>
        </p:spPr>
        <p:txBody>
          <a:bodyPr/>
          <a:lstStyle/>
          <a:p>
            <a:r>
              <a:rPr lang="en-US" dirty="0"/>
              <a:t>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371600"/>
            <a:ext cx="6481763" cy="3367087"/>
          </a:xfrm>
        </p:spPr>
        <p:txBody>
          <a:bodyPr/>
          <a:lstStyle/>
          <a:p>
            <a:r>
              <a:rPr lang="en-US" dirty="0"/>
              <a:t>Finance</a:t>
            </a:r>
          </a:p>
          <a:p>
            <a:r>
              <a:rPr lang="en-US" dirty="0"/>
              <a:t>Investments</a:t>
            </a:r>
          </a:p>
          <a:p>
            <a:r>
              <a:rPr lang="en-US" dirty="0"/>
              <a:t>Taxes</a:t>
            </a:r>
          </a:p>
          <a:p>
            <a:r>
              <a:rPr lang="en-US" dirty="0"/>
              <a:t>Entrepreneurship and small businesses</a:t>
            </a:r>
          </a:p>
          <a:p>
            <a:r>
              <a:rPr lang="en-US" dirty="0"/>
              <a:t>E-commerce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Fotolia_4365605_X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19600"/>
            <a:ext cx="2583160" cy="22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5775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905000"/>
            <a:ext cx="6408737" cy="508000"/>
          </a:xfrm>
        </p:spPr>
        <p:txBody>
          <a:bodyPr/>
          <a:lstStyle/>
          <a:p>
            <a:r>
              <a:rPr lang="en-US" dirty="0"/>
              <a:t>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3200400"/>
            <a:ext cx="6481763" cy="1690687"/>
          </a:xfrm>
        </p:spPr>
        <p:txBody>
          <a:bodyPr/>
          <a:lstStyle/>
          <a:p>
            <a:r>
              <a:rPr lang="en-US" dirty="0"/>
              <a:t>As older teachers retire, there will be an increasing need for teachers of the New Millennial generation.</a:t>
            </a:r>
          </a:p>
        </p:txBody>
      </p:sp>
      <p:pic>
        <p:nvPicPr>
          <p:cNvPr id="245762" name="Picture 2" descr="http://www.personalizationmall.com/cat_image/300/14331-321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81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101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600200"/>
            <a:ext cx="6408737" cy="508000"/>
          </a:xfrm>
        </p:spPr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667000"/>
            <a:ext cx="6481763" cy="3367087"/>
          </a:xfrm>
        </p:spPr>
        <p:txBody>
          <a:bodyPr/>
          <a:lstStyle/>
          <a:p>
            <a:r>
              <a:rPr lang="en-US" dirty="0"/>
              <a:t>Law enforcement</a:t>
            </a:r>
          </a:p>
          <a:p>
            <a:r>
              <a:rPr lang="en-US" dirty="0"/>
              <a:t>Intelligence</a:t>
            </a:r>
          </a:p>
          <a:p>
            <a:r>
              <a:rPr lang="en-US" dirty="0"/>
              <a:t>Forensics</a:t>
            </a:r>
          </a:p>
          <a:p>
            <a:r>
              <a:rPr lang="en-US" dirty="0"/>
              <a:t>International relations </a:t>
            </a:r>
          </a:p>
          <a:p>
            <a:r>
              <a:rPr lang="en-US" dirty="0"/>
              <a:t>Foreign affairs</a:t>
            </a:r>
          </a:p>
          <a:p>
            <a:r>
              <a:rPr lang="en-US" dirty="0"/>
              <a:t>Security administration</a:t>
            </a:r>
          </a:p>
        </p:txBody>
      </p:sp>
      <p:pic>
        <p:nvPicPr>
          <p:cNvPr id="246786" name="Picture 2" descr="http://www.bmibank.com.bh/eBanking/PublishingImages/security-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83" y="228600"/>
            <a:ext cx="450116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703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6548264" cy="1223963"/>
          </a:xfrm>
        </p:spPr>
        <p:txBody>
          <a:bodyPr/>
          <a:lstStyle/>
          <a:p>
            <a:r>
              <a:rPr lang="en-US" altLang="en-US" sz="3200" dirty="0">
                <a:latin typeface="Arial Rounded MT Bold" panose="020F0704030504030204" pitchFamily="34" charset="0"/>
              </a:rPr>
              <a:t>           Top Jobs for the Future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209800"/>
            <a:ext cx="3810000" cy="446532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Business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Education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Entertainment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Health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Information Technology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Travel/Transportation</a:t>
            </a:r>
          </a:p>
        </p:txBody>
      </p:sp>
      <p:sp>
        <p:nvSpPr>
          <p:cNvPr id="26628" name="Content Placeholder 3"/>
          <p:cNvSpPr>
            <a:spLocks noGrp="1"/>
          </p:cNvSpPr>
          <p:nvPr>
            <p:ph sz="half" idx="2"/>
          </p:nvPr>
        </p:nvSpPr>
        <p:spPr>
          <a:xfrm>
            <a:off x="4852223" y="2286000"/>
            <a:ext cx="3810000" cy="446532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Law/Law enforcement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Services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Sports and related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Technology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Trades </a:t>
            </a:r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235951"/>
            <a:ext cx="2705100" cy="262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title"/>
          </p:nvPr>
        </p:nvSpPr>
        <p:spPr>
          <a:xfrm>
            <a:off x="1295400" y="1295400"/>
            <a:ext cx="6476256" cy="842963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Fastest Growing</a:t>
            </a:r>
          </a:p>
        </p:txBody>
      </p:sp>
      <p:sp>
        <p:nvSpPr>
          <p:cNvPr id="29699" name="Content Placeholder 4"/>
          <p:cNvSpPr>
            <a:spLocks noGrp="1"/>
          </p:cNvSpPr>
          <p:nvPr>
            <p:ph sz="half" idx="1"/>
          </p:nvPr>
        </p:nvSpPr>
        <p:spPr>
          <a:xfrm>
            <a:off x="304800" y="2514600"/>
            <a:ext cx="4458698" cy="446532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Biomedical engineer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Network systems and data communications analyst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Home health aides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29700" name="Content Placeholder 5"/>
          <p:cNvSpPr>
            <a:spLocks noGrp="1"/>
          </p:cNvSpPr>
          <p:nvPr>
            <p:ph sz="half" idx="2"/>
          </p:nvPr>
        </p:nvSpPr>
        <p:spPr>
          <a:xfrm>
            <a:off x="4800600" y="2514600"/>
            <a:ext cx="3810000" cy="446532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Financial examiners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Medical scientists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Physician assistants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Skin care specialists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Biochemists and biophysicists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Athletic Trainers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Baby Boomers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7416800" cy="4230687"/>
          </a:xfrm>
        </p:spPr>
        <p:txBody>
          <a:bodyPr/>
          <a:lstStyle/>
          <a:p>
            <a:pPr>
              <a:defRPr/>
            </a:pPr>
            <a:r>
              <a:rPr lang="en-US" dirty="0"/>
              <a:t>Born between 1946 and 1964</a:t>
            </a:r>
          </a:p>
          <a:p>
            <a:pPr>
              <a:defRPr/>
            </a:pPr>
            <a:r>
              <a:rPr lang="en-US" dirty="0"/>
              <a:t>Four out of every ten adults today</a:t>
            </a:r>
          </a:p>
          <a:p>
            <a:pPr>
              <a:defRPr/>
            </a:pPr>
            <a:r>
              <a:rPr lang="en-US" dirty="0"/>
              <a:t>The population is getting older</a:t>
            </a:r>
          </a:p>
          <a:p>
            <a:pPr>
              <a:defRPr/>
            </a:pPr>
            <a:r>
              <a:rPr lang="en-US" dirty="0"/>
              <a:t>How will the Baby Boom generation affect careers of the future?</a:t>
            </a:r>
          </a:p>
        </p:txBody>
      </p:sp>
      <p:pic>
        <p:nvPicPr>
          <p:cNvPr id="253954" name="Picture 2" descr="http://resources3.news.com.au/images/2011/12/16/1226224/182991-baby-boomers-be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81" y="4343400"/>
            <a:ext cx="446581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/>
          <p:cNvSpPr>
            <a:spLocks noGrp="1"/>
          </p:cNvSpPr>
          <p:nvPr>
            <p:ph type="title"/>
          </p:nvPr>
        </p:nvSpPr>
        <p:spPr>
          <a:xfrm>
            <a:off x="457200" y="1219200"/>
            <a:ext cx="6439386" cy="9906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Highest Salary Increase</a:t>
            </a:r>
          </a:p>
        </p:txBody>
      </p:sp>
      <p:sp>
        <p:nvSpPr>
          <p:cNvPr id="30723" name="Content Placeholder 5"/>
          <p:cNvSpPr>
            <a:spLocks noGrp="1"/>
          </p:cNvSpPr>
          <p:nvPr>
            <p:ph sz="half" idx="1"/>
          </p:nvPr>
        </p:nvSpPr>
        <p:spPr>
          <a:xfrm>
            <a:off x="251520" y="2708920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Management Scientific, Technical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Physicians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Computer Systems design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General merchandise stores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Employment Services</a:t>
            </a:r>
          </a:p>
        </p:txBody>
      </p:sp>
      <p:sp>
        <p:nvSpPr>
          <p:cNvPr id="30724" name="Content Placeholder 6"/>
          <p:cNvSpPr>
            <a:spLocks noGrp="1"/>
          </p:cNvSpPr>
          <p:nvPr>
            <p:ph sz="half" idx="2"/>
          </p:nvPr>
        </p:nvSpPr>
        <p:spPr>
          <a:xfrm>
            <a:off x="4860032" y="2710706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Local government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Home health care services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Services for elderly and disabled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Nursing care facilities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Full-service restaurants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6402467" cy="914400"/>
          </a:xfrm>
        </p:spPr>
        <p:txBody>
          <a:bodyPr/>
          <a:lstStyle/>
          <a:p>
            <a:pPr algn="ctr"/>
            <a:r>
              <a:rPr lang="en-US" altLang="en-US" sz="2800" b="0" dirty="0">
                <a:latin typeface="Arial Rounded MT Bold" panose="020F0704030504030204" pitchFamily="34" charset="0"/>
              </a:rPr>
              <a:t>Top Paying Jobs (Over $50,000)</a:t>
            </a:r>
            <a:br>
              <a:rPr lang="en-US" altLang="en-US" sz="2800" b="0" dirty="0">
                <a:latin typeface="Arial Rounded MT Bold" panose="020F0704030504030204" pitchFamily="34" charset="0"/>
              </a:rPr>
            </a:br>
            <a:br>
              <a:rPr lang="en-US" altLang="en-US" sz="2800" b="0" dirty="0">
                <a:latin typeface="Arial Rounded MT Bold" panose="020F0704030504030204" pitchFamily="34" charset="0"/>
              </a:rPr>
            </a:br>
            <a:r>
              <a:rPr lang="en-US" altLang="en-US" sz="2800" b="0" dirty="0">
                <a:latin typeface="Century Gothic" panose="020B0502020202020204" pitchFamily="34" charset="0"/>
              </a:rPr>
              <a:t>Require math and science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>
          <a:xfrm>
            <a:off x="179512" y="3828235"/>
            <a:ext cx="3290292" cy="4114800"/>
          </a:xfrm>
        </p:spPr>
        <p:txBody>
          <a:bodyPr>
            <a:no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Chemical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Computer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Occupational therapy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Electrical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Aerospace engineering</a:t>
            </a:r>
            <a:endParaRPr lang="en-US" altLang="en-US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3796" name="Content Placeholder 3"/>
          <p:cNvSpPr>
            <a:spLocks noGrp="1"/>
          </p:cNvSpPr>
          <p:nvPr>
            <p:ph sz="half" idx="2"/>
          </p:nvPr>
        </p:nvSpPr>
        <p:spPr>
          <a:xfrm>
            <a:off x="4499992" y="3933056"/>
            <a:ext cx="4536504" cy="2710429"/>
          </a:xfrm>
        </p:spPr>
        <p:txBody>
          <a:bodyPr>
            <a:no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Computer science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Civil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Nursing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Environmental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Construction management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Physics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Economics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68095"/>
            <a:ext cx="1512168" cy="134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07" y="2632728"/>
            <a:ext cx="1813871" cy="10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7772400" cy="8890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Largest Numerical Openings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133600"/>
            <a:ext cx="4047291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Registered nurses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Home health aides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Customer services rep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Food preparation workers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34820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209800"/>
            <a:ext cx="41192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Retail salespersons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Office clerks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Accountants and auditors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Nursing aides, orderlies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Postsecondary teachers </a:t>
            </a:r>
          </a:p>
        </p:txBody>
      </p:sp>
      <p:pic>
        <p:nvPicPr>
          <p:cNvPr id="257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91" y="4759342"/>
            <a:ext cx="2805736" cy="18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2" name="Picture 2" descr="http://1gpwwk3igz9h1fu14n2ig8i4.wpengine.netdna-cdn.com/wp-content/uploads/2013/10/photodune-734258-home-health-care-s-946x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84989"/>
            <a:ext cx="297494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48880"/>
            <a:ext cx="2801079" cy="334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2"/>
          <p:cNvSpPr>
            <a:spLocks noGrp="1"/>
          </p:cNvSpPr>
          <p:nvPr>
            <p:ph type="title"/>
          </p:nvPr>
        </p:nvSpPr>
        <p:spPr>
          <a:xfrm>
            <a:off x="467544" y="1556792"/>
            <a:ext cx="7817692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dirty="0">
                <a:latin typeface="Arial Rounded MT Bold" panose="020F0704030504030204" pitchFamily="34" charset="0"/>
              </a:rPr>
              <a:t>Rate Your Skills for Success</a:t>
            </a:r>
            <a:br>
              <a:rPr lang="en-US" altLang="en-US" sz="3200" dirty="0">
                <a:latin typeface="Arial Rounded MT Bold" panose="020F0704030504030204" pitchFamily="34" charset="0"/>
              </a:rPr>
            </a:br>
            <a:r>
              <a:rPr lang="en-US" altLang="en-US" sz="3200" dirty="0">
                <a:latin typeface="Arial Rounded MT Bold" panose="020F0704030504030204" pitchFamily="34" charset="0"/>
              </a:rPr>
              <a:t>In the workplace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124744"/>
            <a:ext cx="6173808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Basic Skills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9426" y="1981200"/>
            <a:ext cx="5564049" cy="4114800"/>
          </a:xfrm>
        </p:spPr>
        <p:txBody>
          <a:bodyPr/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dirty="0">
                <a:latin typeface="Century Gothic" panose="020B0502020202020204" pitchFamily="34" charset="0"/>
              </a:rPr>
              <a:t> 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Reading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Math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Writing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Listening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Speaking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dirty="0">
                <a:latin typeface="Century Gothic" panose="020B0502020202020204" pitchFamily="34" charset="0"/>
              </a:rPr>
              <a:t> 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Computers</a:t>
            </a:r>
          </a:p>
        </p:txBody>
      </p:sp>
      <p:pic>
        <p:nvPicPr>
          <p:cNvPr id="24884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62" y="2132856"/>
            <a:ext cx="2067149" cy="137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908" y="3573016"/>
            <a:ext cx="2073703" cy="139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784" y="1628800"/>
            <a:ext cx="3600400" cy="508000"/>
          </a:xfrm>
        </p:spPr>
        <p:txBody>
          <a:bodyPr>
            <a:noAutofit/>
          </a:bodyPr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Thinking Skills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688" y="2764482"/>
            <a:ext cx="4176464" cy="4078288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Creative Thinking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Decision Making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Problem Solving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Mental Visualization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Knowing How to Learn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Reasoning</a:t>
            </a:r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013176"/>
            <a:ext cx="32099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124744"/>
            <a:ext cx="5564049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Personal Qualities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9426" y="2057400"/>
            <a:ext cx="5564049" cy="4383088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Responsibility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Self-esteem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Sociability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Self-management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Integrity and Honesty</a:t>
            </a:r>
          </a:p>
        </p:txBody>
      </p:sp>
      <p:pic>
        <p:nvPicPr>
          <p:cNvPr id="24986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517" y="3886200"/>
            <a:ext cx="2759916" cy="265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31211"/>
            <a:ext cx="5887983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b="1" dirty="0">
                <a:latin typeface="+mn-lt"/>
              </a:rPr>
              <a:t>Workplace Competencies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2276872"/>
            <a:ext cx="8064896" cy="365760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b="1" dirty="0"/>
              <a:t>Manage time and money. 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b="1" dirty="0"/>
              <a:t>Participate as a member of a team.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b="1" dirty="0"/>
              <a:t>Use computers to access information.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b="1" dirty="0"/>
              <a:t>Develop efficient management systems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b="1" dirty="0"/>
              <a:t>Use technology.</a:t>
            </a:r>
          </a:p>
        </p:txBody>
      </p:sp>
      <p:pic>
        <p:nvPicPr>
          <p:cNvPr id="25089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-6626"/>
            <a:ext cx="3448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9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040932"/>
            <a:ext cx="2375360" cy="160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90600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How to Research Your Career</a:t>
            </a:r>
          </a:p>
        </p:txBody>
      </p:sp>
      <p:pic>
        <p:nvPicPr>
          <p:cNvPr id="223253" name="Picture 21" descr="https://s3.amazonaws.com/eightythousand.org/posts/images/64/original/I-love-my-job.jpg?13558467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38400"/>
            <a:ext cx="6096000" cy="28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Career Description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828800"/>
            <a:ext cx="7416800" cy="3621087"/>
          </a:xfrm>
        </p:spPr>
        <p:txBody>
          <a:bodyPr/>
          <a:lstStyle/>
          <a:p>
            <a:pPr>
              <a:defRPr/>
            </a:pPr>
            <a:r>
              <a:rPr lang="en-US" dirty="0"/>
              <a:t>Nature of the work</a:t>
            </a:r>
          </a:p>
          <a:p>
            <a:pPr>
              <a:defRPr/>
            </a:pPr>
            <a:r>
              <a:rPr lang="en-US" dirty="0"/>
              <a:t>Working conditions</a:t>
            </a:r>
          </a:p>
          <a:p>
            <a:pPr>
              <a:defRPr/>
            </a:pPr>
            <a:r>
              <a:rPr lang="en-US" dirty="0"/>
              <a:t>Training</a:t>
            </a:r>
          </a:p>
          <a:p>
            <a:pPr>
              <a:defRPr/>
            </a:pPr>
            <a:r>
              <a:rPr lang="en-US" dirty="0"/>
              <a:t>Qualification</a:t>
            </a:r>
          </a:p>
          <a:p>
            <a:pPr>
              <a:defRPr/>
            </a:pPr>
            <a:r>
              <a:rPr lang="en-US" dirty="0"/>
              <a:t>Advancement</a:t>
            </a:r>
          </a:p>
        </p:txBody>
      </p:sp>
      <p:pic>
        <p:nvPicPr>
          <p:cNvPr id="247810" name="Picture 2" descr="http://www.healthcareercompass.org/wp-content/uploads/2013/11/Nurses-Assistant-Job-Descrip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0"/>
            <a:ext cx="3440322" cy="34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Generation X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0"/>
            <a:ext cx="7416800" cy="3849687"/>
          </a:xfrm>
        </p:spPr>
        <p:txBody>
          <a:bodyPr/>
          <a:lstStyle/>
          <a:p>
            <a:pPr>
              <a:defRPr/>
            </a:pPr>
            <a:r>
              <a:rPr lang="en-US" dirty="0"/>
              <a:t>Born between 1965 and 1977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54978" name="Picture 2" descr="https://media.peirce.edu/themes/Peirce2014/Images/header/header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733800"/>
            <a:ext cx="5905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Career Outlook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362200"/>
            <a:ext cx="7416800" cy="2630487"/>
          </a:xfrm>
        </p:spPr>
        <p:txBody>
          <a:bodyPr/>
          <a:lstStyle/>
          <a:p>
            <a:pPr>
              <a:defRPr/>
            </a:pPr>
            <a:r>
              <a:rPr lang="en-US" dirty="0"/>
              <a:t>Salary</a:t>
            </a:r>
          </a:p>
          <a:p>
            <a:pPr>
              <a:defRPr/>
            </a:pPr>
            <a:r>
              <a:rPr lang="en-US" dirty="0"/>
              <a:t>Availability of employment</a:t>
            </a:r>
          </a:p>
          <a:p>
            <a:pPr>
              <a:defRPr/>
            </a:pPr>
            <a:r>
              <a:rPr lang="en-US" dirty="0"/>
              <a:t>Will this career exist in the future?</a:t>
            </a:r>
          </a:p>
        </p:txBody>
      </p:sp>
      <p:pic>
        <p:nvPicPr>
          <p:cNvPr id="248834" name="Picture 2" descr="http://careersinpsychology.org/wp-content/uploads/2014/10/Career-Outl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19600"/>
            <a:ext cx="252412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To Research Your Career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14600"/>
            <a:ext cx="7416800" cy="2401887"/>
          </a:xfrm>
        </p:spPr>
        <p:txBody>
          <a:bodyPr/>
          <a:lstStyle/>
          <a:p>
            <a:pPr>
              <a:defRPr/>
            </a:pPr>
            <a:r>
              <a:rPr lang="en-US" dirty="0"/>
              <a:t>Use the College Success Web Site</a:t>
            </a:r>
          </a:p>
          <a:p>
            <a:pPr>
              <a:defRPr/>
            </a:pPr>
            <a:r>
              <a:rPr lang="en-US" dirty="0"/>
              <a:t>Visit the Career Center</a:t>
            </a:r>
          </a:p>
          <a:p>
            <a:pPr>
              <a:defRPr/>
            </a:pPr>
            <a:r>
              <a:rPr lang="en-US" dirty="0"/>
              <a:t>Use the library </a:t>
            </a:r>
          </a:p>
        </p:txBody>
      </p:sp>
      <p:pic>
        <p:nvPicPr>
          <p:cNvPr id="249858" name="Picture 2" descr="http://sacc-usa.org/currents/wp-content/uploads/2012/02/career-opportunit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1554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887523"/>
            <a:ext cx="7416800" cy="508000"/>
          </a:xfrm>
        </p:spPr>
        <p:txBody>
          <a:bodyPr/>
          <a:lstStyle/>
          <a:p>
            <a:r>
              <a:rPr lang="en-US" b="0" dirty="0">
                <a:latin typeface="Arial Rounded MT Bold" panose="020F0704030504030204" pitchFamily="34" charset="0"/>
              </a:rPr>
              <a:t>    Planning Your Education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55143" y="2893089"/>
            <a:ext cx="232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Bachelors Degree?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27600" y="3409269"/>
            <a:ext cx="284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Masters Degree?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1897" y="3925449"/>
            <a:ext cx="263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Doctorate Degree?</a:t>
            </a:r>
          </a:p>
        </p:txBody>
      </p:sp>
      <p:pic>
        <p:nvPicPr>
          <p:cNvPr id="262146" name="Picture 2" descr="http://smartworkingcareers.com/wp-content/uploads/2013/03/CareerCompass-shad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09793"/>
            <a:ext cx="268605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0" y="2376909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Associate Degree?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9569" y="1860729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Vocational Certificate?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9350" y="445595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Professional Degree?</a:t>
            </a:r>
          </a:p>
        </p:txBody>
      </p:sp>
    </p:spTree>
    <p:extLst>
      <p:ext uri="{BB962C8B-B14F-4D97-AF65-F5344CB8AC3E}">
        <p14:creationId xmlns:p14="http://schemas.microsoft.com/office/powerpoint/2010/main" val="18260201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539552" y="2780928"/>
            <a:ext cx="7848872" cy="334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SzPct val="150000"/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Associate of Arts Degree     	</a:t>
            </a:r>
            <a:r>
              <a:rPr lang="en-US" altLang="en-US" sz="2400" b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2 years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endParaRPr lang="en-US" altLang="en-US" sz="2400" b="0" dirty="0">
              <a:solidFill>
                <a:srgbClr val="533801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Bachelor’s Degree 		4 to 5 years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 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Teaching Credential  		BA + 1 year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endParaRPr lang="en-US" altLang="en-US" sz="2400" b="0" dirty="0">
              <a:solidFill>
                <a:srgbClr val="533801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Master’s Degree		      	BA + 2 years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endParaRPr lang="en-US" altLang="en-US" sz="2400" b="0" dirty="0">
              <a:solidFill>
                <a:srgbClr val="533801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Law Degree 		      	BA + 3 years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endParaRPr lang="en-US" altLang="en-US" sz="2400" b="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Professional Degree  		BA + 4 to 5 year</a:t>
            </a:r>
            <a:r>
              <a:rPr lang="en-US" altLang="en-US" sz="2400" b="0" dirty="0">
                <a:solidFill>
                  <a:schemeClr val="bg2">
                    <a:lumMod val="75000"/>
                  </a:schemeClr>
                </a:solidFill>
                <a:latin typeface="Maiandra GD" panose="020E0502030308020204" pitchFamily="34" charset="0"/>
              </a:rPr>
              <a:t>s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755576" y="1196752"/>
            <a:ext cx="23042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 dirty="0">
                <a:solidFill>
                  <a:schemeClr val="tx2"/>
                </a:solidFill>
                <a:latin typeface="Arial Rounded MT Bold" panose="020F0704030504030204" pitchFamily="34" charset="0"/>
              </a:rPr>
              <a:t>Degrees</a:t>
            </a:r>
          </a:p>
        </p:txBody>
      </p:sp>
      <p:pic>
        <p:nvPicPr>
          <p:cNvPr id="251906" name="Picture 2" descr="http://heatherhuhman.com/wp-content/uploads/2014/05/bigstock-College-Diploma-With-Cap-And-T-2387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2151"/>
            <a:ext cx="2791968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251520" y="404664"/>
            <a:ext cx="8280920" cy="60939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2E84F"/>
              </a:solidFill>
              <a:latin typeface="Arial Rounded MT Bold" panose="020F07040305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02E84F"/>
              </a:solidFill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2E84F"/>
                </a:solidFill>
                <a:latin typeface="Arial Rounded MT Bold" panose="020F0704030504030204" pitchFamily="34" charset="0"/>
              </a:rPr>
              <a:t>        </a:t>
            </a:r>
            <a:r>
              <a:rPr lang="en-US" altLang="en-US" sz="2800" dirty="0">
                <a:solidFill>
                  <a:schemeClr val="tx2"/>
                </a:solidFill>
                <a:latin typeface="Albertus Medium" panose="020E0602030304020304" pitchFamily="34" charset="0"/>
              </a:rPr>
              <a:t>How many Units do I need to Graduate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00B0F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	</a:t>
            </a: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1-29 units		Freshman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	30-59 units		Sophomore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	60-89 units		Junior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	90+ units		Senior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Total number of units for graduation depends on the university</a:t>
            </a:r>
          </a:p>
        </p:txBody>
      </p:sp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57600"/>
            <a:ext cx="2391776" cy="159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371600"/>
            <a:ext cx="6408737" cy="508000"/>
          </a:xfrm>
        </p:spPr>
        <p:txBody>
          <a:bodyPr/>
          <a:lstStyle/>
          <a:p>
            <a:r>
              <a:rPr lang="en-US" dirty="0"/>
              <a:t>Develop and Educational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438400"/>
            <a:ext cx="6481763" cy="776287"/>
          </a:xfrm>
        </p:spPr>
        <p:txBody>
          <a:bodyPr/>
          <a:lstStyle/>
          <a:p>
            <a:r>
              <a:rPr lang="en-US" dirty="0"/>
              <a:t>It is the roadmap to your future.</a:t>
            </a:r>
          </a:p>
        </p:txBody>
      </p:sp>
      <p:pic>
        <p:nvPicPr>
          <p:cNvPr id="250882" name="Picture 2" descr="http://www.tesora.com/wp-content/uploads/2015/01/road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50" y="3773487"/>
            <a:ext cx="6667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4267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Steps in Planning Your Education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7416800" cy="3773487"/>
          </a:xfrm>
        </p:spPr>
        <p:txBody>
          <a:bodyPr/>
          <a:lstStyle/>
          <a:p>
            <a:pPr>
              <a:defRPr/>
            </a:pPr>
            <a:r>
              <a:rPr lang="en-US" dirty="0"/>
              <a:t>Assessment tests</a:t>
            </a:r>
          </a:p>
          <a:p>
            <a:pPr>
              <a:defRPr/>
            </a:pPr>
            <a:r>
              <a:rPr lang="en-US" dirty="0"/>
              <a:t>Take English the first semester</a:t>
            </a:r>
          </a:p>
          <a:p>
            <a:pPr>
              <a:defRPr/>
            </a:pPr>
            <a:r>
              <a:rPr lang="en-US" dirty="0"/>
              <a:t>Start math classes early</a:t>
            </a:r>
          </a:p>
          <a:p>
            <a:pPr>
              <a:defRPr/>
            </a:pPr>
            <a:r>
              <a:rPr lang="en-US" dirty="0"/>
              <a:t>Take general education</a:t>
            </a:r>
          </a:p>
          <a:p>
            <a:pPr>
              <a:defRPr/>
            </a:pPr>
            <a:r>
              <a:rPr lang="en-US" dirty="0"/>
              <a:t>Prepare for your major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For Your Success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See a counselor or adviser</a:t>
            </a:r>
          </a:p>
          <a:p>
            <a:pPr>
              <a:defRPr/>
            </a:pPr>
            <a:r>
              <a:rPr lang="en-US" dirty="0"/>
              <a:t>Develop an educational plan</a:t>
            </a:r>
          </a:p>
        </p:txBody>
      </p:sp>
      <p:pic>
        <p:nvPicPr>
          <p:cNvPr id="211987" name="Picture 19" descr="http://cdn.listaka.com/wp-content/uploads/2015/07/succes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38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04950" y="1295400"/>
            <a:ext cx="6408737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Writing a Resume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33600"/>
            <a:ext cx="61722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Your Resume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38400"/>
            <a:ext cx="7416800" cy="3048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A snapshot of your education and experience</a:t>
            </a:r>
          </a:p>
          <a:p>
            <a:pPr>
              <a:defRPr/>
            </a:pPr>
            <a:r>
              <a:rPr lang="en-US" sz="3200" dirty="0"/>
              <a:t>Generally one page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Advantages of Generation X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7416800" cy="4002087"/>
          </a:xfrm>
        </p:spPr>
        <p:txBody>
          <a:bodyPr/>
          <a:lstStyle/>
          <a:p>
            <a:pPr>
              <a:defRPr/>
            </a:pPr>
            <a:r>
              <a:rPr lang="en-US" dirty="0"/>
              <a:t>More highly educated</a:t>
            </a:r>
          </a:p>
          <a:p>
            <a:pPr>
              <a:defRPr/>
            </a:pPr>
            <a:r>
              <a:rPr lang="en-US" dirty="0"/>
              <a:t>Greater demand for skilled workers</a:t>
            </a:r>
          </a:p>
          <a:p>
            <a:pPr>
              <a:defRPr/>
            </a:pPr>
            <a:r>
              <a:rPr lang="en-US" dirty="0"/>
              <a:t>Computer literate</a:t>
            </a:r>
          </a:p>
          <a:p>
            <a:pPr>
              <a:defRPr/>
            </a:pPr>
            <a:r>
              <a:rPr lang="en-US" dirty="0"/>
              <a:t>Good work ethic</a:t>
            </a:r>
          </a:p>
          <a:p>
            <a:pPr>
              <a:defRPr/>
            </a:pPr>
            <a:r>
              <a:rPr lang="en-US" dirty="0"/>
              <a:t>As Baby Boomers retire, more job opportunities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066800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Resume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905000"/>
            <a:ext cx="6481763" cy="4752975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Contact information</a:t>
            </a:r>
          </a:p>
          <a:p>
            <a:pPr lvl="1">
              <a:defRPr/>
            </a:pPr>
            <a:r>
              <a:rPr lang="en-US" sz="3600" dirty="0"/>
              <a:t>Name</a:t>
            </a:r>
          </a:p>
          <a:p>
            <a:pPr lvl="1">
              <a:defRPr/>
            </a:pPr>
            <a:r>
              <a:rPr lang="en-US" sz="3600" dirty="0"/>
              <a:t>Address</a:t>
            </a:r>
          </a:p>
          <a:p>
            <a:pPr lvl="1">
              <a:defRPr/>
            </a:pPr>
            <a:r>
              <a:rPr lang="en-US" sz="3600" dirty="0"/>
              <a:t>Telephone</a:t>
            </a:r>
          </a:p>
          <a:p>
            <a:pPr lvl="1">
              <a:defRPr/>
            </a:pPr>
            <a:r>
              <a:rPr lang="en-US" sz="3600" dirty="0"/>
              <a:t>E-mail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066800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Resume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905000"/>
            <a:ext cx="6481763" cy="4752975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Career Objective</a:t>
            </a:r>
          </a:p>
          <a:p>
            <a:pPr>
              <a:defRPr/>
            </a:pPr>
            <a:r>
              <a:rPr lang="en-US" sz="3600" dirty="0"/>
              <a:t>Education</a:t>
            </a:r>
          </a:p>
          <a:p>
            <a:pPr>
              <a:defRPr/>
            </a:pPr>
            <a:r>
              <a:rPr lang="en-US" sz="3600" dirty="0"/>
              <a:t>Experience</a:t>
            </a:r>
          </a:p>
          <a:p>
            <a:pPr>
              <a:defRPr/>
            </a:pPr>
            <a:r>
              <a:rPr lang="en-US" sz="3600" dirty="0"/>
              <a:t>Special skills, honors, awards</a:t>
            </a:r>
          </a:p>
          <a:p>
            <a:pPr>
              <a:defRPr/>
            </a:pPr>
            <a:r>
              <a:rPr lang="en-US" sz="3600" dirty="0"/>
              <a:t>References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Good Resume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46250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Write clearly</a:t>
            </a:r>
          </a:p>
          <a:p>
            <a:pPr>
              <a:defRPr/>
            </a:pPr>
            <a:r>
              <a:rPr lang="en-US" sz="3200" dirty="0"/>
              <a:t>Be brief</a:t>
            </a:r>
          </a:p>
          <a:p>
            <a:pPr>
              <a:defRPr/>
            </a:pPr>
            <a:r>
              <a:rPr lang="en-US" sz="3200" dirty="0"/>
              <a:t>Be neat</a:t>
            </a:r>
          </a:p>
          <a:p>
            <a:pPr>
              <a:defRPr/>
            </a:pPr>
            <a:r>
              <a:rPr lang="en-US" sz="3200" dirty="0"/>
              <a:t>Be honest</a:t>
            </a:r>
          </a:p>
          <a:p>
            <a:pPr>
              <a:defRPr/>
            </a:pPr>
            <a:r>
              <a:rPr lang="en-US" sz="3200" dirty="0"/>
              <a:t>Print professionally or post online</a:t>
            </a:r>
          </a:p>
          <a:p>
            <a:pPr>
              <a:defRPr/>
            </a:pPr>
            <a:r>
              <a:rPr lang="en-US" sz="3200" dirty="0"/>
              <a:t>Your resume represents you!</a:t>
            </a:r>
          </a:p>
        </p:txBody>
      </p:sp>
      <p:pic>
        <p:nvPicPr>
          <p:cNvPr id="224269" name="Picture 13" descr="http://www.whiteconsultingllc.com/wp-content/uploads/2014/12/Resu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4210528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Letters of Reference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7416800" cy="4383087"/>
          </a:xfrm>
        </p:spPr>
        <p:txBody>
          <a:bodyPr/>
          <a:lstStyle/>
          <a:p>
            <a:pPr>
              <a:defRPr/>
            </a:pPr>
            <a:r>
              <a:rPr lang="en-US" dirty="0"/>
              <a:t>Ask for letters of reference from your current employers and professors.  Keep them on file.</a:t>
            </a:r>
          </a:p>
          <a:p>
            <a:pPr>
              <a:defRPr/>
            </a:pPr>
            <a:r>
              <a:rPr lang="en-US" dirty="0"/>
              <a:t>Ask for endorsements on LinkedIn.  </a:t>
            </a:r>
          </a:p>
          <a:p>
            <a:pPr>
              <a:defRPr/>
            </a:pPr>
            <a:r>
              <a:rPr lang="en-US" dirty="0"/>
              <a:t>Use them to apply for jobs and scholarships.</a:t>
            </a:r>
          </a:p>
        </p:txBody>
      </p:sp>
      <p:pic>
        <p:nvPicPr>
          <p:cNvPr id="225293" name="Picture 13" descr="http://www.rambit.qc.ca/ecv/anglais-images/how-to-make-a-reference-let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02221"/>
            <a:ext cx="2228850" cy="224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Online Resumes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7416800" cy="4495800"/>
          </a:xfrm>
        </p:spPr>
        <p:txBody>
          <a:bodyPr/>
          <a:lstStyle/>
          <a:p>
            <a:pPr>
              <a:defRPr/>
            </a:pPr>
            <a:r>
              <a:rPr lang="en-US" dirty="0"/>
              <a:t>Many jobs today will be posted on the Internet and will require online resumes</a:t>
            </a:r>
          </a:p>
        </p:txBody>
      </p:sp>
      <p:pic>
        <p:nvPicPr>
          <p:cNvPr id="226317" name="Picture 13" descr="http://www.angieslist.com/files/styles/square_thumbnail_large/public/resume_1.jpg?itok=-GGmaxy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44517"/>
            <a:ext cx="3314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95400"/>
            <a:ext cx="7416800" cy="508000"/>
          </a:xfrm>
        </p:spPr>
        <p:txBody>
          <a:bodyPr/>
          <a:lstStyle/>
          <a:p>
            <a:r>
              <a:rPr lang="en-US" dirty="0"/>
              <a:t>The Cover Letter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12" y="2209800"/>
            <a:ext cx="6910388" cy="46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022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Cover Letter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86000"/>
            <a:ext cx="7416800" cy="4383087"/>
          </a:xfrm>
        </p:spPr>
        <p:txBody>
          <a:bodyPr/>
          <a:lstStyle/>
          <a:p>
            <a:pPr>
              <a:defRPr/>
            </a:pPr>
            <a:r>
              <a:rPr lang="en-US" dirty="0"/>
              <a:t>State briefly the job you are interested in.</a:t>
            </a:r>
          </a:p>
          <a:p>
            <a:pPr>
              <a:defRPr/>
            </a:pPr>
            <a:r>
              <a:rPr lang="en-US" dirty="0"/>
              <a:t>Briefly state how your education and experience would be an asset to the company.</a:t>
            </a:r>
          </a:p>
          <a:p>
            <a:pPr>
              <a:defRPr/>
            </a:pPr>
            <a:r>
              <a:rPr lang="en-US" dirty="0"/>
              <a:t>Ask for an interview.</a:t>
            </a:r>
          </a:p>
          <a:p>
            <a:pPr>
              <a:defRPr/>
            </a:pPr>
            <a:r>
              <a:rPr lang="en-US" dirty="0"/>
              <a:t>Attach your resume. 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0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Assignment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2286000"/>
            <a:ext cx="6481763" cy="3505200"/>
          </a:xfrm>
        </p:spPr>
        <p:txBody>
          <a:bodyPr/>
          <a:lstStyle/>
          <a:p>
            <a:pPr>
              <a:defRPr/>
            </a:pPr>
            <a:r>
              <a:rPr lang="en-US" dirty="0"/>
              <a:t>Complete a resume and cover letter for your ideal job.</a:t>
            </a:r>
          </a:p>
          <a:p>
            <a:pPr>
              <a:defRPr/>
            </a:pPr>
            <a:r>
              <a:rPr lang="en-US" dirty="0"/>
              <a:t>Assume you have graduated from college and are applying for that job that motivated you to finish college.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676400"/>
            <a:ext cx="8610600" cy="508000"/>
          </a:xfrm>
        </p:spPr>
        <p:txBody>
          <a:bodyPr/>
          <a:lstStyle/>
          <a:p>
            <a:pPr algn="ctr"/>
            <a:r>
              <a:rPr lang="en-US" dirty="0"/>
              <a:t>Establishing Your Personal Brand Online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14600"/>
            <a:ext cx="5367866" cy="4025900"/>
          </a:xfrm>
        </p:spPr>
      </p:pic>
    </p:spTree>
    <p:extLst>
      <p:ext uri="{BB962C8B-B14F-4D97-AF65-F5344CB8AC3E}">
        <p14:creationId xmlns:p14="http://schemas.microsoft.com/office/powerpoint/2010/main" val="32083776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7416800" cy="508000"/>
          </a:xfrm>
        </p:spPr>
        <p:txBody>
          <a:bodyPr/>
          <a:lstStyle/>
          <a:p>
            <a:r>
              <a:rPr lang="en-US" dirty="0"/>
              <a:t>Personal Branding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7416800" cy="4191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Through the use of social media, you can use this concept to market your strengths to potential employers and to find a satisfying career.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06800"/>
            <a:ext cx="48768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56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799" y="1752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New Millennials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224" y="2850423"/>
            <a:ext cx="7416800" cy="3240087"/>
          </a:xfrm>
        </p:spPr>
        <p:txBody>
          <a:bodyPr/>
          <a:lstStyle/>
          <a:p>
            <a:pPr>
              <a:defRPr/>
            </a:pPr>
            <a:r>
              <a:rPr lang="en-US" dirty="0"/>
              <a:t>Born between 1977 and 1995</a:t>
            </a:r>
          </a:p>
        </p:txBody>
      </p:sp>
      <p:pic>
        <p:nvPicPr>
          <p:cNvPr id="256004" name="Picture 4" descr="http://iveybusinessjournal.com/wp-content/uploads/2011/09/iStock_000026674434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35533"/>
            <a:ext cx="48006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14400"/>
            <a:ext cx="6408737" cy="508000"/>
          </a:xfrm>
        </p:spPr>
        <p:txBody>
          <a:bodyPr/>
          <a:lstStyle/>
          <a:p>
            <a:r>
              <a:rPr lang="en-US" dirty="0"/>
              <a:t>Personal Branding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752600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Define your brand.</a:t>
            </a:r>
          </a:p>
          <a:p>
            <a:pPr marL="0" indent="0">
              <a:buNone/>
            </a:pPr>
            <a:r>
              <a:rPr lang="en-US" sz="3200" dirty="0"/>
              <a:t>What are your passions, goals, and personal strengths and how can they be used in the job market?</a:t>
            </a:r>
          </a:p>
        </p:txBody>
      </p:sp>
    </p:spTree>
    <p:extLst>
      <p:ext uri="{BB962C8B-B14F-4D97-AF65-F5344CB8AC3E}">
        <p14:creationId xmlns:p14="http://schemas.microsoft.com/office/powerpoint/2010/main" val="7711877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838200"/>
            <a:ext cx="6408737" cy="508000"/>
          </a:xfrm>
        </p:spPr>
        <p:txBody>
          <a:bodyPr/>
          <a:lstStyle/>
          <a:p>
            <a:r>
              <a:rPr lang="en-US" dirty="0"/>
              <a:t>Personal Branding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7416800" cy="5111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Manage your online presence.</a:t>
            </a:r>
          </a:p>
          <a:p>
            <a:pPr marL="0" indent="0">
              <a:buNone/>
            </a:pPr>
            <a:r>
              <a:rPr lang="en-US" dirty="0"/>
              <a:t>Beware of materials like these:</a:t>
            </a:r>
          </a:p>
          <a:p>
            <a:r>
              <a:rPr lang="en-US" dirty="0"/>
              <a:t>Photos or references to drug or alcohol abuse</a:t>
            </a:r>
          </a:p>
          <a:p>
            <a:r>
              <a:rPr lang="en-US" dirty="0"/>
              <a:t>Discriminatory comments on race, religion or gender</a:t>
            </a:r>
          </a:p>
          <a:p>
            <a:r>
              <a:rPr lang="en-US" dirty="0"/>
              <a:t>Negative comments about previous employers</a:t>
            </a:r>
          </a:p>
          <a:p>
            <a:r>
              <a:rPr lang="en-US" dirty="0"/>
              <a:t>Poor communication skills (grammar and spelling)</a:t>
            </a:r>
          </a:p>
        </p:txBody>
      </p:sp>
    </p:spTree>
    <p:extLst>
      <p:ext uri="{BB962C8B-B14F-4D97-AF65-F5344CB8AC3E}">
        <p14:creationId xmlns:p14="http://schemas.microsoft.com/office/powerpoint/2010/main" val="9455783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66800"/>
            <a:ext cx="6408737" cy="508000"/>
          </a:xfrm>
        </p:spPr>
        <p:txBody>
          <a:bodyPr/>
          <a:lstStyle/>
          <a:p>
            <a:r>
              <a:rPr lang="en-US" dirty="0"/>
              <a:t>Personal Branding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828801"/>
            <a:ext cx="6481763" cy="3886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Set up a nameplate website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</a:rPr>
              <a:t>About.me</a:t>
            </a:r>
          </a:p>
          <a:p>
            <a:r>
              <a:rPr lang="en-US" dirty="0">
                <a:solidFill>
                  <a:schemeClr val="tx1"/>
                </a:solidFill>
              </a:rPr>
              <a:t>Sites.google.com</a:t>
            </a:r>
          </a:p>
          <a:p>
            <a:r>
              <a:rPr lang="en-US" dirty="0">
                <a:solidFill>
                  <a:schemeClr val="tx1"/>
                </a:solidFill>
              </a:rPr>
              <a:t>Zerply.com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These are free.  </a:t>
            </a:r>
          </a:p>
        </p:txBody>
      </p:sp>
    </p:spTree>
    <p:extLst>
      <p:ext uri="{BB962C8B-B14F-4D97-AF65-F5344CB8AC3E}">
        <p14:creationId xmlns:p14="http://schemas.microsoft.com/office/powerpoint/2010/main" val="34481783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914400"/>
            <a:ext cx="6408737" cy="508000"/>
          </a:xfrm>
        </p:spPr>
        <p:txBody>
          <a:bodyPr/>
          <a:lstStyle/>
          <a:p>
            <a:r>
              <a:rPr lang="en-US" dirty="0"/>
              <a:t>Using Online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76400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Top sites: </a:t>
            </a:r>
          </a:p>
          <a:p>
            <a:r>
              <a:rPr lang="en-US" dirty="0"/>
              <a:t>LinkedIn</a:t>
            </a:r>
          </a:p>
          <a:p>
            <a:r>
              <a:rPr lang="en-US" dirty="0"/>
              <a:t>Facebook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03600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300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914400"/>
            <a:ext cx="6408737" cy="508000"/>
          </a:xfrm>
        </p:spPr>
        <p:txBody>
          <a:bodyPr/>
          <a:lstStyle/>
          <a:p>
            <a:r>
              <a:rPr lang="en-US" dirty="0"/>
              <a:t>Using Online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752600"/>
            <a:ext cx="6481763" cy="4752975"/>
          </a:xfrm>
        </p:spPr>
        <p:txBody>
          <a:bodyPr/>
          <a:lstStyle/>
          <a:p>
            <a:r>
              <a:rPr lang="en-US" dirty="0"/>
              <a:t>Classified Ads</a:t>
            </a:r>
          </a:p>
          <a:p>
            <a:pPr marL="0" indent="0">
              <a:buNone/>
            </a:pPr>
            <a:r>
              <a:rPr lang="en-US"/>
              <a:t>    </a:t>
            </a:r>
            <a:r>
              <a:rPr lang="en-US">
                <a:solidFill>
                  <a:srgbClr val="C00000"/>
                </a:solidFill>
              </a:rPr>
              <a:t>careerbuilder</a:t>
            </a:r>
            <a:r>
              <a:rPr lang="en-US" dirty="0">
                <a:solidFill>
                  <a:srgbClr val="C00000"/>
                </a:solidFill>
              </a:rPr>
              <a:t>.com</a:t>
            </a:r>
          </a:p>
          <a:p>
            <a:r>
              <a:rPr lang="en-US" dirty="0"/>
              <a:t>Job Search Engines</a:t>
            </a:r>
          </a:p>
          <a:p>
            <a:pPr marL="400050" lvl="1" indent="0">
              <a:buNone/>
            </a:pPr>
            <a:r>
              <a:rPr lang="en-US" sz="2800" b="0" dirty="0">
                <a:solidFill>
                  <a:srgbClr val="C00000"/>
                </a:solidFill>
              </a:rPr>
              <a:t>Indeed.com</a:t>
            </a:r>
          </a:p>
          <a:p>
            <a:pPr marL="457200" indent="-457200"/>
            <a:r>
              <a:rPr lang="en-US" dirty="0"/>
              <a:t>Employment agencies</a:t>
            </a:r>
          </a:p>
          <a:p>
            <a:pPr marL="457200" indent="-457200"/>
            <a:r>
              <a:rPr lang="en-US" b="0" dirty="0"/>
              <a:t>Using email to find a job</a:t>
            </a:r>
          </a:p>
        </p:txBody>
      </p:sp>
    </p:spTree>
    <p:extLst>
      <p:ext uri="{BB962C8B-B14F-4D97-AF65-F5344CB8AC3E}">
        <p14:creationId xmlns:p14="http://schemas.microsoft.com/office/powerpoint/2010/main" val="6379493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1" y="609600"/>
            <a:ext cx="40386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Job Interview</a:t>
            </a:r>
          </a:p>
        </p:txBody>
      </p:sp>
      <p:pic>
        <p:nvPicPr>
          <p:cNvPr id="227343" name="Picture 15" descr="http://i0.wp.com/catherinescareercorner.com/wp-content/uploads/2014/02/20-compelling-job-interview-questions-to-ask-employers.jpg?resize=350%2C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66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First Learn About the Job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7416800" cy="4230687"/>
          </a:xfrm>
        </p:spPr>
        <p:txBody>
          <a:bodyPr/>
          <a:lstStyle/>
          <a:p>
            <a:pPr>
              <a:defRPr/>
            </a:pPr>
            <a:r>
              <a:rPr lang="en-US" dirty="0"/>
              <a:t>Library</a:t>
            </a:r>
          </a:p>
          <a:p>
            <a:pPr>
              <a:defRPr/>
            </a:pPr>
            <a:r>
              <a:rPr lang="en-US" dirty="0"/>
              <a:t>Personnel Office</a:t>
            </a:r>
          </a:p>
          <a:p>
            <a:pPr>
              <a:defRPr/>
            </a:pPr>
            <a:r>
              <a:rPr lang="en-US" dirty="0"/>
              <a:t>Friends and Contacts</a:t>
            </a:r>
          </a:p>
          <a:p>
            <a:pPr>
              <a:defRPr/>
            </a:pPr>
            <a:r>
              <a:rPr lang="en-US" dirty="0"/>
              <a:t>Web Site</a:t>
            </a:r>
          </a:p>
        </p:txBody>
      </p:sp>
      <p:graphicFrame>
        <p:nvGraphicFramePr>
          <p:cNvPr id="880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416324"/>
              </p:ext>
            </p:extLst>
          </p:nvPr>
        </p:nvGraphicFramePr>
        <p:xfrm>
          <a:off x="7115175" y="4772025"/>
          <a:ext cx="2028825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3" imgW="1766621" imgH="1792224" progId="MS_ClipArt_Gallery.2">
                  <p:embed/>
                </p:oleObj>
              </mc:Choice>
              <mc:Fallback>
                <p:oleObj name="Clip" r:id="rId3" imgW="1766621" imgH="1792224" progId="MS_ClipArt_Gallery.2">
                  <p:embed/>
                  <p:pic>
                    <p:nvPicPr>
                      <p:cNvPr id="880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5175" y="4772025"/>
                        <a:ext cx="2028825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482186"/>
              </p:ext>
            </p:extLst>
          </p:nvPr>
        </p:nvGraphicFramePr>
        <p:xfrm>
          <a:off x="4038600" y="3581400"/>
          <a:ext cx="2438400" cy="204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lip" r:id="rId5" imgW="14630400" imgH="12262104" progId="MS_ClipArt_Gallery.2">
                  <p:embed/>
                </p:oleObj>
              </mc:Choice>
              <mc:Fallback>
                <p:oleObj name="Clip" r:id="rId5" imgW="14630400" imgH="12262104" progId="MS_ClipArt_Gallery.2">
                  <p:embed/>
                  <p:pic>
                    <p:nvPicPr>
                      <p:cNvPr id="8806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581400"/>
                        <a:ext cx="2438400" cy="204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Interviewers Look For: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86000"/>
            <a:ext cx="7416800" cy="3925887"/>
          </a:xfrm>
        </p:spPr>
        <p:txBody>
          <a:bodyPr/>
          <a:lstStyle/>
          <a:p>
            <a:pPr>
              <a:defRPr/>
            </a:pPr>
            <a:r>
              <a:rPr lang="en-US" dirty="0"/>
              <a:t>Enthusiasm and commitment</a:t>
            </a:r>
          </a:p>
          <a:p>
            <a:pPr>
              <a:defRPr/>
            </a:pPr>
            <a:r>
              <a:rPr lang="en-US" dirty="0"/>
              <a:t>How you can be an asset to the company</a:t>
            </a:r>
          </a:p>
          <a:p>
            <a:pPr>
              <a:defRPr/>
            </a:pPr>
            <a:r>
              <a:rPr lang="en-US" dirty="0"/>
              <a:t>How you can work as part of a team</a:t>
            </a:r>
          </a:p>
        </p:txBody>
      </p:sp>
      <p:pic>
        <p:nvPicPr>
          <p:cNvPr id="229389" name="Picture 13" descr="http://cdn.business2community.com/wp-content/uploads/2015/03/job_interview_woman-smil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988" y="4114800"/>
            <a:ext cx="3790017" cy="252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Make a Good Impression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416800" cy="3468687"/>
          </a:xfrm>
        </p:spPr>
        <p:txBody>
          <a:bodyPr/>
          <a:lstStyle/>
          <a:p>
            <a:pPr>
              <a:defRPr/>
            </a:pPr>
            <a:r>
              <a:rPr lang="en-US" dirty="0"/>
              <a:t>Dress appropriately.</a:t>
            </a:r>
          </a:p>
          <a:p>
            <a:pPr>
              <a:defRPr/>
            </a:pPr>
            <a:r>
              <a:rPr lang="en-US" dirty="0"/>
              <a:t>Relax.</a:t>
            </a:r>
          </a:p>
          <a:p>
            <a:pPr>
              <a:defRPr/>
            </a:pPr>
            <a:r>
              <a:rPr lang="en-US" dirty="0"/>
              <a:t>Anticipate interview questions.</a:t>
            </a:r>
          </a:p>
          <a:p>
            <a:pPr>
              <a:defRPr/>
            </a:pPr>
            <a:r>
              <a:rPr lang="en-US" dirty="0"/>
              <a:t>Smile and introduce yourself.</a:t>
            </a:r>
          </a:p>
          <a:p>
            <a:pPr>
              <a:defRPr/>
            </a:pPr>
            <a:r>
              <a:rPr lang="en-US" dirty="0"/>
              <a:t>Maintain eye contact.</a:t>
            </a:r>
          </a:p>
        </p:txBody>
      </p:sp>
      <p:pic>
        <p:nvPicPr>
          <p:cNvPr id="252930" name="Picture 2" descr="https://arlingtonva.s3.amazonaws.com/wp-content/uploads/sites/27/2014/01/job-inter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2286"/>
            <a:ext cx="3232150" cy="239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Some Interview Questions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416800" cy="3697287"/>
          </a:xfrm>
        </p:spPr>
        <p:txBody>
          <a:bodyPr/>
          <a:lstStyle/>
          <a:p>
            <a:pPr>
              <a:defRPr/>
            </a:pPr>
            <a:r>
              <a:rPr lang="en-US" dirty="0"/>
              <a:t>Tell us about yourself.</a:t>
            </a:r>
          </a:p>
          <a:p>
            <a:pPr>
              <a:defRPr/>
            </a:pPr>
            <a:r>
              <a:rPr lang="en-US" dirty="0"/>
              <a:t>Why do you want this job?</a:t>
            </a:r>
          </a:p>
          <a:p>
            <a:pPr>
              <a:defRPr/>
            </a:pPr>
            <a:r>
              <a:rPr lang="en-US" dirty="0"/>
              <a:t>Why are you leaving your present job?</a:t>
            </a:r>
          </a:p>
          <a:p>
            <a:pPr>
              <a:defRPr/>
            </a:pPr>
            <a:r>
              <a:rPr lang="en-US" dirty="0"/>
              <a:t>What are your strengths and weaknesses?</a:t>
            </a:r>
          </a:p>
          <a:p>
            <a:pPr>
              <a:defRPr/>
            </a:pPr>
            <a:r>
              <a:rPr lang="en-US" dirty="0"/>
              <a:t>Tell us about a difficulty or problem you solved on the job.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New Millennials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7772400" cy="4419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Sometimes called the “Echo Boomers”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By 2010, they will be the largest teen population is U.S. history   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Will exceed the number of Baby Boomers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In the next 10 years, college enrollments will increase by 300,000 students per year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College admission will become increasingly competitive.  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Interview Questions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7416800" cy="3886200"/>
          </a:xfrm>
        </p:spPr>
        <p:txBody>
          <a:bodyPr/>
          <a:lstStyle/>
          <a:p>
            <a:pPr>
              <a:defRPr/>
            </a:pPr>
            <a:r>
              <a:rPr lang="en-US" dirty="0"/>
              <a:t>Tell us about one of your achievements on the job.</a:t>
            </a:r>
          </a:p>
          <a:p>
            <a:pPr>
              <a:defRPr/>
            </a:pPr>
            <a:r>
              <a:rPr lang="en-US" dirty="0"/>
              <a:t>What do you like best about your job?</a:t>
            </a:r>
          </a:p>
          <a:p>
            <a:pPr>
              <a:defRPr/>
            </a:pPr>
            <a:r>
              <a:rPr lang="en-US" dirty="0"/>
              <a:t>What do you like least?</a:t>
            </a:r>
          </a:p>
          <a:p>
            <a:pPr>
              <a:defRPr/>
            </a:pPr>
            <a:r>
              <a:rPr lang="en-US" dirty="0"/>
              <a:t>Are there any questions you would like to ask?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Write a thank you note.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362200"/>
            <a:ext cx="7416800" cy="3773487"/>
          </a:xfrm>
        </p:spPr>
        <p:txBody>
          <a:bodyPr/>
          <a:lstStyle/>
          <a:p>
            <a:pPr>
              <a:defRPr/>
            </a:pPr>
            <a:r>
              <a:rPr lang="en-US" dirty="0"/>
              <a:t>It makes a good impression.</a:t>
            </a:r>
          </a:p>
          <a:p>
            <a:pPr>
              <a:defRPr/>
            </a:pPr>
            <a:r>
              <a:rPr lang="en-US" dirty="0"/>
              <a:t>It causes the interviewer to think about you again.</a:t>
            </a:r>
          </a:p>
        </p:txBody>
      </p:sp>
      <p:pic>
        <p:nvPicPr>
          <p:cNvPr id="230413" name="Picture 13" descr="http://www.abetterinterview.com/wp-content/uploads/2012/09/Thank-you-let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2400"/>
            <a:ext cx="3628783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95400"/>
            <a:ext cx="7416800" cy="508000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Interview Worksheet 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438400"/>
            <a:ext cx="7416800" cy="3240087"/>
          </a:xfrm>
        </p:spPr>
        <p:txBody>
          <a:bodyPr/>
          <a:lstStyle/>
          <a:p>
            <a:pPr marL="0" indent="0" algn="l">
              <a:buNone/>
              <a:defRPr/>
            </a:pPr>
            <a:r>
              <a:rPr lang="en-US" dirty="0"/>
              <a:t>1. Answer the questions in 5 minutes.</a:t>
            </a:r>
          </a:p>
          <a:p>
            <a:pPr marL="0" indent="0" algn="l">
              <a:buNone/>
              <a:defRPr/>
            </a:pPr>
            <a:r>
              <a:rPr lang="en-US" dirty="0"/>
              <a:t>2.  Practice the questions with your partner.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828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Keys to Success:</a:t>
            </a:r>
            <a:br>
              <a:rPr lang="en-US" dirty="0"/>
            </a:br>
            <a:r>
              <a:rPr lang="en-US" dirty="0"/>
              <a:t>Life is a Dangerous Opportunity</a:t>
            </a:r>
          </a:p>
        </p:txBody>
      </p:sp>
      <p:graphicFrame>
        <p:nvGraphicFramePr>
          <p:cNvPr id="95235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36307"/>
              </p:ext>
            </p:extLst>
          </p:nvPr>
        </p:nvGraphicFramePr>
        <p:xfrm>
          <a:off x="6076950" y="3733800"/>
          <a:ext cx="306705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95235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950" y="3733800"/>
                        <a:ext cx="306705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752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Chinese Word for Crisis Has Two Characters: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71800"/>
            <a:ext cx="7416800" cy="2554287"/>
          </a:xfrm>
        </p:spPr>
        <p:txBody>
          <a:bodyPr/>
          <a:lstStyle/>
          <a:p>
            <a:pPr>
              <a:defRPr/>
            </a:pPr>
            <a:r>
              <a:rPr lang="en-US" dirty="0"/>
              <a:t>Danger</a:t>
            </a:r>
          </a:p>
          <a:p>
            <a:pPr>
              <a:defRPr/>
            </a:pPr>
            <a:r>
              <a:rPr lang="en-US" dirty="0"/>
              <a:t>Opportunity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96260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600951"/>
              </p:ext>
            </p:extLst>
          </p:nvPr>
        </p:nvGraphicFramePr>
        <p:xfrm>
          <a:off x="4803775" y="3919538"/>
          <a:ext cx="434022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lip" r:id="rId3" imgW="1822399" imgH="1233526" progId="MS_ClipArt_Gallery.2">
                  <p:embed/>
                </p:oleObj>
              </mc:Choice>
              <mc:Fallback>
                <p:oleObj name="Clip" r:id="rId3" imgW="1822399" imgH="1233526" progId="MS_ClipArt_Gallery.2">
                  <p:embed/>
                  <p:pic>
                    <p:nvPicPr>
                      <p:cNvPr id="9626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3775" y="3919538"/>
                        <a:ext cx="434022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is the danger?</a:t>
            </a:r>
            <a:br>
              <a:rPr lang="en-US" dirty="0"/>
            </a:br>
            <a:r>
              <a:rPr lang="en-US" dirty="0"/>
              <a:t>What is the opportunity?</a:t>
            </a:r>
          </a:p>
        </p:txBody>
      </p:sp>
      <p:graphicFrame>
        <p:nvGraphicFramePr>
          <p:cNvPr id="97283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21202"/>
              </p:ext>
            </p:extLst>
          </p:nvPr>
        </p:nvGraphicFramePr>
        <p:xfrm>
          <a:off x="2362200" y="2895600"/>
          <a:ext cx="3048000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Clip" r:id="rId3" imgW="861365" imgH="844906" progId="MS_ClipArt_Gallery.2">
                  <p:embed/>
                </p:oleObj>
              </mc:Choice>
              <mc:Fallback>
                <p:oleObj name="Clip" r:id="rId3" imgW="861365" imgH="844906" progId="MS_ClipArt_Gallery.2">
                  <p:embed/>
                  <p:pic>
                    <p:nvPicPr>
                      <p:cNvPr id="97283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895600"/>
                        <a:ext cx="3048000" cy="299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905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Every adversity has the seed of a greater benefit or possibility.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35350"/>
            <a:ext cx="5105400" cy="3403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13">
      <a:dk1>
        <a:srgbClr val="4D4D4D"/>
      </a:dk1>
      <a:lt1>
        <a:srgbClr val="FFFFFF"/>
      </a:lt1>
      <a:dk2>
        <a:srgbClr val="000000"/>
      </a:dk2>
      <a:lt2>
        <a:srgbClr val="043000"/>
      </a:lt2>
      <a:accent1>
        <a:srgbClr val="33A900"/>
      </a:accent1>
      <a:accent2>
        <a:srgbClr val="525B56"/>
      </a:accent2>
      <a:accent3>
        <a:srgbClr val="FFFFFF"/>
      </a:accent3>
      <a:accent4>
        <a:srgbClr val="404040"/>
      </a:accent4>
      <a:accent5>
        <a:srgbClr val="ADD1AA"/>
      </a:accent5>
      <a:accent6>
        <a:srgbClr val="49524D"/>
      </a:accent6>
      <a:hlink>
        <a:srgbClr val="747D79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102214"/>
        </a:lt2>
        <a:accent1>
          <a:srgbClr val="457136"/>
        </a:accent1>
        <a:accent2>
          <a:srgbClr val="599B51"/>
        </a:accent2>
        <a:accent3>
          <a:srgbClr val="FFFFFF"/>
        </a:accent3>
        <a:accent4>
          <a:srgbClr val="404040"/>
        </a:accent4>
        <a:accent5>
          <a:srgbClr val="B0BBAE"/>
        </a:accent5>
        <a:accent6>
          <a:srgbClr val="508C49"/>
        </a:accent6>
        <a:hlink>
          <a:srgbClr val="78A5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043000"/>
        </a:lt2>
        <a:accent1>
          <a:srgbClr val="33A900"/>
        </a:accent1>
        <a:accent2>
          <a:srgbClr val="525B56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49524D"/>
        </a:accent6>
        <a:hlink>
          <a:srgbClr val="747D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191</TotalTime>
  <Words>1768</Words>
  <Application>Microsoft Office PowerPoint</Application>
  <PresentationFormat>On-screen Show (4:3)</PresentationFormat>
  <Paragraphs>466</Paragraphs>
  <Slides>96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7" baseType="lpstr">
      <vt:lpstr>Albertus Medium</vt:lpstr>
      <vt:lpstr>Arial</vt:lpstr>
      <vt:lpstr>Arial Rounded MT Bold</vt:lpstr>
      <vt:lpstr>Century Gothic</vt:lpstr>
      <vt:lpstr>Comic Sans MS</vt:lpstr>
      <vt:lpstr>Leelawadee</vt:lpstr>
      <vt:lpstr>Maiandra GD</vt:lpstr>
      <vt:lpstr>Tahoma</vt:lpstr>
      <vt:lpstr>Wingdings</vt:lpstr>
      <vt:lpstr>template</vt:lpstr>
      <vt:lpstr>Clip</vt:lpstr>
      <vt:lpstr>Planning Your Career and Education </vt:lpstr>
      <vt:lpstr>Keep Your Eyes on the Future</vt:lpstr>
      <vt:lpstr>Baby Boomers, Generation X, the Millennials and the New Generation Z</vt:lpstr>
      <vt:lpstr>What is Your Generation? </vt:lpstr>
      <vt:lpstr>Baby Boomers</vt:lpstr>
      <vt:lpstr>Generation X</vt:lpstr>
      <vt:lpstr>Advantages of Generation X</vt:lpstr>
      <vt:lpstr>The New Millennials</vt:lpstr>
      <vt:lpstr>The New Millennials</vt:lpstr>
      <vt:lpstr>The New Millennials</vt:lpstr>
      <vt:lpstr>The New Generation Z</vt:lpstr>
      <vt:lpstr>Generation Z</vt:lpstr>
      <vt:lpstr>Generation Z</vt:lpstr>
      <vt:lpstr>Career Trends for 2020</vt:lpstr>
      <vt:lpstr>          Service Occupations in Demand</vt:lpstr>
      <vt:lpstr>Increased Need for Education</vt:lpstr>
      <vt:lpstr>Increased Opportunities for STEM Careers</vt:lpstr>
      <vt:lpstr>Beware of Outsourcing</vt:lpstr>
      <vt:lpstr>Avoid Outsourcing</vt:lpstr>
      <vt:lpstr>Globalization</vt:lpstr>
      <vt:lpstr>Nontraditional Workers</vt:lpstr>
      <vt:lpstr>Automation</vt:lpstr>
      <vt:lpstr>Mismatch between workers and jobs</vt:lpstr>
      <vt:lpstr>New Technology</vt:lpstr>
      <vt:lpstr>Data Analysis</vt:lpstr>
      <vt:lpstr>Mental Health</vt:lpstr>
      <vt:lpstr>Technology</vt:lpstr>
      <vt:lpstr>New Technology Jobs</vt:lpstr>
      <vt:lpstr>Radiation and Laser Technologies</vt:lpstr>
      <vt:lpstr>Fiber Optics and Telecommunications</vt:lpstr>
      <vt:lpstr>Artificial Intelligence</vt:lpstr>
      <vt:lpstr>Research</vt:lpstr>
      <vt:lpstr>21st Century</vt:lpstr>
      <vt:lpstr>New Advances in Biology</vt:lpstr>
      <vt:lpstr>Biotechnology</vt:lpstr>
      <vt:lpstr>Veterinary Medicine</vt:lpstr>
      <vt:lpstr>  Increase Opportunities in Healthcare</vt:lpstr>
      <vt:lpstr>Why the increase?</vt:lpstr>
      <vt:lpstr>            More Assistants Needed</vt:lpstr>
      <vt:lpstr>Environmental Science</vt:lpstr>
      <vt:lpstr>Energy Shortages</vt:lpstr>
      <vt:lpstr>                      Going Green!</vt:lpstr>
      <vt:lpstr>Going Green!</vt:lpstr>
      <vt:lpstr>      Green Jobs</vt:lpstr>
      <vt:lpstr>Business</vt:lpstr>
      <vt:lpstr>Teaching</vt:lpstr>
      <vt:lpstr>Security</vt:lpstr>
      <vt:lpstr>           Top Jobs for the Future</vt:lpstr>
      <vt:lpstr>10 Fastest Growing</vt:lpstr>
      <vt:lpstr>10 Highest Salary Increase</vt:lpstr>
      <vt:lpstr>Top Paying Jobs (Over $50,000)  Require math and science</vt:lpstr>
      <vt:lpstr>Largest Numerical Openings</vt:lpstr>
      <vt:lpstr>Rate Your Skills for Success In the workplace</vt:lpstr>
      <vt:lpstr>Basic Skills</vt:lpstr>
      <vt:lpstr>Thinking Skills</vt:lpstr>
      <vt:lpstr>Personal Qualities</vt:lpstr>
      <vt:lpstr>Workplace Competencies</vt:lpstr>
      <vt:lpstr>How to Research Your Career</vt:lpstr>
      <vt:lpstr>Career Description</vt:lpstr>
      <vt:lpstr>The Career Outlook</vt:lpstr>
      <vt:lpstr>To Research Your Career</vt:lpstr>
      <vt:lpstr>    Planning Your Education</vt:lpstr>
      <vt:lpstr>PowerPoint Presentation</vt:lpstr>
      <vt:lpstr>PowerPoint Presentation</vt:lpstr>
      <vt:lpstr>Develop and Educational Plan</vt:lpstr>
      <vt:lpstr>Steps in Planning Your Education</vt:lpstr>
      <vt:lpstr>For Your Success</vt:lpstr>
      <vt:lpstr>Writing a Resume</vt:lpstr>
      <vt:lpstr>Your Resume</vt:lpstr>
      <vt:lpstr>Resume</vt:lpstr>
      <vt:lpstr>Resume</vt:lpstr>
      <vt:lpstr>Good Resume</vt:lpstr>
      <vt:lpstr>Letters of Reference</vt:lpstr>
      <vt:lpstr>Online Resumes</vt:lpstr>
      <vt:lpstr>The Cover Letter</vt:lpstr>
      <vt:lpstr>Cover Letter</vt:lpstr>
      <vt:lpstr>Assignment</vt:lpstr>
      <vt:lpstr>Establishing Your Personal Brand Online</vt:lpstr>
      <vt:lpstr>Personal Branding</vt:lpstr>
      <vt:lpstr>Personal Branding</vt:lpstr>
      <vt:lpstr>Personal Branding</vt:lpstr>
      <vt:lpstr>Personal Branding</vt:lpstr>
      <vt:lpstr>Using Online Tools</vt:lpstr>
      <vt:lpstr>Using Online Tools</vt:lpstr>
      <vt:lpstr>The Job Interview</vt:lpstr>
      <vt:lpstr>First Learn About the Job</vt:lpstr>
      <vt:lpstr>Interviewers Look For:</vt:lpstr>
      <vt:lpstr>Make a Good Impression</vt:lpstr>
      <vt:lpstr>Some Interview Questions</vt:lpstr>
      <vt:lpstr>Interview Questions</vt:lpstr>
      <vt:lpstr>Write a thank you note.</vt:lpstr>
      <vt:lpstr>Interview Worksheet </vt:lpstr>
      <vt:lpstr>Keys to Success: Life is a Dangerous Opportunity</vt:lpstr>
      <vt:lpstr>The Chinese Word for Crisis Has Two Characters:</vt:lpstr>
      <vt:lpstr>What is the danger? What is the opportunity?</vt:lpstr>
      <vt:lpstr>Every adversity has the seed of a greater benefit or possibility.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Marsha</dc:creator>
  <cp:lastModifiedBy>Marsha Fralick</cp:lastModifiedBy>
  <cp:revision>36</cp:revision>
  <dcterms:created xsi:type="dcterms:W3CDTF">2013-11-20T22:18:57Z</dcterms:created>
  <dcterms:modified xsi:type="dcterms:W3CDTF">2017-10-20T21:40:39Z</dcterms:modified>
</cp:coreProperties>
</file>