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9" r:id="rId2"/>
    <p:sldId id="337" r:id="rId3"/>
    <p:sldId id="261" r:id="rId4"/>
    <p:sldId id="262" r:id="rId5"/>
    <p:sldId id="263" r:id="rId6"/>
    <p:sldId id="264" r:id="rId7"/>
    <p:sldId id="344" r:id="rId8"/>
    <p:sldId id="265" r:id="rId9"/>
    <p:sldId id="266" r:id="rId10"/>
    <p:sldId id="267" r:id="rId11"/>
    <p:sldId id="345" r:id="rId12"/>
    <p:sldId id="268" r:id="rId13"/>
    <p:sldId id="269" r:id="rId14"/>
    <p:sldId id="270" r:id="rId15"/>
    <p:sldId id="346" r:id="rId16"/>
    <p:sldId id="271" r:id="rId17"/>
    <p:sldId id="272" r:id="rId18"/>
    <p:sldId id="273" r:id="rId19"/>
    <p:sldId id="347" r:id="rId20"/>
    <p:sldId id="338" r:id="rId21"/>
    <p:sldId id="275" r:id="rId22"/>
    <p:sldId id="342" r:id="rId23"/>
    <p:sldId id="277" r:id="rId24"/>
    <p:sldId id="349" r:id="rId25"/>
    <p:sldId id="348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39" r:id="rId35"/>
    <p:sldId id="287" r:id="rId36"/>
    <p:sldId id="258" r:id="rId37"/>
    <p:sldId id="289" r:id="rId38"/>
    <p:sldId id="290" r:id="rId39"/>
    <p:sldId id="335" r:id="rId40"/>
    <p:sldId id="293" r:id="rId41"/>
    <p:sldId id="294" r:id="rId42"/>
    <p:sldId id="295" r:id="rId43"/>
    <p:sldId id="296" r:id="rId44"/>
    <p:sldId id="336" r:id="rId45"/>
    <p:sldId id="298" r:id="rId46"/>
    <p:sldId id="299" r:id="rId47"/>
    <p:sldId id="300" r:id="rId48"/>
    <p:sldId id="301" r:id="rId49"/>
    <p:sldId id="302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43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50" r:id="rId78"/>
    <p:sldId id="332" r:id="rId79"/>
    <p:sldId id="333" r:id="rId80"/>
    <p:sldId id="341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4" autoAdjust="0"/>
    <p:restoredTop sz="94618" autoAdjust="0"/>
  </p:normalViewPr>
  <p:slideViewPr>
    <p:cSldViewPr>
      <p:cViewPr varScale="1">
        <p:scale>
          <a:sx n="84" d="100"/>
          <a:sy n="84" d="100"/>
        </p:scale>
        <p:origin x="4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894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952841-B3C1-4E6B-9D23-EF6927850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5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51E1D-1838-49DA-8496-9C204F7505C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23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50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8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9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81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4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84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90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F786-8500-49A7-98B2-F6AF9CB47EEB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83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5373688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6094413"/>
            <a:ext cx="532765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51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0188" y="333375"/>
            <a:ext cx="1636712" cy="5614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333375"/>
            <a:ext cx="4762500" cy="5614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8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02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3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052513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6500" y="1052513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66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00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29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09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83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31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33375"/>
            <a:ext cx="6048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052513"/>
            <a:ext cx="65516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0"/>
            <a:r>
              <a:rPr lang="ru-RU" altLang="en-US"/>
              <a:t>Third level</a:t>
            </a:r>
          </a:p>
          <a:p>
            <a:pPr lvl="1"/>
            <a:r>
              <a:rPr lang="ru-RU" altLang="en-US"/>
              <a:t>Fourth level</a:t>
            </a:r>
          </a:p>
          <a:p>
            <a:pPr lvl="2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2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6.jpeg"/><Relationship Id="rId4" Type="http://schemas.openxmlformats.org/officeDocument/2006/relationships/image" Target="../media/image45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5734050"/>
            <a:ext cx="7391400" cy="504825"/>
          </a:xfrm>
          <a:noFill/>
        </p:spPr>
        <p:txBody>
          <a:bodyPr/>
          <a:lstStyle/>
          <a:p>
            <a:r>
              <a:rPr lang="en-US" altLang="en-US" dirty="0">
                <a:latin typeface="Tahoma" charset="0"/>
              </a:rPr>
              <a:t>Communication and Relationships</a:t>
            </a:r>
            <a:endParaRPr lang="uk-UA" altLang="en-US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6248400"/>
            <a:ext cx="3132138" cy="274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10 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Sensing and Intuitive Types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Sensing types need intuitive types to bring up new possibilities, deal with changes and understand different perspectives.</a:t>
            </a:r>
          </a:p>
          <a:p>
            <a:pPr>
              <a:defRPr/>
            </a:pPr>
            <a:r>
              <a:rPr lang="en-US" dirty="0"/>
              <a:t>Intuitive types need sensing types to deal with facts and details.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86" y="1268760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sensing and intuitive type are on a date.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sensing type likely to talk about?</a:t>
            </a:r>
          </a:p>
          <a:p>
            <a:pPr marL="0" indent="0">
              <a:buNone/>
            </a:pPr>
            <a:r>
              <a:rPr lang="en-US" dirty="0"/>
              <a:t>What is the intuitive type likely to talk about?</a:t>
            </a:r>
          </a:p>
        </p:txBody>
      </p:sp>
    </p:spTree>
    <p:extLst>
      <p:ext uri="{BB962C8B-B14F-4D97-AF65-F5344CB8AC3E}">
        <p14:creationId xmlns:p14="http://schemas.microsoft.com/office/powerpoint/2010/main" val="224033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Feeling Types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Prefer to avoid disagreements to preserve peace and harmony</a:t>
            </a:r>
          </a:p>
          <a:p>
            <a:pPr>
              <a:defRPr/>
            </a:pPr>
            <a:r>
              <a:rPr lang="en-US" dirty="0"/>
              <a:t>In a conflict situation, they take things personally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Thinking Types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736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Are logical, detached and objective</a:t>
            </a:r>
          </a:p>
          <a:p>
            <a:pPr>
              <a:defRPr/>
            </a:pPr>
            <a:r>
              <a:rPr lang="en-US" dirty="0"/>
              <a:t>In a conflict situation, they use logical arguments to prove that they are right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Feeling and Thinking Types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776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Feeling types need thinking types to analyze, organize, follow policy and weigh the evidence.</a:t>
            </a:r>
          </a:p>
          <a:p>
            <a:pPr>
              <a:defRPr/>
            </a:pPr>
            <a:r>
              <a:rPr lang="en-US" dirty="0"/>
              <a:t>Thinking types need feeling types to understand how others feel and to establish harmony in the family and business environments.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 thinking type and a feeling type are having a problem with their relationship.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How is the thinking type likely to approach the problem?</a:t>
            </a:r>
          </a:p>
          <a:p>
            <a:pPr marL="0" indent="0">
              <a:buNone/>
            </a:pPr>
            <a:r>
              <a:rPr lang="en-US" dirty="0"/>
              <a:t>How is the feeling type likely to approach the problem?</a:t>
            </a:r>
          </a:p>
          <a:p>
            <a:pPr marL="0" indent="0">
              <a:buNone/>
            </a:pPr>
            <a:r>
              <a:rPr lang="en-US" dirty="0"/>
              <a:t>How can they improve communication?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006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Judging Types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They need events to be structured and organized in order to relax.</a:t>
            </a:r>
          </a:p>
          <a:p>
            <a:pPr>
              <a:defRPr/>
            </a:pPr>
            <a:r>
              <a:rPr lang="en-US" dirty="0"/>
              <a:t>They make decisions quickly and do not like to change them.</a:t>
            </a:r>
          </a:p>
          <a:p>
            <a:pPr>
              <a:defRPr/>
            </a:pPr>
            <a:r>
              <a:rPr lang="en-US" dirty="0"/>
              <a:t>They schedule and plan dates.</a:t>
            </a:r>
          </a:p>
          <a:p>
            <a:pPr>
              <a:defRPr/>
            </a:pPr>
            <a:r>
              <a:rPr lang="en-US" dirty="0"/>
              <a:t>When traveling, they make a list and pack carefully.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Perceptive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18648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They prefer the environment to be flexible and spontaneous.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They like to keep their options open.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They provide the fun and find it easier to relax.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They often feel controlled by judging types.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When traveling, they are open to new ideas and pack their suitcases at the last minute.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20112" cy="508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Judging and perceptive types need each other. 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Judging types need perceptive types to relax and have fun.</a:t>
            </a:r>
          </a:p>
          <a:p>
            <a:pPr>
              <a:defRPr/>
            </a:pPr>
            <a:r>
              <a:rPr lang="en-US" dirty="0"/>
              <a:t>Perceptive types need judging types to be more organized and productive.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776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judging type and a perceptive type are married.  The judging type likes to keep the house neat and orderly.  The perceptive type likes creative disorder.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they resolve their conflict?</a:t>
            </a:r>
          </a:p>
        </p:txBody>
      </p:sp>
    </p:spTree>
    <p:extLst>
      <p:ext uri="{BB962C8B-B14F-4D97-AF65-F5344CB8AC3E}">
        <p14:creationId xmlns:p14="http://schemas.microsoft.com/office/powerpoint/2010/main" val="366201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692696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is your personal communication style?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550553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6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Communication for Success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440611"/>
              </p:ext>
            </p:extLst>
          </p:nvPr>
        </p:nvGraphicFramePr>
        <p:xfrm>
          <a:off x="2987824" y="1628800"/>
          <a:ext cx="44259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5" imgW="1910281" imgH="1940459" progId="MS_ClipArt_Gallery.2">
                  <p:embed/>
                </p:oleObj>
              </mc:Choice>
              <mc:Fallback>
                <p:oleObj name="Clip" r:id="rId5" imgW="1910281" imgH="1940459" progId="MS_ClipArt_Gallery.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28800"/>
                        <a:ext cx="44259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0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Problems in Communication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6551612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Just because a message was sent does not mean that it was received.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in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198812" cy="489585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Message Overload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Worries and Anxiety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Rapid Thought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Being a Good Listener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Assumptions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Hearing Problems</a:t>
            </a: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</a:rPr>
              <a:t>Talking Too Much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Be a Good Listener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2516188" y="1752600"/>
          <a:ext cx="40259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1817827" imgH="1824228" progId="MS_ClipArt_Gallery.2">
                  <p:embed/>
                </p:oleObj>
              </mc:Choice>
              <mc:Fallback>
                <p:oleObj name="Clip" r:id="rId3" imgW="1817827" imgH="1824228" progId="MS_ClipArt_Gallery.2">
                  <p:embed/>
                  <p:pic>
                    <p:nvPicPr>
                      <p:cNvPr id="215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1752600"/>
                        <a:ext cx="40259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-171400"/>
            <a:ext cx="7848872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FF2F"/>
                </a:solidFill>
                <a:latin typeface="Arial Rounded MT Bold" panose="020F0704030504030204" pitchFamily="34" charset="0"/>
              </a:rPr>
              <a:t>                           </a:t>
            </a:r>
            <a:r>
              <a:rPr lang="en-US" altLang="en-US" b="1" dirty="0">
                <a:solidFill>
                  <a:srgbClr val="FFFF2F"/>
                </a:solidFill>
                <a:latin typeface="Albertus Medium" panose="020E0602030304020304" pitchFamily="34" charset="0"/>
              </a:rPr>
              <a:t>Hearing vs. Listening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048" y="2096576"/>
            <a:ext cx="2871309" cy="2214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76872"/>
            <a:ext cx="2797745" cy="18535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75" y="1773792"/>
            <a:ext cx="6761050" cy="3310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8864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lbertus Medium" panose="020E0602030304020304" pitchFamily="34" charset="0"/>
              </a:rPr>
              <a:t>Hearing vs Listening</a:t>
            </a:r>
          </a:p>
        </p:txBody>
      </p:sp>
    </p:spTree>
    <p:extLst>
      <p:ext uri="{BB962C8B-B14F-4D97-AF65-F5344CB8AC3E}">
        <p14:creationId xmlns:p14="http://schemas.microsoft.com/office/powerpoint/2010/main" val="53560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Talk Less</a:t>
            </a:r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633028"/>
              </p:ext>
            </p:extLst>
          </p:nvPr>
        </p:nvGraphicFramePr>
        <p:xfrm>
          <a:off x="2133600" y="1828800"/>
          <a:ext cx="3802063" cy="4177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1613916" imgH="1772107" progId="MS_ClipArt_Gallery.2">
                  <p:embed/>
                </p:oleObj>
              </mc:Choice>
              <mc:Fallback>
                <p:oleObj name="Clip" r:id="rId3" imgW="1613916" imgH="1772107" progId="MS_ClipArt_Gallery.2">
                  <p:embed/>
                  <p:pic>
                    <p:nvPicPr>
                      <p:cNvPr id="225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28800"/>
                        <a:ext cx="3802063" cy="4177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Minimize Distractions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Turn off the TV, music and phones. Focus on being a good listener.</a:t>
            </a:r>
          </a:p>
        </p:txBody>
      </p:sp>
      <p:pic>
        <p:nvPicPr>
          <p:cNvPr id="363537" name="Picture 17" descr="Image result for image for turn off cell phone">
            <a:extLst>
              <a:ext uri="{FF2B5EF4-FFF2-40B4-BE49-F238E27FC236}">
                <a16:creationId xmlns:a16="http://schemas.microsoft.com/office/drawing/2014/main" id="{2C1BFDE5-947D-4CB6-8D4B-05CD6921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66897"/>
            <a:ext cx="4176464" cy="37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Don’t Judge Too Soon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Understand first and then evaluate.</a:t>
            </a:r>
          </a:p>
          <a:p>
            <a:pPr>
              <a:defRPr/>
            </a:pPr>
            <a:r>
              <a:rPr lang="en-US"/>
              <a:t>Put aside your mindset to hear and understand. </a:t>
            </a:r>
          </a:p>
        </p:txBody>
      </p:sp>
      <p:graphicFrame>
        <p:nvGraphicFramePr>
          <p:cNvPr id="2458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92995"/>
              </p:ext>
            </p:extLst>
          </p:nvPr>
        </p:nvGraphicFramePr>
        <p:xfrm>
          <a:off x="2971800" y="2895600"/>
          <a:ext cx="26257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1459382" imgH="1820570" progId="MS_ClipArt_Gallery.2">
                  <p:embed/>
                </p:oleObj>
              </mc:Choice>
              <mc:Fallback>
                <p:oleObj name="Clip" r:id="rId3" imgW="1459382" imgH="1820570" progId="MS_ClipArt_Gallery.2">
                  <p:embed/>
                  <p:pic>
                    <p:nvPicPr>
                      <p:cNvPr id="2458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95600"/>
                        <a:ext cx="26257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Listen for the Main Point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971800" y="2178050"/>
          <a:ext cx="31242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3" imgW="1842516" imgH="1510589" progId="MS_ClipArt_Gallery.2">
                  <p:embed/>
                </p:oleObj>
              </mc:Choice>
              <mc:Fallback>
                <p:oleObj name="Clip" r:id="rId3" imgW="1842516" imgH="1510589" progId="MS_ClipArt_Gallery.2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78050"/>
                        <a:ext cx="312420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Extrovert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69" y="2020887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Social types</a:t>
            </a:r>
          </a:p>
          <a:p>
            <a:pPr>
              <a:defRPr/>
            </a:pPr>
            <a:r>
              <a:rPr lang="en-US" dirty="0"/>
              <a:t>Start conversations easily</a:t>
            </a:r>
          </a:p>
          <a:p>
            <a:pPr>
              <a:defRPr/>
            </a:pPr>
            <a:r>
              <a:rPr lang="en-US" dirty="0"/>
              <a:t>Energized by talking to people</a:t>
            </a:r>
          </a:p>
          <a:p>
            <a:pPr>
              <a:defRPr/>
            </a:pPr>
            <a:r>
              <a:rPr lang="en-US" dirty="0"/>
              <a:t>Find it easy to start a conversation or ask someone for a date</a:t>
            </a:r>
          </a:p>
          <a:p>
            <a:pPr>
              <a:defRPr/>
            </a:pPr>
            <a:r>
              <a:rPr lang="en-US" dirty="0"/>
              <a:t>In conflict situations, they talk louder and faster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468812"/>
            <a:ext cx="27241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0801"/>
            <a:ext cx="1908212" cy="19082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Ask 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1435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Feedback Meaning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6551612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/>
              <a:t>Speakers often:</a:t>
            </a:r>
          </a:p>
          <a:p>
            <a:pPr marL="457200" lvl="1" indent="0">
              <a:buNone/>
              <a:defRPr/>
            </a:pPr>
            <a:r>
              <a:rPr lang="en-US" sz="3200" dirty="0"/>
              <a:t>Say one thing and mean another.</a:t>
            </a:r>
          </a:p>
          <a:p>
            <a:pPr marL="457200" lvl="1" indent="0">
              <a:buNone/>
              <a:defRPr/>
            </a:pPr>
            <a:r>
              <a:rPr lang="en-US" sz="3200" dirty="0"/>
              <a:t>Say something and not mean it.</a:t>
            </a:r>
          </a:p>
          <a:p>
            <a:pPr marL="457200" lvl="1" indent="0">
              <a:buNone/>
              <a:defRPr/>
            </a:pPr>
            <a:r>
              <a:rPr lang="en-US" sz="3200" dirty="0"/>
              <a:t>Speak in a way that causes confusion.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Feedback Meaning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050" y="1484784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Restate what has been said.</a:t>
            </a:r>
          </a:p>
          <a:p>
            <a:pPr>
              <a:defRPr/>
            </a:pPr>
            <a:r>
              <a:rPr lang="en-US" sz="3200" dirty="0"/>
              <a:t>Ask for clarification.</a:t>
            </a:r>
          </a:p>
          <a:p>
            <a:pPr>
              <a:defRPr/>
            </a:pPr>
            <a:r>
              <a:rPr lang="en-US" sz="3200" dirty="0"/>
              <a:t>Reword the message to check understanding.</a:t>
            </a:r>
          </a:p>
          <a:p>
            <a:pPr>
              <a:defRPr/>
            </a:pPr>
            <a:r>
              <a:rPr lang="en-US" sz="3200" dirty="0"/>
              <a:t>Listen for feelings.</a:t>
            </a:r>
          </a:p>
          <a:p>
            <a:pPr>
              <a:defRPr/>
            </a:pPr>
            <a:r>
              <a:rPr lang="en-US" sz="3200" dirty="0"/>
              <a:t>Use your own words to rephrase the message to check understanding.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Exercise: Feedback Meaning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836712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Tips for Good Listening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53341"/>
              </p:ext>
            </p:extLst>
          </p:nvPr>
        </p:nvGraphicFramePr>
        <p:xfrm>
          <a:off x="3275856" y="1700808"/>
          <a:ext cx="39211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5" imgW="1904246" imgH="2183394" progId="MS_ClipArt_Gallery.2">
                  <p:embed/>
                </p:oleObj>
              </mc:Choice>
              <mc:Fallback>
                <p:oleObj name="Clip" r:id="rId5" imgW="1904246" imgH="2183394" progId="MS_ClipArt_Gallery.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700808"/>
                        <a:ext cx="39211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99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Let the person talk.  Talking helps to clarify thinking.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484784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Avoid being critical.  It causes anger that interferes with communication.</a:t>
            </a: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1398"/>
            <a:ext cx="53848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Share your experiences but resist giving advice.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Ask questions to clarify.</a:t>
            </a:r>
          </a:p>
        </p:txBody>
      </p:sp>
      <p:pic>
        <p:nvPicPr>
          <p:cNvPr id="34819" name="Picture 3" descr="j02347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454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96752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 supportive.  I am here if you need me.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6273596" cy="41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9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Introvert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30847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Rehearse what they are going to say before they say it</a:t>
            </a:r>
          </a:p>
          <a:p>
            <a:pPr>
              <a:defRPr/>
            </a:pPr>
            <a:r>
              <a:rPr lang="en-US" sz="2800" dirty="0"/>
              <a:t>Need quiet for concentration</a:t>
            </a:r>
          </a:p>
          <a:p>
            <a:pPr>
              <a:defRPr/>
            </a:pPr>
            <a:r>
              <a:rPr lang="en-US" sz="2800" dirty="0"/>
              <a:t>Enjoy peace and quiet</a:t>
            </a:r>
          </a:p>
          <a:p>
            <a:pPr>
              <a:defRPr/>
            </a:pPr>
            <a:r>
              <a:rPr lang="en-US" sz="2800" dirty="0"/>
              <a:t>Often labeled as “quiet” or “shy”</a:t>
            </a:r>
          </a:p>
          <a:p>
            <a:pPr>
              <a:defRPr/>
            </a:pPr>
            <a:r>
              <a:rPr lang="en-US" sz="2800" dirty="0"/>
              <a:t>Find it difficult to start a conversation or ask someone for a date</a:t>
            </a:r>
          </a:p>
          <a:p>
            <a:pPr>
              <a:defRPr/>
            </a:pPr>
            <a:r>
              <a:rPr lang="en-US" sz="2800" dirty="0"/>
              <a:t>Withdraw from conflict situations to think it over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-13877"/>
            <a:ext cx="1944724" cy="194472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Let people express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their feelings.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It is not helpful to say,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“Don’t feel sad.”</a:t>
            </a: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02001"/>
              </p:ext>
            </p:extLst>
          </p:nvPr>
        </p:nvGraphicFramePr>
        <p:xfrm>
          <a:off x="4648200" y="1905000"/>
          <a:ext cx="2286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3" imgW="429768" imgH="783641" progId="MS_ClipArt_Gallery.2">
                  <p:embed/>
                </p:oleObj>
              </mc:Choice>
              <mc:Fallback>
                <p:oleObj name="Clip" r:id="rId3" imgW="429768" imgH="783641" progId="MS_ClipArt_Gallery.2">
                  <p:embed/>
                  <p:pic>
                    <p:nvPicPr>
                      <p:cNvPr id="3686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05000"/>
                        <a:ext cx="22860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57400"/>
            <a:ext cx="6048375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Don’t minimize the situation.  It’s only a _____.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Replace pity with understanding.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Language of Responsibility.  “I” and “You” Statements.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Example:  You must be crazy!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What reaction do you get?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78596"/>
            <a:ext cx="5937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64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“You” statements: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/>
              <a:t>Label and blame.</a:t>
            </a:r>
          </a:p>
          <a:p>
            <a:pPr>
              <a:defRPr/>
            </a:pPr>
            <a:r>
              <a:rPr lang="en-US"/>
              <a:t>Demand rebuttal. </a:t>
            </a:r>
          </a:p>
          <a:p>
            <a:pPr>
              <a:defRPr/>
            </a:pPr>
            <a:r>
              <a:rPr lang="en-US"/>
              <a:t>Cause negative emotions.</a:t>
            </a:r>
          </a:p>
          <a:p>
            <a:pPr>
              <a:defRPr/>
            </a:pPr>
            <a:r>
              <a:rPr lang="en-US"/>
              <a:t>Escalate the situation.  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68578"/>
              </p:ext>
            </p:extLst>
          </p:nvPr>
        </p:nvGraphicFramePr>
        <p:xfrm>
          <a:off x="5105400" y="1447800"/>
          <a:ext cx="3665537" cy="303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3" imgW="4046538" imgH="3352800" progId="MS_ClipArt_Gallery.2">
                  <p:embed/>
                </p:oleObj>
              </mc:Choice>
              <mc:Fallback>
                <p:oleObj name="Clip" r:id="rId3" imgW="4046538" imgH="3352800" progId="MS_ClipArt_Gallery.2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47800"/>
                        <a:ext cx="3665537" cy="3037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“I” Statement: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Instead of: You must be crazy.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don’t understand.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“I” Statements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467600" cy="329088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You accept responsibility for yourself.</a:t>
            </a:r>
          </a:p>
          <a:p>
            <a:pPr>
              <a:defRPr/>
            </a:pPr>
            <a:r>
              <a:rPr lang="en-US" sz="3200" dirty="0"/>
              <a:t>Better communication is possible.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377112" cy="508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Ways to Make an “I” Statement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6551612" cy="3200400"/>
          </a:xfrm>
        </p:spPr>
        <p:txBody>
          <a:bodyPr/>
          <a:lstStyle/>
          <a:p>
            <a:pPr>
              <a:defRPr/>
            </a:pPr>
            <a:r>
              <a:rPr lang="en-US" dirty="0"/>
              <a:t>Make an observation.</a:t>
            </a:r>
          </a:p>
          <a:p>
            <a:pPr>
              <a:defRPr/>
            </a:pPr>
            <a:r>
              <a:rPr lang="en-US" dirty="0"/>
              <a:t>State your feelings.</a:t>
            </a:r>
          </a:p>
          <a:p>
            <a:pPr>
              <a:defRPr/>
            </a:pPr>
            <a:r>
              <a:rPr lang="en-US" dirty="0"/>
              <a:t>Share your thoughts.</a:t>
            </a:r>
          </a:p>
          <a:p>
            <a:pPr>
              <a:defRPr/>
            </a:pPr>
            <a:r>
              <a:rPr lang="en-US" dirty="0"/>
              <a:t>Say what you want.</a:t>
            </a:r>
          </a:p>
          <a:p>
            <a:pPr>
              <a:defRPr/>
            </a:pPr>
            <a:r>
              <a:rPr lang="en-US" dirty="0"/>
              <a:t>State your intentions.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15312" cy="508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Example: Instead of “You’re a Slob!”: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551612" cy="367188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Your things are all over the floor.</a:t>
            </a:r>
          </a:p>
          <a:p>
            <a:pPr>
              <a:defRPr/>
            </a:pPr>
            <a:r>
              <a:rPr lang="en-US" sz="3200" dirty="0"/>
              <a:t>I get angry when I step over your things.</a:t>
            </a:r>
          </a:p>
          <a:p>
            <a:pPr>
              <a:defRPr/>
            </a:pPr>
            <a:r>
              <a:rPr lang="en-US" sz="3200" dirty="0"/>
              <a:t>I think it is time to clean up.</a:t>
            </a:r>
          </a:p>
          <a:p>
            <a:pPr>
              <a:defRPr/>
            </a:pPr>
            <a:r>
              <a:rPr lang="en-US" sz="3200" dirty="0"/>
              <a:t>Please pick up your things.</a:t>
            </a:r>
          </a:p>
          <a:p>
            <a:pPr>
              <a:defRPr/>
            </a:pPr>
            <a:r>
              <a:rPr lang="en-US" sz="3200" dirty="0"/>
              <a:t>I will pay your allowance when your room is clean.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To improve communication, extroverts need to:</a:t>
            </a:r>
            <a:br>
              <a:rPr lang="en-US" dirty="0"/>
            </a:b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Pause to give the introvert time to think.</a:t>
            </a:r>
          </a:p>
          <a:p>
            <a:pPr>
              <a:defRPr/>
            </a:pPr>
            <a:r>
              <a:rPr lang="en-US" dirty="0"/>
              <a:t>Avoid monopolizing the conversation.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Ladder of Powerful Speaking</a:t>
            </a: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8164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08000"/>
          </a:xfrm>
        </p:spPr>
        <p:txBody>
          <a:bodyPr/>
          <a:lstStyle/>
          <a:p>
            <a:pPr>
              <a:defRPr/>
            </a:pPr>
            <a:r>
              <a:rPr lang="en-US"/>
              <a:t>For example, if I loan you the money, will you pay it back?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501428"/>
              </p:ext>
            </p:extLst>
          </p:nvPr>
        </p:nvGraphicFramePr>
        <p:xfrm>
          <a:off x="2514600" y="1828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" r:id="rId3" imgW="3526325" imgH="3468986" progId="MS_ClipArt_Gallery.2">
                  <p:embed/>
                </p:oleObj>
              </mc:Choice>
              <mc:Fallback>
                <p:oleObj name="Clip" r:id="rId3" imgW="3526325" imgH="3468986" progId="MS_ClipArt_Gallery.2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should pay it back.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514600" y="1905000"/>
          <a:ext cx="389255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lip" r:id="rId3" imgW="3892990" imgH="3468986" progId="MS_ClipArt_Gallery.2">
                  <p:embed/>
                </p:oleObj>
              </mc:Choice>
              <mc:Fallback>
                <p:oleObj name="Clip" r:id="rId3" imgW="3892990" imgH="3468986" progId="MS_ClipArt_Gallery.2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892550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might pay it back.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743200" y="1981200"/>
          <a:ext cx="3573463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lip" r:id="rId3" imgW="1964131" imgH="1671523" progId="MS_ClipArt_Gallery.2">
                  <p:embed/>
                </p:oleObj>
              </mc:Choice>
              <mc:Fallback>
                <p:oleObj name="Clip" r:id="rId3" imgW="1964131" imgH="1671523" progId="MS_ClipArt_Gallery.2">
                  <p:embed/>
                  <p:pic>
                    <p:nvPicPr>
                      <p:cNvPr id="5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81200"/>
                        <a:ext cx="3573463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want to pay it back.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514600" y="1905000"/>
          <a:ext cx="389255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lip" r:id="rId3" imgW="3892990" imgH="3468986" progId="MS_ClipArt_Gallery.2">
                  <p:embed/>
                </p:oleObj>
              </mc:Choice>
              <mc:Fallback>
                <p:oleObj name="Clip" r:id="rId3" imgW="3892990" imgH="3468986" progId="MS_ClipArt_Gallery.2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892550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intend to pay it back.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590800" y="2209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lip" r:id="rId3" imgW="3526325" imgH="3468986" progId="MS_ClipArt_Gallery.2">
                  <p:embed/>
                </p:oleObj>
              </mc:Choice>
              <mc:Fallback>
                <p:oleObj name="Clip" r:id="rId3" imgW="3526325" imgH="3468986" progId="MS_ClipArt_Gallery.2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promise to pay it back.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590800" y="2209800"/>
          <a:ext cx="35258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lip" r:id="rId3" imgW="3526325" imgH="3468986" progId="MS_ClipArt_Gallery.2">
                  <p:embed/>
                </p:oleObj>
              </mc:Choice>
              <mc:Fallback>
                <p:oleObj name="Clip" r:id="rId3" imgW="3526325" imgH="3468986" progId="MS_ClipArt_Gallery.2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5258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1531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Will you marry me and be true to me?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should.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might.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9631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To improve communication, introverts need to: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48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Make an effort to communicate.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 know, I really want to.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intend to.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Yes, I do.  I promise.  </a:t>
            </a:r>
          </a:p>
        </p:txBody>
      </p:sp>
      <p:graphicFrame>
        <p:nvGraphicFramePr>
          <p:cNvPr id="60419" name="Object 4"/>
          <p:cNvGraphicFramePr>
            <a:graphicFrameLocks noChangeAspect="1"/>
          </p:cNvGraphicFramePr>
          <p:nvPr/>
        </p:nvGraphicFramePr>
        <p:xfrm>
          <a:off x="2743200" y="1828800"/>
          <a:ext cx="39068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Clip" r:id="rId3" imgW="1869034" imgH="1822399" progId="MS_ClipArt_Gallery.2">
                  <p:embed/>
                </p:oleObj>
              </mc:Choice>
              <mc:Fallback>
                <p:oleObj name="Clip" r:id="rId3" imgW="1869034" imgH="1822399" progId="MS_ClipArt_Gallery.2">
                  <p:embed/>
                  <p:pic>
                    <p:nvPicPr>
                      <p:cNvPr id="604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90683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Will you finish your career paper on time?  Be careful about the language you use. 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2286000" y="2971800"/>
          <a:ext cx="4724400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Clip" r:id="rId3" imgW="4599160" imgH="2599853" progId="MS_ClipArt_Gallery.2">
                  <p:embed/>
                </p:oleObj>
              </mc:Choice>
              <mc:Fallback>
                <p:oleObj name="Clip" r:id="rId3" imgW="4599160" imgH="2599853" progId="MS_ClipArt_Gallery.2">
                  <p:embed/>
                  <p:pic>
                    <p:nvPicPr>
                      <p:cNvPr id="61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4724400" cy="267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/>
              <a:t>Be Aware of Negative Self-Talk.  Do You Recognize any of These?</a:t>
            </a: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I have to be perfect</a:t>
            </a:r>
          </a:p>
          <a:p>
            <a:pPr>
              <a:defRPr/>
            </a:pPr>
            <a:r>
              <a:rPr lang="en-US" dirty="0"/>
              <a:t>I need the approval of everyone</a:t>
            </a:r>
          </a:p>
          <a:p>
            <a:pPr>
              <a:defRPr/>
            </a:pPr>
            <a:r>
              <a:rPr lang="en-US" dirty="0"/>
              <a:t>That’s always the way it is.</a:t>
            </a:r>
          </a:p>
          <a:p>
            <a:pPr>
              <a:defRPr/>
            </a:pPr>
            <a:r>
              <a:rPr lang="en-US" dirty="0"/>
              <a:t>You made me feel that way.</a:t>
            </a:r>
          </a:p>
          <a:p>
            <a:pPr>
              <a:defRPr/>
            </a:pPr>
            <a:r>
              <a:rPr lang="en-US" dirty="0"/>
              <a:t>I’m helpless in this situation.</a:t>
            </a:r>
          </a:p>
          <a:p>
            <a:pPr>
              <a:defRPr/>
            </a:pPr>
            <a:r>
              <a:rPr lang="en-US" dirty="0"/>
              <a:t>If something bad can happen,</a:t>
            </a:r>
            <a:br>
              <a:rPr lang="en-US" dirty="0"/>
            </a:br>
            <a:r>
              <a:rPr lang="en-US" dirty="0"/>
              <a:t>it will happen. (Murphy’s Law)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45" y="3458915"/>
            <a:ext cx="3765480" cy="336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43912" cy="508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Barriers to Effective Communication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Criticizing</a:t>
            </a:r>
          </a:p>
          <a:p>
            <a:pPr>
              <a:defRPr/>
            </a:pPr>
            <a:r>
              <a:rPr lang="en-US" dirty="0"/>
              <a:t>Name-calling or labeling</a:t>
            </a:r>
          </a:p>
          <a:p>
            <a:pPr>
              <a:defRPr/>
            </a:pPr>
            <a:r>
              <a:rPr lang="en-US" dirty="0"/>
              <a:t>Giving advice</a:t>
            </a:r>
          </a:p>
          <a:p>
            <a:pPr>
              <a:defRPr/>
            </a:pPr>
            <a:r>
              <a:rPr lang="en-US" dirty="0"/>
              <a:t>Ordering or commanding</a:t>
            </a:r>
          </a:p>
          <a:p>
            <a:pPr>
              <a:defRPr/>
            </a:pPr>
            <a:r>
              <a:rPr lang="en-US" dirty="0"/>
              <a:t>Threatening</a:t>
            </a:r>
          </a:p>
          <a:p>
            <a:pPr>
              <a:defRPr/>
            </a:pPr>
            <a:r>
              <a:rPr lang="en-US" dirty="0"/>
              <a:t>Moralizing</a:t>
            </a:r>
          </a:p>
          <a:p>
            <a:pPr>
              <a:defRPr/>
            </a:pPr>
            <a:r>
              <a:rPr lang="en-US" dirty="0"/>
              <a:t>Diverting</a:t>
            </a:r>
          </a:p>
          <a:p>
            <a:pPr>
              <a:defRPr/>
            </a:pPr>
            <a:r>
              <a:rPr lang="en-US" dirty="0"/>
              <a:t>Logical arguing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5" y="1447800"/>
            <a:ext cx="36068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How to Approach a Conflict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Win-Lose</a:t>
            </a:r>
          </a:p>
          <a:p>
            <a:pPr>
              <a:defRPr/>
            </a:pPr>
            <a:r>
              <a:rPr lang="en-US" sz="3200" dirty="0"/>
              <a:t>Lose-Lose</a:t>
            </a:r>
          </a:p>
          <a:p>
            <a:pPr>
              <a:defRPr/>
            </a:pPr>
            <a:r>
              <a:rPr lang="en-US" sz="3200" dirty="0"/>
              <a:t>Compromise</a:t>
            </a:r>
          </a:p>
          <a:p>
            <a:pPr>
              <a:defRPr/>
            </a:pPr>
            <a:r>
              <a:rPr lang="en-US" sz="3200" dirty="0"/>
              <a:t>Win-Win</a:t>
            </a: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560911"/>
              </p:ext>
            </p:extLst>
          </p:nvPr>
        </p:nvGraphicFramePr>
        <p:xfrm>
          <a:off x="3810000" y="2743200"/>
          <a:ext cx="4572000" cy="232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Clip" r:id="rId3" imgW="1812341" imgH="923544" progId="MS_ClipArt_Gallery.2">
                  <p:embed/>
                </p:oleObj>
              </mc:Choice>
              <mc:Fallback>
                <p:oleObj name="Clip" r:id="rId3" imgW="1812341" imgH="923544" progId="MS_ClipArt_Gallery.2">
                  <p:embed/>
                  <p:pic>
                    <p:nvPicPr>
                      <p:cNvPr id="64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743200"/>
                        <a:ext cx="4572000" cy="232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Win-Lose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5700712" cy="3671887"/>
          </a:xfrm>
        </p:spPr>
        <p:txBody>
          <a:bodyPr/>
          <a:lstStyle/>
          <a:p>
            <a:pPr>
              <a:defRPr/>
            </a:pPr>
            <a:r>
              <a:rPr lang="en-US" dirty="0"/>
              <a:t>One person wins and the other loses</a:t>
            </a:r>
          </a:p>
          <a:p>
            <a:pPr>
              <a:defRPr/>
            </a:pPr>
            <a:r>
              <a:rPr lang="en-US" dirty="0"/>
              <a:t>Example: games and sports</a:t>
            </a:r>
          </a:p>
          <a:p>
            <a:pPr>
              <a:defRPr/>
            </a:pPr>
            <a:r>
              <a:rPr lang="en-US" dirty="0"/>
              <a:t>Involves competition                          and power</a:t>
            </a:r>
          </a:p>
          <a:p>
            <a:pPr>
              <a:defRPr/>
            </a:pPr>
            <a:r>
              <a:rPr lang="en-US" dirty="0"/>
              <a:t>There is only one winner.</a:t>
            </a:r>
          </a:p>
          <a:p>
            <a:pPr>
              <a:defRPr/>
            </a:pPr>
            <a:r>
              <a:rPr lang="en-US" dirty="0"/>
              <a:t>What happens to the loser?</a:t>
            </a:r>
          </a:p>
        </p:txBody>
      </p:sp>
      <p:graphicFrame>
        <p:nvGraphicFramePr>
          <p:cNvPr id="655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338148"/>
              </p:ext>
            </p:extLst>
          </p:nvPr>
        </p:nvGraphicFramePr>
        <p:xfrm>
          <a:off x="5791200" y="1143000"/>
          <a:ext cx="2844800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Clip" r:id="rId3" imgW="1702613" imgH="1814170" progId="MS_ClipArt_Gallery.2">
                  <p:embed/>
                </p:oleObj>
              </mc:Choice>
              <mc:Fallback>
                <p:oleObj name="Clip" r:id="rId3" imgW="1702613" imgH="1814170" progId="MS_ClipArt_Gallery.2">
                  <p:embed/>
                  <p:pic>
                    <p:nvPicPr>
                      <p:cNvPr id="6554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43000"/>
                        <a:ext cx="2844800" cy="303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44356"/>
            <a:ext cx="2226752" cy="201364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Lose-Lose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979712" y="1484784"/>
            <a:ext cx="31988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Both people lose</a:t>
            </a:r>
          </a:p>
          <a:p>
            <a:pPr>
              <a:defRPr/>
            </a:pPr>
            <a:r>
              <a:rPr lang="en-US" dirty="0"/>
              <a:t>Fighting to the death</a:t>
            </a:r>
          </a:p>
          <a:p>
            <a:pPr>
              <a:defRPr/>
            </a:pPr>
            <a:r>
              <a:rPr lang="en-US" dirty="0"/>
              <a:t>Example: wars, divorce</a:t>
            </a:r>
          </a:p>
          <a:p>
            <a:pPr>
              <a:defRPr/>
            </a:pPr>
            <a:r>
              <a:rPr lang="en-US" dirty="0"/>
              <a:t>What is the result?</a:t>
            </a: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7970958"/>
              </p:ext>
            </p:extLst>
          </p:nvPr>
        </p:nvGraphicFramePr>
        <p:xfrm>
          <a:off x="4432346" y="3933056"/>
          <a:ext cx="4505268" cy="273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Clip" r:id="rId5" imgW="1597457" imgH="970178" progId="MS_ClipArt_Gallery.2">
                  <p:embed/>
                </p:oleObj>
              </mc:Choice>
              <mc:Fallback>
                <p:oleObj name="Clip" r:id="rId5" imgW="1597457" imgH="970178" progId="MS_ClipArt_Gallery.2">
                  <p:embed/>
                  <p:pic>
                    <p:nvPicPr>
                      <p:cNvPr id="15" name="Content Placeholder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46" y="3933056"/>
                        <a:ext cx="4505268" cy="2736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1352261" cy="12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496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Compromise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Both parties in the conflict have some of their needs met</a:t>
            </a:r>
          </a:p>
          <a:p>
            <a:pPr>
              <a:defRPr/>
            </a:pPr>
            <a:r>
              <a:rPr lang="en-US" dirty="0"/>
              <a:t>Example: Buyer and seller of a used car</a:t>
            </a:r>
          </a:p>
          <a:p>
            <a:pPr>
              <a:defRPr/>
            </a:pPr>
            <a:r>
              <a:rPr lang="en-US" dirty="0"/>
              <a:t>As long as both are satisfied, the outcome is positive</a:t>
            </a:r>
          </a:p>
          <a:p>
            <a:pPr>
              <a:defRPr/>
            </a:pPr>
            <a:r>
              <a:rPr lang="en-US" dirty="0"/>
              <a:t>Problems arise when people are asked to compromise their values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116053"/>
              </p:ext>
            </p:extLst>
          </p:nvPr>
        </p:nvGraphicFramePr>
        <p:xfrm>
          <a:off x="6553200" y="4702175"/>
          <a:ext cx="27162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Clip" r:id="rId3" imgW="4579545" imgH="3619877" progId="MS_ClipArt_Gallery.2">
                  <p:embed/>
                </p:oleObj>
              </mc:Choice>
              <mc:Fallback>
                <p:oleObj name="Clip" r:id="rId3" imgW="4579545" imgH="3619877" progId="MS_ClipArt_Gallery.2">
                  <p:embed/>
                  <p:pic>
                    <p:nvPicPr>
                      <p:cNvPr id="67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702175"/>
                        <a:ext cx="27162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65516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 introvert and an extravert are having an argument.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is the introvert likely to act?</a:t>
            </a:r>
          </a:p>
          <a:p>
            <a:pPr marL="0" indent="0">
              <a:buNone/>
            </a:pPr>
            <a:r>
              <a:rPr lang="en-US" dirty="0"/>
              <a:t>How is the extravert likely to act?</a:t>
            </a:r>
          </a:p>
          <a:p>
            <a:pPr marL="0" indent="0">
              <a:buNone/>
            </a:pPr>
            <a:r>
              <a:rPr lang="en-US" dirty="0"/>
              <a:t>How can they improve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10638395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Win-Win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477000" cy="3276600"/>
          </a:xfrm>
        </p:spPr>
        <p:txBody>
          <a:bodyPr/>
          <a:lstStyle/>
          <a:p>
            <a:pPr>
              <a:defRPr/>
            </a:pPr>
            <a:r>
              <a:rPr lang="en-US" dirty="0"/>
              <a:t>Both parties work together to find a solution in which both win.</a:t>
            </a:r>
          </a:p>
          <a:p>
            <a:pPr>
              <a:defRPr/>
            </a:pPr>
            <a:r>
              <a:rPr lang="en-US" dirty="0"/>
              <a:t>There is no loser.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44" y="3311342"/>
            <a:ext cx="4593906" cy="354665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Steps in a Win-Win Solution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6551612" cy="4038600"/>
          </a:xfrm>
        </p:spPr>
        <p:txBody>
          <a:bodyPr/>
          <a:lstStyle/>
          <a:p>
            <a:pPr>
              <a:defRPr/>
            </a:pPr>
            <a:r>
              <a:rPr lang="en-US" dirty="0"/>
              <a:t>Identify the problem.</a:t>
            </a:r>
          </a:p>
          <a:p>
            <a:pPr>
              <a:defRPr/>
            </a:pPr>
            <a:r>
              <a:rPr lang="en-US" dirty="0"/>
              <a:t>Set a good time to discuss the issue.</a:t>
            </a:r>
          </a:p>
          <a:p>
            <a:pPr>
              <a:defRPr/>
            </a:pPr>
            <a:r>
              <a:rPr lang="en-US" dirty="0"/>
              <a:t>Describe your problem and needs.</a:t>
            </a:r>
          </a:p>
          <a:p>
            <a:pPr>
              <a:defRPr/>
            </a:pPr>
            <a:r>
              <a:rPr lang="en-US" dirty="0"/>
              <a:t>Look at the other point </a:t>
            </a:r>
            <a:r>
              <a:rPr lang="en-US"/>
              <a:t>of view.</a:t>
            </a:r>
            <a:endParaRPr lang="en-US" dirty="0"/>
          </a:p>
          <a:p>
            <a:pPr>
              <a:defRPr/>
            </a:pPr>
            <a:r>
              <a:rPr lang="en-US" dirty="0"/>
              <a:t>Look for alternatives that work for both parties.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94" y="4782067"/>
            <a:ext cx="2688906" cy="2075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1083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Group Discussion: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1.  What are the qualities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a good friend?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br>
              <a:rPr lang="en-US" dirty="0"/>
            </a:br>
            <a:r>
              <a:rPr lang="en-US" dirty="0"/>
              <a:t>2.  What are the five most important qualities of a good relationship?</a:t>
            </a:r>
          </a:p>
        </p:txBody>
      </p:sp>
      <p:pic>
        <p:nvPicPr>
          <p:cNvPr id="70659" name="Picture 3" descr="j01163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679825"/>
            <a:ext cx="27146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Surviving the Loss of a Relationship</a:t>
            </a:r>
          </a:p>
        </p:txBody>
      </p:sp>
      <p:pic>
        <p:nvPicPr>
          <p:cNvPr id="71683" name="Picture 3" descr="PE023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3505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Stages of Recovery from Loss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6551612" cy="2743200"/>
          </a:xfrm>
        </p:spPr>
        <p:txBody>
          <a:bodyPr/>
          <a:lstStyle/>
          <a:p>
            <a:pPr>
              <a:defRPr/>
            </a:pPr>
            <a:r>
              <a:rPr lang="en-US" dirty="0"/>
              <a:t>Shock or denial</a:t>
            </a:r>
          </a:p>
          <a:p>
            <a:pPr>
              <a:defRPr/>
            </a:pPr>
            <a:r>
              <a:rPr lang="en-US" dirty="0"/>
              <a:t>Anger or depression</a:t>
            </a:r>
          </a:p>
          <a:p>
            <a:pPr>
              <a:defRPr/>
            </a:pPr>
            <a:r>
              <a:rPr lang="en-US" dirty="0"/>
              <a:t>Understanding or acceptance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Suggestions for Recovery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6551612" cy="3886200"/>
          </a:xfrm>
        </p:spPr>
        <p:txBody>
          <a:bodyPr/>
          <a:lstStyle/>
          <a:p>
            <a:pPr>
              <a:defRPr/>
            </a:pPr>
            <a:r>
              <a:rPr lang="en-US" dirty="0"/>
              <a:t>It takes time.</a:t>
            </a:r>
          </a:p>
          <a:p>
            <a:pPr>
              <a:defRPr/>
            </a:pPr>
            <a:r>
              <a:rPr lang="en-US" dirty="0"/>
              <a:t>It is OK to feel sad and cry.</a:t>
            </a:r>
          </a:p>
          <a:p>
            <a:pPr>
              <a:defRPr/>
            </a:pPr>
            <a:r>
              <a:rPr lang="en-US" dirty="0"/>
              <a:t>Talk or write about it.</a:t>
            </a:r>
          </a:p>
          <a:p>
            <a:pPr>
              <a:defRPr/>
            </a:pPr>
            <a:r>
              <a:rPr lang="en-US" dirty="0"/>
              <a:t>Take care of yourself.</a:t>
            </a:r>
          </a:p>
          <a:p>
            <a:pPr lvl="1">
              <a:defRPr/>
            </a:pPr>
            <a:r>
              <a:rPr lang="en-US" dirty="0"/>
              <a:t>Get plenty of rest and eat well.</a:t>
            </a:r>
          </a:p>
          <a:p>
            <a:pPr lvl="1">
              <a:defRPr/>
            </a:pPr>
            <a:r>
              <a:rPr lang="en-US" dirty="0"/>
              <a:t>Avoid addictive behaviors.</a:t>
            </a:r>
          </a:p>
          <a:p>
            <a:pPr lvl="1">
              <a:defRPr/>
            </a:pPr>
            <a:r>
              <a:rPr lang="en-US" dirty="0"/>
              <a:t>Relax and exercise.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Failure is an Opportunity for Learning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588"/>
              </p:ext>
            </p:extLst>
          </p:nvPr>
        </p:nvGraphicFramePr>
        <p:xfrm>
          <a:off x="8153400" y="28575"/>
          <a:ext cx="990600" cy="100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74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28575"/>
                        <a:ext cx="990600" cy="1009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57300"/>
            <a:ext cx="74676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FE02"/>
                </a:solidFill>
                <a:latin typeface="Albertus Medium" panose="020E0602030304020304" pitchFamily="34" charset="0"/>
              </a:rPr>
              <a:t>Falling down is not failure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293" y="1196752"/>
            <a:ext cx="2631414" cy="221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4371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bertus Extra Bold" panose="020E0802040304020204" pitchFamily="34" charset="0"/>
              </a:rPr>
              <a:t>Failing to get up 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741132"/>
            <a:ext cx="1876425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solidFill>
                  <a:srgbClr val="FFFF66"/>
                </a:solidFill>
              </a:rPr>
              <a:t>F</a:t>
            </a:r>
            <a:r>
              <a:rPr lang="en-US"/>
              <a:t> is for </a:t>
            </a:r>
            <a:r>
              <a:rPr lang="en-US" sz="4800">
                <a:solidFill>
                  <a:srgbClr val="FFFF66"/>
                </a:solidFill>
              </a:rPr>
              <a:t>F</a:t>
            </a:r>
            <a:r>
              <a:rPr lang="en-US"/>
              <a:t>eedback, not </a:t>
            </a:r>
            <a:r>
              <a:rPr lang="en-US" sz="4800">
                <a:solidFill>
                  <a:srgbClr val="FFFF66"/>
                </a:solidFill>
              </a:rPr>
              <a:t>F</a:t>
            </a:r>
            <a:r>
              <a:rPr lang="en-US"/>
              <a:t>ailure.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56792"/>
            <a:ext cx="5077774" cy="3803576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9631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Use the No Shame, No Blame Approach: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800600" cy="29718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went wrong?</a:t>
            </a:r>
          </a:p>
          <a:p>
            <a:pPr>
              <a:defRPr/>
            </a:pPr>
            <a:r>
              <a:rPr lang="en-US" dirty="0"/>
              <a:t>How much damage                           was done?</a:t>
            </a:r>
          </a:p>
          <a:p>
            <a:pPr>
              <a:defRPr/>
            </a:pPr>
            <a:r>
              <a:rPr lang="en-US" dirty="0"/>
              <a:t>How can I fix it?</a:t>
            </a: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235227"/>
              </p:ext>
            </p:extLst>
          </p:nvPr>
        </p:nvGraphicFramePr>
        <p:xfrm>
          <a:off x="3275856" y="1340768"/>
          <a:ext cx="4827588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Clip" r:id="rId3" imgW="2029054" imgH="1873606" progId="MS_ClipArt_Gallery.2">
                  <p:embed/>
                </p:oleObj>
              </mc:Choice>
              <mc:Fallback>
                <p:oleObj name="Clip" r:id="rId3" imgW="2029054" imgH="1873606" progId="MS_ClipArt_Gallery.2">
                  <p:embed/>
                  <p:pic>
                    <p:nvPicPr>
                      <p:cNvPr id="77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340768"/>
                        <a:ext cx="4827588" cy="445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Sensing Types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Are practical and realistic</a:t>
            </a:r>
          </a:p>
          <a:p>
            <a:pPr>
              <a:defRPr/>
            </a:pPr>
            <a:r>
              <a:rPr lang="en-US" dirty="0"/>
              <a:t>Like communication that is exact and step by step</a:t>
            </a:r>
          </a:p>
          <a:p>
            <a:pPr>
              <a:defRPr/>
            </a:pPr>
            <a:r>
              <a:rPr lang="en-US" dirty="0"/>
              <a:t>Want concrete answers</a:t>
            </a:r>
          </a:p>
          <a:p>
            <a:pPr>
              <a:defRPr/>
            </a:pPr>
            <a:r>
              <a:rPr lang="en-US" dirty="0"/>
              <a:t>Like to get to the point  </a:t>
            </a:r>
          </a:p>
          <a:p>
            <a:pPr>
              <a:defRPr/>
            </a:pPr>
            <a:r>
              <a:rPr lang="en-US" dirty="0"/>
              <a:t>Will describe a date in terms of actual experience 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700808"/>
            <a:ext cx="6048375" cy="508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Life is not a spelling bee, it is more like a baseball season.   You have many opportunities to win.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351752"/>
              </p:ext>
            </p:extLst>
          </p:nvPr>
        </p:nvGraphicFramePr>
        <p:xfrm>
          <a:off x="3563888" y="3068960"/>
          <a:ext cx="3048000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Clip" r:id="rId5" imgW="1783994" imgH="1928470" progId="MS_ClipArt_Gallery.2">
                  <p:embed/>
                </p:oleObj>
              </mc:Choice>
              <mc:Fallback>
                <p:oleObj name="Clip" r:id="rId5" imgW="1783994" imgH="1928470" progId="MS_ClipArt_Gallery.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068960"/>
                        <a:ext cx="3048000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89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Intuitive Types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837" y="1556792"/>
            <a:ext cx="6551612" cy="4895850"/>
          </a:xfrm>
        </p:spPr>
        <p:txBody>
          <a:bodyPr/>
          <a:lstStyle/>
          <a:p>
            <a:pPr>
              <a:defRPr/>
            </a:pPr>
            <a:r>
              <a:rPr lang="en-US" dirty="0"/>
              <a:t>They look at possibilities and relationships</a:t>
            </a:r>
          </a:p>
          <a:p>
            <a:pPr>
              <a:defRPr/>
            </a:pPr>
            <a:r>
              <a:rPr lang="en-US" dirty="0"/>
              <a:t>They are often ingenious and creative</a:t>
            </a:r>
          </a:p>
          <a:p>
            <a:pPr>
              <a:defRPr/>
            </a:pPr>
            <a:r>
              <a:rPr lang="en-US" dirty="0"/>
              <a:t>They start imagining what the date will be like before it even happens</a:t>
            </a:r>
          </a:p>
          <a:p>
            <a:pPr>
              <a:defRPr/>
            </a:pPr>
            <a:r>
              <a:rPr lang="en-US" dirty="0"/>
              <a:t>Talk about dreams, visions, beliefs and creative ideas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1454</Words>
  <Application>Microsoft Office PowerPoint</Application>
  <PresentationFormat>On-screen Show (4:3)</PresentationFormat>
  <Paragraphs>238</Paragraphs>
  <Slides>80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Albertus Extra Bold</vt:lpstr>
      <vt:lpstr>Albertus Medium</vt:lpstr>
      <vt:lpstr>Arial</vt:lpstr>
      <vt:lpstr>Arial Rounded MT Bold</vt:lpstr>
      <vt:lpstr>Monotype Sorts</vt:lpstr>
      <vt:lpstr>Tahoma</vt:lpstr>
      <vt:lpstr>template</vt:lpstr>
      <vt:lpstr>Clip</vt:lpstr>
      <vt:lpstr>Communication and Relationships</vt:lpstr>
      <vt:lpstr>What is your personal communication style?</vt:lpstr>
      <vt:lpstr>Extrovert</vt:lpstr>
      <vt:lpstr>Introvert</vt:lpstr>
      <vt:lpstr>To improve communication, extroverts need to: </vt:lpstr>
      <vt:lpstr>To improve communication, introverts need to:</vt:lpstr>
      <vt:lpstr>Communication</vt:lpstr>
      <vt:lpstr>Sensing Types</vt:lpstr>
      <vt:lpstr>Intuitive Types</vt:lpstr>
      <vt:lpstr>Sensing and Intuitive Types</vt:lpstr>
      <vt:lpstr>Communication</vt:lpstr>
      <vt:lpstr>Feeling Types</vt:lpstr>
      <vt:lpstr>Thinking Types</vt:lpstr>
      <vt:lpstr>Feeling and Thinking Types</vt:lpstr>
      <vt:lpstr>Communication</vt:lpstr>
      <vt:lpstr>Judging Types</vt:lpstr>
      <vt:lpstr>Perceptive Types</vt:lpstr>
      <vt:lpstr>Judging and perceptive types need each other.  </vt:lpstr>
      <vt:lpstr>Communication</vt:lpstr>
      <vt:lpstr>Communication for Success</vt:lpstr>
      <vt:lpstr>Problems in Communication</vt:lpstr>
      <vt:lpstr>Problems in Communication</vt:lpstr>
      <vt:lpstr>How to Be a Good Listener</vt:lpstr>
      <vt:lpstr>                           Hearing vs. Listening</vt:lpstr>
      <vt:lpstr>PowerPoint Presentation</vt:lpstr>
      <vt:lpstr>Talk Less</vt:lpstr>
      <vt:lpstr>Minimize Distractions</vt:lpstr>
      <vt:lpstr>Don’t Judge Too Soon</vt:lpstr>
      <vt:lpstr>Listen for the Main Point</vt:lpstr>
      <vt:lpstr>Ask Questions</vt:lpstr>
      <vt:lpstr>Feedback Meaning</vt:lpstr>
      <vt:lpstr>How to Feedback Meaning</vt:lpstr>
      <vt:lpstr>Exercise: Feedback Meaning</vt:lpstr>
      <vt:lpstr>Tips for Good Listening</vt:lpstr>
      <vt:lpstr>Let the person talk.  Talking helps to clarify thinking.</vt:lpstr>
      <vt:lpstr>Avoid being critical.  It causes anger that interferes with communication.</vt:lpstr>
      <vt:lpstr>Share your experiences but resist giving advice.</vt:lpstr>
      <vt:lpstr>Ask questions to clarify.</vt:lpstr>
      <vt:lpstr>Be supportive.  I am here if you need me.</vt:lpstr>
      <vt:lpstr>Let people express their feelings.  It is not helpful to say, “Don’t feel sad.”</vt:lpstr>
      <vt:lpstr>Don’t minimize the situation.  It’s only a _____.  </vt:lpstr>
      <vt:lpstr>Replace pity with understanding. </vt:lpstr>
      <vt:lpstr>The Language of Responsibility.  “I” and “You” Statements.  </vt:lpstr>
      <vt:lpstr>Example:  You must be crazy! What reaction do you get?</vt:lpstr>
      <vt:lpstr>“You” statements:</vt:lpstr>
      <vt:lpstr>“I” Statement:  Instead of: You must be crazy.   I don’t understand.</vt:lpstr>
      <vt:lpstr>“I” Statements</vt:lpstr>
      <vt:lpstr>Ways to Make an “I” Statement</vt:lpstr>
      <vt:lpstr>Example: Instead of “You’re a Slob!”:</vt:lpstr>
      <vt:lpstr>Ladder of Powerful Speaking</vt:lpstr>
      <vt:lpstr>For example, if I loan you the money, will you pay it back?</vt:lpstr>
      <vt:lpstr>I should pay it back.</vt:lpstr>
      <vt:lpstr>I might pay it back.</vt:lpstr>
      <vt:lpstr>I want to pay it back.</vt:lpstr>
      <vt:lpstr>I intend to pay it back.</vt:lpstr>
      <vt:lpstr>I promise to pay it back.</vt:lpstr>
      <vt:lpstr>Will you marry me and be true to me?</vt:lpstr>
      <vt:lpstr>I should.</vt:lpstr>
      <vt:lpstr>I might.</vt:lpstr>
      <vt:lpstr>You know, I really want to.</vt:lpstr>
      <vt:lpstr>I intend to.</vt:lpstr>
      <vt:lpstr>Yes, I do.  I promise.  </vt:lpstr>
      <vt:lpstr>Will you finish your career paper on time?  Be careful about the language you use. </vt:lpstr>
      <vt:lpstr>Be Aware of Negative Self-Talk.  Do You Recognize any of These?</vt:lpstr>
      <vt:lpstr>Barriers to Effective Communication</vt:lpstr>
      <vt:lpstr>How to Approach a Conflict</vt:lpstr>
      <vt:lpstr>Win-Lose</vt:lpstr>
      <vt:lpstr>Lose-Lose </vt:lpstr>
      <vt:lpstr>Compromise</vt:lpstr>
      <vt:lpstr>Win-Win</vt:lpstr>
      <vt:lpstr>Steps in a Win-Win Solution</vt:lpstr>
      <vt:lpstr>Group Discussion:  1.  What are the qualities of a good friend?   2.  What are the five most important qualities of a good relationship?</vt:lpstr>
      <vt:lpstr>Surviving the Loss of a Relationship</vt:lpstr>
      <vt:lpstr>Stages of Recovery from Loss</vt:lpstr>
      <vt:lpstr>Suggestions for Recovery</vt:lpstr>
      <vt:lpstr>Keys to Success: Failure is an Opportunity for Learning</vt:lpstr>
      <vt:lpstr>Falling down is not failure </vt:lpstr>
      <vt:lpstr>F is for Feedback, not Failure.</vt:lpstr>
      <vt:lpstr>Use the No Shame, No Blame Approach:</vt:lpstr>
      <vt:lpstr>Life is not a spelling bee, it is more like a baseball season.   You have many opportunities to win.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86</cp:revision>
  <dcterms:created xsi:type="dcterms:W3CDTF">2006-06-13T13:38:55Z</dcterms:created>
  <dcterms:modified xsi:type="dcterms:W3CDTF">2017-10-21T20:16:41Z</dcterms:modified>
</cp:coreProperties>
</file>