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260" r:id="rId3"/>
    <p:sldId id="261" r:id="rId4"/>
    <p:sldId id="262" r:id="rId5"/>
    <p:sldId id="263" r:id="rId6"/>
    <p:sldId id="353" r:id="rId7"/>
    <p:sldId id="258" r:id="rId8"/>
    <p:sldId id="348" r:id="rId9"/>
    <p:sldId id="266" r:id="rId10"/>
    <p:sldId id="400" r:id="rId11"/>
    <p:sldId id="269" r:id="rId12"/>
    <p:sldId id="401" r:id="rId13"/>
    <p:sldId id="271" r:id="rId14"/>
    <p:sldId id="272" r:id="rId15"/>
    <p:sldId id="273" r:id="rId16"/>
    <p:sldId id="370" r:id="rId17"/>
    <p:sldId id="371" r:id="rId18"/>
    <p:sldId id="349" r:id="rId19"/>
    <p:sldId id="374" r:id="rId20"/>
    <p:sldId id="352" r:id="rId21"/>
    <p:sldId id="373" r:id="rId22"/>
    <p:sldId id="403" r:id="rId23"/>
    <p:sldId id="404" r:id="rId24"/>
    <p:sldId id="405" r:id="rId25"/>
    <p:sldId id="406" r:id="rId26"/>
    <p:sldId id="407" r:id="rId27"/>
    <p:sldId id="358" r:id="rId28"/>
    <p:sldId id="375" r:id="rId29"/>
    <p:sldId id="359" r:id="rId30"/>
    <p:sldId id="360" r:id="rId31"/>
    <p:sldId id="361" r:id="rId32"/>
    <p:sldId id="277" r:id="rId33"/>
    <p:sldId id="278" r:id="rId34"/>
    <p:sldId id="376" r:id="rId35"/>
    <p:sldId id="377" r:id="rId36"/>
    <p:sldId id="355" r:id="rId37"/>
    <p:sldId id="356" r:id="rId38"/>
    <p:sldId id="297" r:id="rId39"/>
    <p:sldId id="298" r:id="rId40"/>
    <p:sldId id="362" r:id="rId41"/>
    <p:sldId id="369" r:id="rId42"/>
    <p:sldId id="379" r:id="rId43"/>
    <p:sldId id="363" r:id="rId44"/>
    <p:sldId id="380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2" r:id="rId53"/>
    <p:sldId id="384" r:id="rId54"/>
    <p:sldId id="385" r:id="rId55"/>
    <p:sldId id="386" r:id="rId56"/>
    <p:sldId id="316" r:id="rId57"/>
    <p:sldId id="317" r:id="rId58"/>
    <p:sldId id="318" r:id="rId59"/>
    <p:sldId id="319" r:id="rId60"/>
    <p:sldId id="381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88" r:id="rId89"/>
    <p:sldId id="389" r:id="rId90"/>
    <p:sldId id="347" r:id="rId91"/>
    <p:sldId id="350" r:id="rId92"/>
    <p:sldId id="399" r:id="rId93"/>
    <p:sldId id="391" r:id="rId94"/>
    <p:sldId id="392" r:id="rId95"/>
    <p:sldId id="393" r:id="rId96"/>
    <p:sldId id="394" r:id="rId97"/>
    <p:sldId id="395" r:id="rId98"/>
    <p:sldId id="396" r:id="rId99"/>
    <p:sldId id="397" r:id="rId100"/>
    <p:sldId id="398" r:id="rId10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4687" autoAdjust="0"/>
  </p:normalViewPr>
  <p:slideViewPr>
    <p:cSldViewPr>
      <p:cViewPr varScale="1">
        <p:scale>
          <a:sx n="108" d="100"/>
          <a:sy n="108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26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208BC8-A378-4158-8813-B870E308AF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0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436FF-7D6E-43EA-AB28-D259AC42A3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0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5157788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045200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48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115888"/>
            <a:ext cx="1979613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788025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47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17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90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3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4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43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1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9080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3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67544" y="5589240"/>
            <a:ext cx="7056015" cy="720725"/>
          </a:xfrm>
        </p:spPr>
        <p:txBody>
          <a:bodyPr/>
          <a:lstStyle/>
          <a:p>
            <a:r>
              <a:rPr lang="en-US" altLang="en-US" dirty="0">
                <a:latin typeface="Tahoma" charset="0"/>
              </a:rPr>
              <a:t>Understanding Motivation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093296"/>
            <a:ext cx="2590800" cy="647700"/>
          </a:xfrm>
        </p:spPr>
        <p:txBody>
          <a:bodyPr/>
          <a:lstStyle/>
          <a:p>
            <a:r>
              <a:rPr lang="ru-RU" altLang="en-US" dirty="0"/>
              <a:t>C</a:t>
            </a:r>
            <a:r>
              <a:rPr lang="en-US" altLang="en-US" dirty="0"/>
              <a:t>hapter 1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879" y="1315681"/>
            <a:ext cx="3886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  <a:latin typeface="+mj-lt"/>
              </a:rPr>
              <a:t>             </a:t>
            </a:r>
            <a:r>
              <a:rPr lang="en-US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$18,096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745" y="854778"/>
            <a:ext cx="844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latin typeface="Albertus Medium" panose="020E0602030304020304" pitchFamily="34" charset="0"/>
              </a:rPr>
              <a:t>How much is each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9" y="1900375"/>
            <a:ext cx="4114800" cy="1740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23" y="1969744"/>
            <a:ext cx="3190291" cy="1367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812" y="5046170"/>
            <a:ext cx="1811830" cy="1811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9274" y="5444465"/>
            <a:ext cx="20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and some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42" y="2871262"/>
            <a:ext cx="4114800" cy="1740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0" y="3637017"/>
            <a:ext cx="4114800" cy="1740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4B6B2-F7D8-4655-96FD-9A8709BD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344" y="2600954"/>
            <a:ext cx="3190291" cy="1367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2E1E1C-D681-4946-AA27-484AC7650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23" y="3139928"/>
            <a:ext cx="3190291" cy="1367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76672"/>
            <a:ext cx="4968677" cy="723900"/>
          </a:xfrm>
        </p:spPr>
        <p:txBody>
          <a:bodyPr/>
          <a:lstStyle/>
          <a:p>
            <a:pPr algn="ctr"/>
            <a:r>
              <a:rPr lang="en-US" altLang="en-US" b="1" dirty="0"/>
              <a:t>Directions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340768"/>
            <a:ext cx="7056438" cy="4010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The test does not measure:</a:t>
            </a:r>
          </a:p>
          <a:p>
            <a:pPr lvl="1"/>
            <a:r>
              <a:rPr lang="en-US" altLang="en-US" sz="3200" b="0" dirty="0"/>
              <a:t>Intelligence</a:t>
            </a:r>
          </a:p>
          <a:p>
            <a:pPr lvl="1"/>
            <a:r>
              <a:rPr lang="en-US" altLang="en-US" sz="3200" b="0" dirty="0"/>
              <a:t>Psychological or emotional health</a:t>
            </a:r>
          </a:p>
          <a:p>
            <a:pPr marL="57150" indent="0">
              <a:buNone/>
            </a:pPr>
            <a:endParaRPr lang="en-US" altLang="en-US" sz="3200" dirty="0"/>
          </a:p>
          <a:p>
            <a:pPr marL="57150" indent="0">
              <a:buNone/>
            </a:pPr>
            <a:r>
              <a:rPr lang="en-US" altLang="en-US" sz="3200"/>
              <a:t>It assesses </a:t>
            </a:r>
            <a:r>
              <a:rPr lang="en-US" altLang="en-US" sz="3200" dirty="0"/>
              <a:t>your personal strengths and matches them to possible careers.</a:t>
            </a:r>
            <a:endParaRPr lang="en-US" altLang="en-US" sz="3200" b="0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80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$18,096</a:t>
            </a:r>
            <a:r>
              <a:rPr lang="en-US" dirty="0">
                <a:solidFill>
                  <a:schemeClr val="tx2"/>
                </a:solidFill>
              </a:rPr>
              <a:t> per 3 unit class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($723,840 divided by 40 classes for a BA or BS)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67" y="3573016"/>
            <a:ext cx="420046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64008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80808"/>
                </a:solidFill>
              </a:rPr>
              <a:t>  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What is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19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80808"/>
                </a:solidFill>
                <a:latin typeface="Albertus Extra Bold" panose="020E0802040304020204" pitchFamily="34" charset="0"/>
              </a:rPr>
              <a:t>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of a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71600"/>
            <a:ext cx="253365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$377 </a:t>
            </a:r>
            <a:r>
              <a:rPr lang="en-US" dirty="0">
                <a:solidFill>
                  <a:schemeClr val="tx2"/>
                </a:solidFill>
              </a:rPr>
              <a:t>per hour in class ($18,096 divided by 48 hours in class)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140968"/>
            <a:ext cx="4196477" cy="174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Would you attend class today and be prepared if I paid you </a:t>
            </a:r>
            <a:r>
              <a:rPr lang="en-US" dirty="0">
                <a:solidFill>
                  <a:schemeClr val="accent1"/>
                </a:solidFill>
              </a:rPr>
              <a:t>$377</a:t>
            </a:r>
            <a:r>
              <a:rPr lang="en-US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40968"/>
            <a:ext cx="3484488" cy="23257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Of course, these payments are over a working lifetime of 30 years.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Choosing Your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416800" cy="237626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Making a good choice of a major helps increase your motivation for success.</a:t>
            </a:r>
          </a:p>
        </p:txBody>
      </p:sp>
    </p:spTree>
    <p:extLst>
      <p:ext uri="{BB962C8B-B14F-4D97-AF65-F5344CB8AC3E}">
        <p14:creationId xmlns:p14="http://schemas.microsoft.com/office/powerpoint/2010/main" val="416385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How to Choose a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416800" cy="5111750"/>
          </a:xfrm>
        </p:spPr>
        <p:txBody>
          <a:bodyPr/>
          <a:lstStyle/>
          <a:p>
            <a:r>
              <a:rPr lang="en-US" dirty="0"/>
              <a:t>What is my personality type?  What are my personal strengths?</a:t>
            </a:r>
          </a:p>
          <a:p>
            <a:r>
              <a:rPr lang="en-US" dirty="0"/>
              <a:t>What are my multiple intelligences?</a:t>
            </a:r>
          </a:p>
          <a:p>
            <a:r>
              <a:rPr lang="en-US" dirty="0"/>
              <a:t>What are my interests?</a:t>
            </a:r>
          </a:p>
          <a:p>
            <a:r>
              <a:rPr lang="en-US" dirty="0"/>
              <a:t>What are my values?</a:t>
            </a:r>
          </a:p>
          <a:p>
            <a:r>
              <a:rPr lang="en-US" dirty="0"/>
              <a:t>How can I match my personal strengths to the world of work?</a:t>
            </a:r>
          </a:p>
        </p:txBody>
      </p:sp>
    </p:spTree>
    <p:extLst>
      <p:ext uri="{BB962C8B-B14F-4D97-AF65-F5344CB8AC3E}">
        <p14:creationId xmlns:p14="http://schemas.microsoft.com/office/powerpoint/2010/main" val="139311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How do you motivate yourself?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84785"/>
            <a:ext cx="7116762" cy="35283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What if you don’t feel like coming to class or doing your homework.  How do you motivate yourself to do it anyway?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Think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Discuss with the person next to you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Share ideas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94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5661248"/>
            <a:ext cx="5903913" cy="1109662"/>
          </a:xfrm>
        </p:spPr>
        <p:txBody>
          <a:bodyPr/>
          <a:lstStyle/>
          <a:p>
            <a:r>
              <a:rPr lang="en-US" dirty="0"/>
              <a:t>How to Be Motivated</a:t>
            </a:r>
          </a:p>
        </p:txBody>
      </p:sp>
    </p:spTree>
    <p:extLst>
      <p:ext uri="{BB962C8B-B14F-4D97-AF65-F5344CB8AC3E}">
        <p14:creationId xmlns:p14="http://schemas.microsoft.com/office/powerpoint/2010/main" val="32980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are the behaviors and attitudes of an “A” student?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3608" y="2492896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List three important behaviors that an “A” student would have.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Get in a group of three students and compare lists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Report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0688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There are many ways to be  motivated.  Let’s see if any are useful to you.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916832"/>
            <a:ext cx="7116762" cy="42484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Your mindset makes a difference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Grit is a powerful tool for success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Think positively about the future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Look for something interesting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Avoid multi-tasking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Intrinsic or extrinsic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Locus of control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Achievement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Use a reward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05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548680"/>
            <a:ext cx="4536480" cy="508000"/>
          </a:xfrm>
        </p:spPr>
        <p:txBody>
          <a:bodyPr/>
          <a:lstStyle/>
          <a:p>
            <a:pPr algn="l"/>
            <a:r>
              <a:rPr lang="en-US" dirty="0"/>
              <a:t>Your Mindset</a:t>
            </a:r>
            <a:br>
              <a:rPr lang="en-US" dirty="0"/>
            </a:br>
            <a:r>
              <a:rPr lang="en-US" dirty="0"/>
              <a:t> Makes a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484784"/>
            <a:ext cx="3632200" cy="3889102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rgbClr val="C00000"/>
                </a:solidFill>
              </a:rPr>
              <a:t>Growth Mindset:</a:t>
            </a:r>
          </a:p>
          <a:p>
            <a:r>
              <a:rPr lang="en-US" sz="2400" dirty="0"/>
              <a:t>Intelligence is increased as you learn new knowledge</a:t>
            </a:r>
          </a:p>
          <a:p>
            <a:r>
              <a:rPr lang="en-US" sz="2400" dirty="0"/>
              <a:t>Through practice and effort, skills can be improved</a:t>
            </a:r>
          </a:p>
          <a:p>
            <a:r>
              <a:rPr lang="en-US" sz="2400" dirty="0"/>
              <a:t>Failure is an opportunity to learn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3632200" cy="4465166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rgbClr val="C00000"/>
                </a:solidFill>
              </a:rPr>
              <a:t>Fixed Mindset:</a:t>
            </a:r>
          </a:p>
          <a:p>
            <a:r>
              <a:rPr lang="en-US" sz="2400" dirty="0"/>
              <a:t>Intelligence is fixed at birth</a:t>
            </a:r>
          </a:p>
          <a:p>
            <a:r>
              <a:rPr lang="en-US" sz="2400" dirty="0"/>
              <a:t>Hard work is unpleasant</a:t>
            </a:r>
          </a:p>
          <a:p>
            <a:r>
              <a:rPr lang="en-US" sz="2400" dirty="0"/>
              <a:t>The amount of work needed to be successful is underestimated</a:t>
            </a:r>
          </a:p>
          <a:p>
            <a:r>
              <a:rPr lang="en-US" sz="2400" dirty="0"/>
              <a:t>Roadblocks are an excuse to be absent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Image result for images for grit">
            <a:extLst>
              <a:ext uri="{FF2B5EF4-FFF2-40B4-BE49-F238E27FC236}">
                <a16:creationId xmlns:a16="http://schemas.microsoft.com/office/drawing/2014/main" id="{EA59B675-56E4-486E-BC53-31A02EC1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38335" cy="38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11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7950-41CA-4443-9B5E-BFFBFE0F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412776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What is grit?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29AB-FD4E-4BDF-BC0C-A993CFDC9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636912"/>
            <a:ext cx="7416800" cy="2304926"/>
          </a:xfrm>
        </p:spPr>
        <p:txBody>
          <a:bodyPr/>
          <a:lstStyle/>
          <a:p>
            <a:r>
              <a:rPr lang="en-US" sz="3600" dirty="0"/>
              <a:t>Grit is a combination of perseverance and passion.  </a:t>
            </a:r>
          </a:p>
          <a:p>
            <a:r>
              <a:rPr lang="en-US" sz="3600" dirty="0"/>
              <a:t>It is a “never give up” attitude.</a:t>
            </a:r>
          </a:p>
        </p:txBody>
      </p:sp>
    </p:spTree>
    <p:extLst>
      <p:ext uri="{BB962C8B-B14F-4D97-AF65-F5344CB8AC3E}">
        <p14:creationId xmlns:p14="http://schemas.microsoft.com/office/powerpoint/2010/main" val="2463902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D9EB-810D-443D-80FF-264377AA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How do famous people achieve excellence?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32A0-5C9E-44E1-9E66-5A7872D1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492896"/>
            <a:ext cx="7416800" cy="3526904"/>
          </a:xfrm>
        </p:spPr>
        <p:txBody>
          <a:bodyPr/>
          <a:lstStyle/>
          <a:p>
            <a:r>
              <a:rPr lang="en-US" dirty="0"/>
              <a:t>NBA superstar</a:t>
            </a:r>
          </a:p>
          <a:p>
            <a:r>
              <a:rPr lang="en-US" dirty="0"/>
              <a:t>Pro football player</a:t>
            </a:r>
          </a:p>
          <a:p>
            <a:r>
              <a:rPr lang="en-US" dirty="0"/>
              <a:t>Gold medalist swimmer</a:t>
            </a:r>
          </a:p>
          <a:p>
            <a:r>
              <a:rPr lang="en-US" dirty="0"/>
              <a:t>Famous violinist</a:t>
            </a:r>
          </a:p>
        </p:txBody>
      </p:sp>
    </p:spTree>
    <p:extLst>
      <p:ext uri="{BB962C8B-B14F-4D97-AF65-F5344CB8AC3E}">
        <p14:creationId xmlns:p14="http://schemas.microsoft.com/office/powerpoint/2010/main" val="2260364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A676-AA53-493F-82CA-814CD658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7416800" cy="508000"/>
          </a:xfrm>
        </p:spPr>
        <p:txBody>
          <a:bodyPr/>
          <a:lstStyle/>
          <a:p>
            <a:r>
              <a:rPr lang="en-US" dirty="0"/>
              <a:t>The key is effortful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9CC4-E30D-4518-AC7E-7BD8F36D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60848"/>
            <a:ext cx="7416800" cy="3094856"/>
          </a:xfrm>
        </p:spPr>
        <p:txBody>
          <a:bodyPr/>
          <a:lstStyle/>
          <a:p>
            <a:r>
              <a:rPr lang="en-US" dirty="0"/>
              <a:t>Practice until the performance becomes a habit.</a:t>
            </a:r>
          </a:p>
          <a:p>
            <a:r>
              <a:rPr lang="en-US" dirty="0"/>
              <a:t>It takes 10,000 hours to learn a complex skill. </a:t>
            </a:r>
          </a:p>
        </p:txBody>
      </p:sp>
    </p:spTree>
    <p:extLst>
      <p:ext uri="{BB962C8B-B14F-4D97-AF65-F5344CB8AC3E}">
        <p14:creationId xmlns:p14="http://schemas.microsoft.com/office/powerpoint/2010/main" val="1144854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06B7-3F02-4150-B715-AB879698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40768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How to develop grit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96F7-A520-409D-8FDC-2A459132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564904"/>
            <a:ext cx="7416800" cy="2734816"/>
          </a:xfrm>
        </p:spPr>
        <p:txBody>
          <a:bodyPr/>
          <a:lstStyle/>
          <a:p>
            <a:r>
              <a:rPr lang="en-US" dirty="0"/>
              <a:t>Find interest.</a:t>
            </a:r>
          </a:p>
          <a:p>
            <a:r>
              <a:rPr lang="en-US" dirty="0"/>
              <a:t>Invest your time in practice.</a:t>
            </a:r>
          </a:p>
          <a:p>
            <a:r>
              <a:rPr lang="en-US" dirty="0"/>
              <a:t>Find your purpose. </a:t>
            </a:r>
          </a:p>
        </p:txBody>
      </p:sp>
    </p:spTree>
    <p:extLst>
      <p:ext uri="{BB962C8B-B14F-4D97-AF65-F5344CB8AC3E}">
        <p14:creationId xmlns:p14="http://schemas.microsoft.com/office/powerpoint/2010/main" val="1647994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616624" cy="3634905"/>
          </a:xfrm>
        </p:spPr>
      </p:pic>
    </p:spTree>
    <p:extLst>
      <p:ext uri="{BB962C8B-B14F-4D97-AF65-F5344CB8AC3E}">
        <p14:creationId xmlns:p14="http://schemas.microsoft.com/office/powerpoint/2010/main" val="4223222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16800" cy="508000"/>
          </a:xfrm>
        </p:spPr>
        <p:txBody>
          <a:bodyPr/>
          <a:lstStyle/>
          <a:p>
            <a:r>
              <a:rPr lang="en-US" dirty="0"/>
              <a:t>Think Positively about the Future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2132856"/>
            <a:ext cx="7416800" cy="3385046"/>
          </a:xfrm>
        </p:spPr>
        <p:txBody>
          <a:bodyPr/>
          <a:lstStyle/>
          <a:p>
            <a:r>
              <a:rPr lang="en-US" dirty="0"/>
              <a:t>If you believe that your chances of graduating from college are good, you can increase motivation and take the steps needed to be successful.</a:t>
            </a:r>
          </a:p>
          <a:p>
            <a:r>
              <a:rPr lang="en-US" dirty="0"/>
              <a:t>If you believe that your chances of graduating from college are poor, it is difficult to motivate yourself to continue.</a:t>
            </a:r>
          </a:p>
        </p:txBody>
      </p:sp>
    </p:spTree>
    <p:extLst>
      <p:ext uri="{BB962C8B-B14F-4D97-AF65-F5344CB8AC3E}">
        <p14:creationId xmlns:p14="http://schemas.microsoft.com/office/powerpoint/2010/main" val="19355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No pessimist ever discovered the secrets of the stars, or sailed to an uncharted land, or opened a new doorway for the human spirit.  </a:t>
            </a:r>
            <a:br>
              <a:rPr lang="en-US" dirty="0"/>
            </a:br>
            <a:r>
              <a:rPr lang="en-US" dirty="0"/>
              <a:t>                 </a:t>
            </a:r>
            <a:r>
              <a:rPr lang="en-US" sz="2800" dirty="0"/>
              <a:t>Helen Keller</a:t>
            </a:r>
          </a:p>
        </p:txBody>
      </p:sp>
    </p:spTree>
    <p:extLst>
      <p:ext uri="{BB962C8B-B14F-4D97-AF65-F5344CB8AC3E}">
        <p14:creationId xmlns:p14="http://schemas.microsoft.com/office/powerpoint/2010/main" val="251821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What Do I Want from College?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638928" cy="39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416800" cy="508000"/>
          </a:xfrm>
        </p:spPr>
        <p:txBody>
          <a:bodyPr/>
          <a:lstStyle/>
          <a:p>
            <a:r>
              <a:rPr lang="en-US" dirty="0"/>
              <a:t>Benefits of Positive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416800" cy="5111750"/>
          </a:xfrm>
        </p:spPr>
        <p:txBody>
          <a:bodyPr/>
          <a:lstStyle/>
          <a:p>
            <a:r>
              <a:rPr lang="en-US" dirty="0"/>
              <a:t>Good health</a:t>
            </a:r>
          </a:p>
          <a:p>
            <a:r>
              <a:rPr lang="en-US" dirty="0"/>
              <a:t>Longevity</a:t>
            </a:r>
          </a:p>
          <a:p>
            <a:r>
              <a:rPr lang="en-US" dirty="0"/>
              <a:t>Happiness</a:t>
            </a:r>
          </a:p>
          <a:p>
            <a:r>
              <a:rPr lang="en-US" dirty="0"/>
              <a:t>Perseverance</a:t>
            </a:r>
          </a:p>
          <a:p>
            <a:r>
              <a:rPr lang="en-US" dirty="0"/>
              <a:t>Improved problem solving</a:t>
            </a:r>
          </a:p>
          <a:p>
            <a:r>
              <a:rPr lang="en-US" dirty="0"/>
              <a:t>Enhances ability to learn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06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If you are optimistic and believe that a goal is achievable, you are more likely to take the steps necessary to accomplish it.   </a:t>
            </a:r>
          </a:p>
        </p:txBody>
      </p:sp>
    </p:spTree>
    <p:extLst>
      <p:ext uri="{BB962C8B-B14F-4D97-AF65-F5344CB8AC3E}">
        <p14:creationId xmlns:p14="http://schemas.microsoft.com/office/powerpoint/2010/main" val="200107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Optimism Vs. Pessimism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How does it apply to college?</a:t>
            </a:r>
          </a:p>
        </p:txBody>
      </p:sp>
      <p:pic>
        <p:nvPicPr>
          <p:cNvPr id="229378" name="Picture 2" descr="http://4loveofthetruth.files.wordpress.com/2013/06/pessimism-or-optimism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8321"/>
            <a:ext cx="4139679" cy="41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Find something interesting in your studies. 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Exercise: Textbook Skimming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78754"/>
            <a:ext cx="5112544" cy="508000"/>
          </a:xfrm>
        </p:spPr>
        <p:txBody>
          <a:bodyPr/>
          <a:lstStyle/>
          <a:p>
            <a:r>
              <a:rPr lang="en-US" dirty="0"/>
              <a:t>Avoid Multi-tasking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416800" cy="3673078"/>
          </a:xfrm>
        </p:spPr>
        <p:txBody>
          <a:bodyPr/>
          <a:lstStyle/>
          <a:p>
            <a:r>
              <a:rPr lang="en-US" dirty="0"/>
              <a:t>A person who is interrupted takes 50% longer to complete a task</a:t>
            </a:r>
          </a:p>
          <a:p>
            <a:r>
              <a:rPr lang="en-US" dirty="0"/>
              <a:t>The interruptions results in 50% more errors.</a:t>
            </a:r>
          </a:p>
          <a:p>
            <a:pPr marL="45720" indent="0">
              <a:buNone/>
            </a:pPr>
            <a:r>
              <a:rPr lang="en-US" dirty="0"/>
              <a:t>Avoid distractions from cell phones and other electronics. </a:t>
            </a:r>
          </a:p>
        </p:txBody>
      </p:sp>
      <p:pic>
        <p:nvPicPr>
          <p:cNvPr id="227330" name="Picture 2" descr="https://globaldigitalcitizen.org/wp-content/uploads/2015/05/multitask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00" y="3762996"/>
            <a:ext cx="6153200" cy="30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3809" y="1340768"/>
            <a:ext cx="742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Two types of </a:t>
            </a:r>
            <a:r>
              <a:rPr lang="en-US" altLang="en-US" sz="4400" dirty="0">
                <a:latin typeface="Century Gothic" panose="020B0502020202020204" pitchFamily="34" charset="0"/>
              </a:rPr>
              <a:t>Motivation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231426" name="Picture 2" descr="http://studyob.com/wp-content/uploads/2013/11/Intrinsic-motivation-and-extrinsic-moti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0" y="2852935"/>
            <a:ext cx="7420602" cy="23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Intrinsic motivation comes from within.  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Look for ways to enjoy college and find some personal meaning in it. 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86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5184552" cy="508000"/>
          </a:xfrm>
        </p:spPr>
        <p:txBody>
          <a:bodyPr/>
          <a:lstStyle/>
          <a:p>
            <a:pPr algn="l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Extrinsic motivation comes as a result of an external reward. </a:t>
            </a:r>
          </a:p>
          <a:p>
            <a:pPr marL="0" indent="0">
              <a:buNone/>
            </a:pPr>
            <a:r>
              <a:rPr lang="en-US" dirty="0"/>
              <a:t>What is the payoff for attending college?</a:t>
            </a:r>
          </a:p>
          <a:p>
            <a:r>
              <a:rPr lang="en-US" dirty="0"/>
              <a:t>Higher earnings</a:t>
            </a:r>
          </a:p>
          <a:p>
            <a:r>
              <a:rPr lang="en-US" dirty="0"/>
              <a:t>Having a satisfying career</a:t>
            </a:r>
          </a:p>
          <a:p>
            <a:r>
              <a:rPr lang="en-US" dirty="0"/>
              <a:t>Buying a car or home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91053"/>
              </p:ext>
            </p:extLst>
          </p:nvPr>
        </p:nvGraphicFramePr>
        <p:xfrm>
          <a:off x="5940152" y="3933056"/>
          <a:ext cx="1660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838095" imgH="961905" progId="MS_ClipArt_Gallery.2">
                  <p:embed/>
                </p:oleObj>
              </mc:Choice>
              <mc:Fallback>
                <p:oleObj name="Clip" r:id="rId3" imgW="838095" imgH="961905" progId="MS_ClipArt_Gallery.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933056"/>
                        <a:ext cx="16605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02663"/>
              </p:ext>
            </p:extLst>
          </p:nvPr>
        </p:nvGraphicFramePr>
        <p:xfrm>
          <a:off x="4283968" y="620688"/>
          <a:ext cx="3730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5" imgW="6545263" imgH="1706563" progId="MS_ClipArt_Gallery.2">
                  <p:embed/>
                </p:oleObj>
              </mc:Choice>
              <mc:Fallback>
                <p:oleObj name="Clip" r:id="rId5" imgW="6545263" imgH="1706563" progId="MS_ClipArt_Gallery.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620688"/>
                        <a:ext cx="37306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191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16832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</a:rPr>
              <a:t>Which is the more powerful motivator?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3068960"/>
            <a:ext cx="7416800" cy="15841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Intrinsic or extrinsic motivation?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Intrinsic motivation is the most powerful.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3285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What Do I Want from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College?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Share your most important reason with the class.  </a:t>
            </a: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484900"/>
              </p:ext>
            </p:extLst>
          </p:nvPr>
        </p:nvGraphicFramePr>
        <p:xfrm>
          <a:off x="3203848" y="4293096"/>
          <a:ext cx="3528392" cy="19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4582562" imgH="2531952" progId="MS_ClipArt_Gallery.2">
                  <p:embed/>
                </p:oleObj>
              </mc:Choice>
              <mc:Fallback>
                <p:oleObj name="Clip" r:id="rId3" imgW="4582562" imgH="2531952" progId="MS_ClipArt_Gallery.2">
                  <p:embed/>
                  <p:pic>
                    <p:nvPicPr>
                      <p:cNvPr id="61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93096"/>
                        <a:ext cx="3528392" cy="19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Taking Control of Your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708920"/>
            <a:ext cx="7416800" cy="21594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do you place the responsibility for control over your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02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7"/>
            <a:ext cx="4075501" cy="37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22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44824"/>
            <a:ext cx="7268765" cy="50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b="0" dirty="0">
                <a:solidFill>
                  <a:schemeClr val="tx1"/>
                </a:solidFill>
              </a:rPr>
              <a:t>What is Locus of Control?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1120" y="2420940"/>
            <a:ext cx="6265069" cy="1152525"/>
          </a:xfrm>
        </p:spPr>
        <p:txBody>
          <a:bodyPr>
            <a:noAutofit/>
          </a:bodyPr>
          <a:lstStyle/>
          <a:p>
            <a:pPr marL="0" indent="0">
              <a:buClr>
                <a:srgbClr val="FFFF66"/>
              </a:buClr>
              <a:buNone/>
              <a:defRPr/>
            </a:pPr>
            <a:r>
              <a:rPr lang="en-US" altLang="en-US" sz="3600" dirty="0">
                <a:solidFill>
                  <a:schemeClr val="accent1"/>
                </a:solidFill>
              </a:rPr>
              <a:t>Where you place responsibility for control over your life.</a:t>
            </a: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Ø"/>
              <a:defRPr/>
            </a:pPr>
            <a:endParaRPr lang="en-US" alt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Locus of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951288"/>
          </a:xfrm>
        </p:spPr>
        <p:txBody>
          <a:bodyPr/>
          <a:lstStyle/>
          <a:p>
            <a:r>
              <a:rPr lang="en-US" dirty="0"/>
              <a:t>Believe you are in control of your life.</a:t>
            </a:r>
          </a:p>
          <a:p>
            <a:r>
              <a:rPr lang="en-US" dirty="0"/>
              <a:t>Be self-motivated.</a:t>
            </a:r>
          </a:p>
          <a:p>
            <a:r>
              <a:rPr lang="en-US" dirty="0"/>
              <a:t>Learn from mistakes.</a:t>
            </a:r>
          </a:p>
          <a:p>
            <a:r>
              <a:rPr lang="en-US" dirty="0"/>
              <a:t>Think positively.</a:t>
            </a:r>
          </a:p>
          <a:p>
            <a:r>
              <a:rPr lang="en-US" dirty="0"/>
              <a:t>Rely on yourself.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/>
          <a:lstStyle/>
          <a:p>
            <a:r>
              <a:rPr lang="en-US" dirty="0"/>
              <a:t>Life is a result of luck or fate.</a:t>
            </a:r>
          </a:p>
          <a:p>
            <a:r>
              <a:rPr lang="en-US" dirty="0"/>
              <a:t>Rely on others for motivation.</a:t>
            </a:r>
          </a:p>
          <a:p>
            <a:r>
              <a:rPr lang="en-US" dirty="0"/>
              <a:t>Look for someone to blame.</a:t>
            </a:r>
          </a:p>
          <a:p>
            <a:r>
              <a:rPr lang="en-US" dirty="0"/>
              <a:t>Think negatively.</a:t>
            </a:r>
          </a:p>
          <a:p>
            <a:r>
              <a:rPr lang="en-US" dirty="0"/>
              <a:t>Rely on others.</a:t>
            </a:r>
          </a:p>
        </p:txBody>
      </p:sp>
    </p:spTree>
    <p:extLst>
      <p:ext uri="{BB962C8B-B14F-4D97-AF65-F5344CB8AC3E}">
        <p14:creationId xmlns:p14="http://schemas.microsoft.com/office/powerpoint/2010/main" val="4223529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9667" y="2879070"/>
            <a:ext cx="46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Intrinsic Motivation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525401"/>
            <a:ext cx="6544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What kind of locus of control?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9667" y="4857687"/>
            <a:ext cx="575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Internal locus of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124744"/>
            <a:ext cx="6976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As a college student you are looking for what kin</a:t>
            </a:r>
            <a:r>
              <a:rPr lang="en-US" sz="36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d </a:t>
            </a:r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of Motivation?</a:t>
            </a:r>
          </a:p>
        </p:txBody>
      </p:sp>
    </p:spTree>
    <p:extLst>
      <p:ext uri="{BB962C8B-B14F-4D97-AF65-F5344CB8AC3E}">
        <p14:creationId xmlns:p14="http://schemas.microsoft.com/office/powerpoint/2010/main" val="6974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 Locus of Control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CSI Activity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00808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       More Types of Motivation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3201086" cy="320044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66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Affiliation Motivation</a:t>
            </a:r>
          </a:p>
        </p:txBody>
      </p:sp>
      <p:pic>
        <p:nvPicPr>
          <p:cNvPr id="212013" name="Picture 45" descr="http://a.abcnews.go.com/images/Business/ap_usa_womens_world_cup_tl_150706_4x3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08" y="2579711"/>
            <a:ext cx="5704384" cy="42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How can you use affiliation motivation to be successful in college?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Affiliation Motivation</a:t>
            </a:r>
            <a:r>
              <a:rPr lang="en-US" dirty="0"/>
              <a:t>						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348880"/>
            <a:ext cx="7416800" cy="280898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Study Groups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Friends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Athletics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Clubs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Activities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 of a College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76" y="2060848"/>
            <a:ext cx="472440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Achievement Motivation</a:t>
            </a:r>
          </a:p>
        </p:txBody>
      </p:sp>
      <p:pic>
        <p:nvPicPr>
          <p:cNvPr id="213038" name="Picture 46" descr="http://www.psdgraphics.com/file/gold-trop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4" y="2204864"/>
            <a:ext cx="4631160" cy="37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679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Are you motivated by achievement?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636912"/>
            <a:ext cx="7416800" cy="25209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Competition for grades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Winning the game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Earning money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Recognition for achievement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Find a reward to increase desirable behavior.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716016" cy="314401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304800"/>
            <a:ext cx="6515100" cy="3886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600" dirty="0">
                <a:solidFill>
                  <a:schemeClr val="hlink"/>
                </a:solidFill>
              </a:rPr>
            </a:br>
            <a:br>
              <a:rPr lang="en-US" altLang="en-US" sz="6000" dirty="0">
                <a:solidFill>
                  <a:schemeClr val="hlink"/>
                </a:solidFill>
              </a:rPr>
            </a:br>
            <a:br>
              <a:rPr lang="en-US" altLang="en-US" sz="5400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FFFF66"/>
                </a:solidFill>
              </a:rPr>
            </a:br>
            <a:r>
              <a:rPr lang="en-US" altLang="en-US" sz="3600" dirty="0">
                <a:latin typeface="Maiandra GD" panose="020E0502030308020204" pitchFamily="34" charset="0"/>
              </a:rPr>
              <a:t>1. Do not involve alcohol or drugs</a:t>
            </a:r>
            <a:br>
              <a:rPr lang="en-US" altLang="en-US" sz="3600" dirty="0">
                <a:latin typeface="Maiandra GD" panose="020E0502030308020204" pitchFamily="34" charset="0"/>
              </a:rPr>
            </a:br>
            <a:endParaRPr lang="en-US" altLang="en-US" sz="3600" dirty="0">
              <a:latin typeface="Maiandra GD" panose="020E0502030308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33402"/>
            <a:ext cx="6400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98" y="4593848"/>
            <a:ext cx="3662599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9" y="4593848"/>
            <a:ext cx="2724658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8" y="3068960"/>
            <a:ext cx="8229599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54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800" dirty="0">
                <a:solidFill>
                  <a:srgbClr val="FFFF66"/>
                </a:solidFill>
                <a:latin typeface="Albertus Extra Bold" pitchFamily="34" charset="0"/>
              </a:rPr>
              <a:t> </a:t>
            </a:r>
            <a:r>
              <a:rPr lang="en-US" sz="4000" dirty="0">
                <a:latin typeface="Maiandra GD" panose="020E0502030308020204" pitchFamily="34" charset="0"/>
              </a:rPr>
              <a:t>1. Do not involve alcohol or drugs</a:t>
            </a:r>
            <a:br>
              <a:rPr lang="en-US" sz="4000" dirty="0">
                <a:latin typeface="Maiandra GD" panose="020E0502030308020204" pitchFamily="34" charset="0"/>
              </a:rPr>
            </a:br>
            <a:r>
              <a:rPr lang="en-US" sz="4000" dirty="0">
                <a:latin typeface="Maiandra GD" panose="020E0502030308020204" pitchFamily="34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Maiandra GD" panose="020E0502030308020204" pitchFamily="34" charset="0"/>
              </a:rPr>
              <a:t>2. Do not have too many calories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0341" y="260648"/>
            <a:ext cx="65151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556"/>
            <a:ext cx="1576733" cy="191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88" y="4954197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3555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835243"/>
            <a:ext cx="6828404" cy="1524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en-US" sz="60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3600" b="1" dirty="0">
                <a:latin typeface="Maiandra GD" panose="020E0502030308020204" pitchFamily="34" charset="0"/>
              </a:rPr>
              <a:t>1</a:t>
            </a:r>
            <a:r>
              <a:rPr lang="en-US" sz="3600" dirty="0">
                <a:latin typeface="Maiandra GD" panose="020E0502030308020204" pitchFamily="34" charset="0"/>
              </a:rPr>
              <a:t>.  Do not involve alcohol or drugs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B0F0"/>
                </a:solidFill>
                <a:latin typeface="Maiandra GD" panose="020E0502030308020204" pitchFamily="34" charset="0"/>
              </a:rPr>
              <a:t>2.  Do not have too many calories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  <a:t>3.  Do not cost too much money</a:t>
            </a:r>
            <a:b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</a:br>
            <a:endParaRPr lang="en-US" sz="3600" dirty="0">
              <a:solidFill>
                <a:srgbClr val="008A3E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119" y="249920"/>
            <a:ext cx="64008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anose="020F0704030504030204" pitchFamily="34" charset="0"/>
                <a:cs typeface="Arial" charset="0"/>
              </a:rPr>
              <a:t>Good Rewards</a:t>
            </a:r>
          </a:p>
          <a:p>
            <a:pPr algn="ctr"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08" y="4572000"/>
            <a:ext cx="1457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are some good rewards for studying?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19"/>
            <a:ext cx="4464496" cy="2976331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5575" cy="2319338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Success is a   </a:t>
            </a:r>
            <a:r>
              <a:rPr lang="en-US" sz="8000" dirty="0">
                <a:solidFill>
                  <a:schemeClr val="tx1"/>
                </a:solidFill>
              </a:rPr>
              <a:t>HABIT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41277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Success is a Habit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416800" cy="1944216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We establish habits by taking small actions each day.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You can establish habits for success.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accent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079847"/>
              </p:ext>
            </p:extLst>
          </p:nvPr>
        </p:nvGraphicFramePr>
        <p:xfrm>
          <a:off x="3347864" y="476672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84784"/>
            <a:ext cx="6768728" cy="508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Education Increases Earnings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593958" cy="304207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806" y="4293096"/>
            <a:ext cx="7987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Think of a class where you were very motivated to learn.  What made the class motivating?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806" y="3171396"/>
            <a:ext cx="8212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Describe a class where you were not motivated to learn.  Why?</a:t>
            </a:r>
          </a:p>
        </p:txBody>
      </p:sp>
      <p:pic>
        <p:nvPicPr>
          <p:cNvPr id="232450" name="Picture 2" descr="http://www.ymcachattanooga.org/fullpanel/uploads/files/group-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89" y="548680"/>
            <a:ext cx="5491435" cy="23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success.</a:t>
            </a:r>
            <a:r>
              <a:rPr lang="en-US" dirty="0">
                <a:solidFill>
                  <a:srgbClr val="F8F8F8"/>
                </a:solidFill>
              </a:rPr>
              <a:t>: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267200" y="228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65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3691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 am successful when I: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would like to:</a:t>
            </a:r>
          </a:p>
        </p:txBody>
      </p:sp>
      <p:graphicFrame>
        <p:nvGraphicFramePr>
          <p:cNvPr id="66563" name="Object 0"/>
          <p:cNvGraphicFramePr>
            <a:graphicFrameLocks noChangeAspect="1"/>
          </p:cNvGraphicFramePr>
          <p:nvPr/>
        </p:nvGraphicFramePr>
        <p:xfrm>
          <a:off x="6553200" y="609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66563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09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A PRACTICAL  EXAMPLE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1.</a:t>
            </a:r>
            <a:r>
              <a:rPr lang="en-US" dirty="0">
                <a:solidFill>
                  <a:srgbClr val="F8F8F8"/>
                </a:solidFill>
              </a:rPr>
              <a:t> </a:t>
            </a:r>
            <a:br>
              <a:rPr lang="en-US" dirty="0"/>
            </a:br>
            <a:r>
              <a:rPr lang="en-US" sz="6000" dirty="0">
                <a:solidFill>
                  <a:schemeClr val="hlink"/>
                </a:solidFill>
              </a:rPr>
              <a:t>State the problem.</a:t>
            </a:r>
            <a:endParaRPr lang="en-US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22325" y="3022600"/>
            <a:ext cx="77636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dirty="0"/>
              <a:t>I have a chocolate chip</a:t>
            </a:r>
          </a:p>
          <a:p>
            <a:r>
              <a:rPr lang="en-US" altLang="en-US" sz="5400" dirty="0"/>
              <a:t> cookie eating habit.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026"/>
          <p:cNvGraphicFramePr>
            <a:graphicFrameLocks noChangeAspect="1"/>
          </p:cNvGraphicFramePr>
          <p:nvPr/>
        </p:nvGraphicFramePr>
        <p:xfrm>
          <a:off x="1828800" y="1443038"/>
          <a:ext cx="601980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3" imgW="772810" imgH="468619" progId="MS_ClipArt_Gallery.2">
                  <p:embed/>
                </p:oleObj>
              </mc:Choice>
              <mc:Fallback>
                <p:oleObj name="Clip" r:id="rId3" imgW="772810" imgH="468619" progId="MS_ClipArt_Gallery.2">
                  <p:embed/>
                  <p:pic>
                    <p:nvPicPr>
                      <p:cNvPr id="69634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3038"/>
                        <a:ext cx="6019800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2667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2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sz="6000" dirty="0">
                <a:solidFill>
                  <a:schemeClr val="hlink"/>
                </a:solidFill>
              </a:rPr>
              <a:t>Choose one small behavior at a time</a:t>
            </a:r>
            <a:br>
              <a:rPr lang="en-US" sz="6000" dirty="0">
                <a:solidFill>
                  <a:schemeClr val="hlink"/>
                </a:solidFill>
              </a:rPr>
            </a:b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Make it small.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Changing one small behavior is like making a ripple on a lake.</a:t>
            </a:r>
          </a:p>
        </p:txBody>
      </p:sp>
      <p:pic>
        <p:nvPicPr>
          <p:cNvPr id="7168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9482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99592" y="2420888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Change one small behavior and you can change your life.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514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 will eat a healthy snack.  </a:t>
            </a:r>
            <a:br>
              <a:rPr lang="en-US" dirty="0">
                <a:solidFill>
                  <a:srgbClr val="F8F8F8"/>
                </a:solidFill>
              </a:rPr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NOT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lose weight.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or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never eat cookies.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Yearly Income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700808"/>
            <a:ext cx="6973192" cy="388865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HIGH SCHOOL 		 </a:t>
            </a:r>
            <a:r>
              <a:rPr lang="en-US" sz="3200" dirty="0"/>
              <a:t>$35,984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SOME COLLEGE		 </a:t>
            </a:r>
            <a:r>
              <a:rPr lang="en-US" sz="3200" dirty="0"/>
              <a:t>$39,312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ASSOCIATE 		 </a:t>
            </a:r>
            <a:r>
              <a:rPr lang="en-US" sz="3200" dirty="0"/>
              <a:t>$42,588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BACHELORS		 </a:t>
            </a:r>
            <a:r>
              <a:rPr lang="en-US" sz="3200" dirty="0"/>
              <a:t>$60,112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PROFESSIONAL 		 </a:t>
            </a:r>
            <a:r>
              <a:rPr lang="en-US" sz="3200" dirty="0"/>
              <a:t>$90,740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Step 3: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State in a positive way the behavior you wish to accomplish.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                   EXAMPLE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will eat a </a:t>
            </a:r>
            <a:r>
              <a:rPr lang="en-US">
                <a:solidFill>
                  <a:schemeClr val="tx1"/>
                </a:solidFill>
              </a:rPr>
              <a:t>healthy snack </a:t>
            </a:r>
            <a:r>
              <a:rPr lang="en-US" dirty="0">
                <a:solidFill>
                  <a:schemeClr val="tx1"/>
                </a:solidFill>
              </a:rPr>
              <a:t>instead </a:t>
            </a:r>
            <a:r>
              <a:rPr lang="en-US" dirty="0"/>
              <a:t>of eating cookies.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2344489" cy="3512592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/>
          <a:lstStyle/>
          <a:p>
            <a:pPr algn="l">
              <a:defRPr/>
            </a:pP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Write an intention statement.</a:t>
            </a:r>
            <a:endParaRPr lang="en-US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27584" y="2818080"/>
            <a:ext cx="5884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>
                <a:latin typeface="+mn-lt"/>
              </a:rPr>
              <a:t>I intend to eat a healthy</a:t>
            </a:r>
          </a:p>
          <a:p>
            <a:pPr>
              <a:defRPr/>
            </a:pPr>
            <a:r>
              <a:rPr lang="en-US" sz="4000" dirty="0">
                <a:latin typeface="+mn-lt"/>
              </a:rPr>
              <a:t>snack.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Step 4</a:t>
            </a:r>
            <a:br>
              <a:rPr lang="en-US" dirty="0"/>
            </a:br>
            <a:r>
              <a:rPr lang="en-US" sz="4800" dirty="0">
                <a:solidFill>
                  <a:schemeClr val="hlink"/>
                </a:solidFill>
              </a:rPr>
              <a:t>Count the behavior</a:t>
            </a:r>
            <a:endParaRPr lang="en-US" sz="4800" dirty="0"/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880988" y="3429000"/>
            <a:ext cx="7002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/>
              <a:t>How many cookies do I</a:t>
            </a:r>
          </a:p>
          <a:p>
            <a:r>
              <a:rPr lang="en-US" altLang="en-US" sz="4800" dirty="0"/>
              <a:t>eat each day?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45909"/>
              </p:ext>
            </p:extLst>
          </p:nvPr>
        </p:nvGraphicFramePr>
        <p:xfrm>
          <a:off x="1259632" y="1052736"/>
          <a:ext cx="16811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3" imgW="772810" imgH="468619" progId="MS_ClipArt_Gallery.2">
                  <p:embed/>
                </p:oleObj>
              </mc:Choice>
              <mc:Fallback>
                <p:oleObj name="Clip" r:id="rId3" imgW="772810" imgH="468619" progId="MS_ClipArt_Gallery.2">
                  <p:embed/>
                  <p:pic>
                    <p:nvPicPr>
                      <p:cNvPr id="146434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16811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1027"/>
          <p:cNvGraphicFramePr>
            <a:graphicFrameLocks noChangeAspect="1"/>
          </p:cNvGraphicFramePr>
          <p:nvPr/>
        </p:nvGraphicFramePr>
        <p:xfrm>
          <a:off x="5562600" y="2125663"/>
          <a:ext cx="19812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lip" r:id="rId5" imgW="772810" imgH="468619" progId="MS_ClipArt_Gallery.2">
                  <p:embed/>
                </p:oleObj>
              </mc:Choice>
              <mc:Fallback>
                <p:oleObj name="Clip" r:id="rId5" imgW="772810" imgH="468619" progId="MS_ClipArt_Gallery.2">
                  <p:embed/>
                  <p:pic>
                    <p:nvPicPr>
                      <p:cNvPr id="146435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25663"/>
                        <a:ext cx="198120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1028"/>
          <p:cNvGraphicFramePr>
            <a:graphicFrameLocks noChangeAspect="1"/>
          </p:cNvGraphicFramePr>
          <p:nvPr/>
        </p:nvGraphicFramePr>
        <p:xfrm>
          <a:off x="914400" y="2743200"/>
          <a:ext cx="183356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lip" r:id="rId6" imgW="772810" imgH="468619" progId="MS_ClipArt_Gallery.2">
                  <p:embed/>
                </p:oleObj>
              </mc:Choice>
              <mc:Fallback>
                <p:oleObj name="Clip" r:id="rId6" imgW="772810" imgH="468619" progId="MS_ClipArt_Gallery.2">
                  <p:embed/>
                  <p:pic>
                    <p:nvPicPr>
                      <p:cNvPr id="146436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1833563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1029"/>
          <p:cNvGraphicFramePr>
            <a:graphicFrameLocks noChangeAspect="1"/>
          </p:cNvGraphicFramePr>
          <p:nvPr/>
        </p:nvGraphicFramePr>
        <p:xfrm>
          <a:off x="4114800" y="3886200"/>
          <a:ext cx="18351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lip" r:id="rId7" imgW="772810" imgH="468619" progId="MS_ClipArt_Gallery.2">
                  <p:embed/>
                </p:oleObj>
              </mc:Choice>
              <mc:Fallback>
                <p:oleObj name="Clip" r:id="rId7" imgW="772810" imgH="468619" progId="MS_ClipArt_Gallery.2">
                  <p:embed/>
                  <p:pic>
                    <p:nvPicPr>
                      <p:cNvPr id="146437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86200"/>
                        <a:ext cx="18351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1030"/>
          <p:cNvGraphicFramePr>
            <a:graphicFrameLocks noChangeAspect="1"/>
          </p:cNvGraphicFramePr>
          <p:nvPr/>
        </p:nvGraphicFramePr>
        <p:xfrm>
          <a:off x="1905000" y="4383088"/>
          <a:ext cx="18399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lip" r:id="rId8" imgW="772810" imgH="468619" progId="MS_ClipArt_Gallery.2">
                  <p:embed/>
                </p:oleObj>
              </mc:Choice>
              <mc:Fallback>
                <p:oleObj name="Clip" r:id="rId8" imgW="772810" imgH="468619" progId="MS_ClipArt_Gallery.2">
                  <p:embed/>
                  <p:pic>
                    <p:nvPicPr>
                      <p:cNvPr id="146438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83088"/>
                        <a:ext cx="18399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1031"/>
          <p:cNvGraphicFramePr>
            <a:graphicFrameLocks noChangeAspect="1"/>
          </p:cNvGraphicFramePr>
          <p:nvPr/>
        </p:nvGraphicFramePr>
        <p:xfrm>
          <a:off x="6553200" y="3886200"/>
          <a:ext cx="1828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lip" r:id="rId9" imgW="772810" imgH="468619" progId="MS_ClipArt_Gallery.2">
                  <p:embed/>
                </p:oleObj>
              </mc:Choice>
              <mc:Fallback>
                <p:oleObj name="Clip" r:id="rId9" imgW="772810" imgH="468619" progId="MS_ClipArt_Gallery.2">
                  <p:embed/>
                  <p:pic>
                    <p:nvPicPr>
                      <p:cNvPr id="146439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86200"/>
                        <a:ext cx="18288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1032"/>
          <p:cNvGraphicFramePr>
            <a:graphicFrameLocks noChangeAspect="1"/>
          </p:cNvGraphicFramePr>
          <p:nvPr/>
        </p:nvGraphicFramePr>
        <p:xfrm>
          <a:off x="4648200" y="381000"/>
          <a:ext cx="19161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lip" r:id="rId10" imgW="772810" imgH="468619" progId="MS_ClipArt_Gallery.2">
                  <p:embed/>
                </p:oleObj>
              </mc:Choice>
              <mc:Fallback>
                <p:oleObj name="Clip" r:id="rId10" imgW="772810" imgH="468619" progId="MS_ClipArt_Gallery.2">
                  <p:embed/>
                  <p:pic>
                    <p:nvPicPr>
                      <p:cNvPr id="14644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"/>
                        <a:ext cx="19161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1033"/>
          <p:cNvGraphicFramePr>
            <a:graphicFrameLocks noChangeAspect="1"/>
          </p:cNvGraphicFramePr>
          <p:nvPr/>
        </p:nvGraphicFramePr>
        <p:xfrm>
          <a:off x="3200400" y="2012950"/>
          <a:ext cx="19812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lip" r:id="rId11" imgW="772810" imgH="468619" progId="MS_ClipArt_Gallery.2">
                  <p:embed/>
                </p:oleObj>
              </mc:Choice>
              <mc:Fallback>
                <p:oleObj name="Clip" r:id="rId11" imgW="772810" imgH="468619" progId="MS_ClipArt_Gallery.2">
                  <p:embed/>
                  <p:pic>
                    <p:nvPicPr>
                      <p:cNvPr id="146441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12950"/>
                        <a:ext cx="19812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98884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hlink"/>
                </a:solidFill>
              </a:rPr>
              <a:t>Step 5: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Picture in your mind the actions you will take.  Visualize your success.  </a:t>
            </a:r>
            <a:endParaRPr lang="en-US" dirty="0"/>
          </a:p>
        </p:txBody>
      </p:sp>
      <p:graphicFrame>
        <p:nvGraphicFramePr>
          <p:cNvPr id="798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581710"/>
              </p:ext>
            </p:extLst>
          </p:nvPr>
        </p:nvGraphicFramePr>
        <p:xfrm>
          <a:off x="3635896" y="3501008"/>
          <a:ext cx="225425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3" imgW="1544422" imgH="1817827" progId="MS_ClipArt_Gallery.2">
                  <p:embed/>
                </p:oleObj>
              </mc:Choice>
              <mc:Fallback>
                <p:oleObj name="Clip" r:id="rId3" imgW="1544422" imgH="1817827" progId="MS_ClipArt_Gallery.2">
                  <p:embed/>
                  <p:pic>
                    <p:nvPicPr>
                      <p:cNvPr id="798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501008"/>
                        <a:ext cx="2254250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856" y="134076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Step 6</a:t>
            </a:r>
            <a:br>
              <a:rPr lang="en-US" dirty="0"/>
            </a:br>
            <a:br>
              <a:rPr lang="en-US" dirty="0"/>
            </a:br>
            <a:r>
              <a:rPr lang="en-US" sz="5400" dirty="0">
                <a:solidFill>
                  <a:schemeClr val="hlink"/>
                </a:solidFill>
              </a:rPr>
              <a:t>Practice</a:t>
            </a:r>
            <a:endParaRPr lang="en-US" sz="5400" dirty="0"/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2346325" y="3140968"/>
            <a:ext cx="4081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dirty="0">
                <a:solidFill>
                  <a:schemeClr val="tx2"/>
                </a:solidFill>
              </a:rPr>
              <a:t>10 days</a:t>
            </a:r>
          </a:p>
          <a:p>
            <a:r>
              <a:rPr lang="en-US" altLang="en-US" sz="6000" dirty="0">
                <a:solidFill>
                  <a:schemeClr val="tx2"/>
                </a:solidFill>
              </a:rPr>
              <a:t>Keep a Log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Step 7</a:t>
            </a:r>
            <a:br>
              <a:rPr lang="en-US" dirty="0"/>
            </a:br>
            <a:br>
              <a:rPr lang="en-US" dirty="0"/>
            </a:br>
            <a:r>
              <a:rPr lang="en-US" sz="5400" dirty="0">
                <a:solidFill>
                  <a:schemeClr val="hlink"/>
                </a:solidFill>
              </a:rPr>
              <a:t>Find a reward for your behavior.</a:t>
            </a:r>
            <a:endParaRPr lang="en-US" sz="54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1683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hlink"/>
                </a:solidFill>
              </a:rPr>
              <a:t>Step 6: What reward will you use?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10 Habits of Successful College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348880"/>
            <a:ext cx="7416800" cy="295232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Attend class.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Read the textbook.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Have an educational plan.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Use college services.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Get to know the faculty.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5" y="620688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Lifetime Income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204864"/>
            <a:ext cx="7116762" cy="374463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HIGH SCHOOL           </a:t>
            </a:r>
            <a:r>
              <a:rPr lang="en-US" sz="3200" dirty="0"/>
              <a:t>$1,079,520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SOME COLLEGE        </a:t>
            </a:r>
            <a:r>
              <a:rPr lang="en-US" sz="3200" dirty="0"/>
              <a:t>$1,179,360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ASSOCIATE                </a:t>
            </a:r>
            <a:r>
              <a:rPr lang="en-US" sz="3200" dirty="0"/>
              <a:t>$1,277,640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BACHELORS              </a:t>
            </a:r>
            <a:r>
              <a:rPr lang="en-US" sz="3200" dirty="0"/>
              <a:t>$1,803,360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PROFESSIONAL        </a:t>
            </a:r>
            <a:r>
              <a:rPr lang="en-US" sz="3200" dirty="0"/>
              <a:t>$2,722,200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2670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10 Habits of Successful College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31626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Limit outside employment to 20 hours a week for a full time student.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Take one step at a time.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Have a goal for the future.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Visualize your success.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Ask questions.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Assignment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How to Change a Habit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Keep a log for 10 days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6876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Keys to Success: Persistence</a:t>
            </a:r>
          </a:p>
        </p:txBody>
      </p:sp>
      <p:graphicFrame>
        <p:nvGraphicFramePr>
          <p:cNvPr id="87043" name="Object 4"/>
          <p:cNvGraphicFramePr>
            <a:graphicFrameLocks noChangeAspect="1"/>
          </p:cNvGraphicFramePr>
          <p:nvPr/>
        </p:nvGraphicFramePr>
        <p:xfrm>
          <a:off x="2743200" y="1828800"/>
          <a:ext cx="36623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870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662363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Persistence Will Get You Almost Anything Eventually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When is this true?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When is it not true?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49289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90% of success is showing up!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(You also have to do some work when you get there.)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76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Make a commitment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reach your dreams.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Getting a college degree can be like climbing Mt. Everest.</a:t>
            </a:r>
          </a:p>
        </p:txBody>
      </p:sp>
      <p:pic>
        <p:nvPicPr>
          <p:cNvPr id="223278" name="Picture 46" descr="http://www.destination360.com/asia/china/images/s/climb-mt-eve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9528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1683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How to Climb Mt. Everest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996952"/>
            <a:ext cx="7416800" cy="108079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 small step at a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0" y="2780928"/>
            <a:ext cx="2674490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68962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769772"/>
            <a:ext cx="605245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 How do you achieve College success?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056" y="4293096"/>
            <a:ext cx="37400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Maiandra GD" panose="020E0502030308020204" pitchFamily="34" charset="0"/>
              </a:rPr>
              <a:t>One step at a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54" y="2348880"/>
            <a:ext cx="925116" cy="92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07" y="1047972"/>
            <a:ext cx="72009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</a:rPr>
              <a:t>Success all depends on the second letter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07271"/>
            <a:ext cx="3277152" cy="40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1412776"/>
            <a:ext cx="7344816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is the Value of a College Degree?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914399" y="2852936"/>
            <a:ext cx="759695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8F8F8"/>
                </a:solidFill>
              </a:rPr>
              <a:t> </a:t>
            </a:r>
            <a:r>
              <a:rPr lang="en-US" sz="3600" dirty="0"/>
              <a:t>$1,803,360 </a:t>
            </a:r>
            <a:r>
              <a:rPr lang="en-US" altLang="en-US" sz="3600" dirty="0"/>
              <a:t>College Graduate</a:t>
            </a:r>
          </a:p>
          <a:p>
            <a:r>
              <a:rPr lang="en-US" altLang="en-US" sz="3600" dirty="0"/>
              <a:t> </a:t>
            </a:r>
            <a:r>
              <a:rPr lang="en-US" altLang="en-US" sz="3600" u="sng" dirty="0"/>
              <a:t>$</a:t>
            </a:r>
            <a:r>
              <a:rPr lang="en-US" sz="3600" u="sng" dirty="0"/>
              <a:t>1,079,520 </a:t>
            </a:r>
            <a:r>
              <a:rPr lang="en-US" altLang="en-US" sz="3600" dirty="0"/>
              <a:t>High School Graduate</a:t>
            </a:r>
          </a:p>
          <a:p>
            <a:r>
              <a:rPr lang="en-US" altLang="en-US" sz="3600" dirty="0"/>
              <a:t>     </a:t>
            </a:r>
            <a:r>
              <a:rPr lang="en-US" sz="3600" dirty="0">
                <a:solidFill>
                  <a:schemeClr val="accent1"/>
                </a:solidFill>
              </a:rPr>
              <a:t>$723,840</a:t>
            </a:r>
            <a:r>
              <a:rPr lang="en-US" sz="3600" dirty="0"/>
              <a:t> </a:t>
            </a:r>
            <a:r>
              <a:rPr lang="en-US" altLang="en-US" sz="3600" dirty="0"/>
              <a:t>Value of College</a:t>
            </a:r>
          </a:p>
          <a:p>
            <a:r>
              <a:rPr lang="en-US" altLang="en-US" sz="3600" dirty="0"/>
              <a:t>                     Degree</a:t>
            </a:r>
          </a:p>
          <a:p>
            <a:endParaRPr lang="en-US" altLang="en-US" sz="3600" b="1" dirty="0">
              <a:solidFill>
                <a:srgbClr val="FF0000"/>
              </a:solidFill>
            </a:endParaRPr>
          </a:p>
          <a:p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Succeed in college one step at a time.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Get started.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Attend the first class.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Read the first chapter.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Start a new study habit.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470876"/>
              </p:ext>
            </p:extLst>
          </p:nvPr>
        </p:nvGraphicFramePr>
        <p:xfrm>
          <a:off x="5796136" y="3861048"/>
          <a:ext cx="23622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lip" r:id="rId3" imgW="4582562" imgH="3265283" progId="MS_ClipArt_Gallery.2">
                  <p:embed/>
                </p:oleObj>
              </mc:Choice>
              <mc:Fallback>
                <p:oleObj name="Clip" r:id="rId3" imgW="4582562" imgH="3265283" progId="MS_ClipArt_Gallery.2">
                  <p:embed/>
                  <p:pic>
                    <p:nvPicPr>
                      <p:cNvPr id="93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861048"/>
                        <a:ext cx="23622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</a:rPr>
              <a:t>Assignment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Measure Your Success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444208" cy="38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96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Next week take the </a:t>
            </a:r>
            <a:r>
              <a:rPr lang="en-US" dirty="0" err="1"/>
              <a:t>AchieveWORKS</a:t>
            </a:r>
            <a:r>
              <a:rPr lang="en-US" dirty="0"/>
              <a:t> Personality Assessment at the beginning of Chapter 2</a:t>
            </a:r>
          </a:p>
        </p:txBody>
      </p:sp>
    </p:spTree>
    <p:extLst>
      <p:ext uri="{BB962C8B-B14F-4D97-AF65-F5344CB8AC3E}">
        <p14:creationId xmlns:p14="http://schemas.microsoft.com/office/powerpoint/2010/main" val="31274338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3907904" cy="508000"/>
          </a:xfrm>
        </p:spPr>
        <p:txBody>
          <a:bodyPr/>
          <a:lstStyle/>
          <a:p>
            <a:r>
              <a:rPr lang="en-US" altLang="en-US" b="1" dirty="0"/>
              <a:t>Job Jar Activity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481763" cy="29098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Introducing the assessments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 algn="ctr"/>
            <a:r>
              <a:rPr lang="en-US" sz="4000" dirty="0">
                <a:latin typeface="Tahoma" charset="0"/>
              </a:rPr>
              <a:t>What is Personality Type? </a:t>
            </a:r>
            <a:endParaRPr lang="uk-UA" sz="40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820696" cy="3855615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b="1" dirty="0"/>
              <a:t>Personality Type 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We are born with certain preferences that we develop over a lifetime.</a:t>
            </a:r>
          </a:p>
          <a:p>
            <a:r>
              <a:rPr lang="en-US" dirty="0"/>
              <a:t>Each person is different and unique just like fingerprints or snow flakes.</a:t>
            </a:r>
          </a:p>
          <a:p>
            <a:r>
              <a:rPr lang="en-US" dirty="0"/>
              <a:t>Knowing your personal strengths will increase self-understanding and help you make a good choice of a major. 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Personality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7416800" cy="5111750"/>
          </a:xfrm>
        </p:spPr>
        <p:txBody>
          <a:bodyPr/>
          <a:lstStyle/>
          <a:p>
            <a:r>
              <a:rPr lang="en-US" dirty="0"/>
              <a:t>Use your access code to set up an online portfolio and take this assessment.  </a:t>
            </a:r>
          </a:p>
          <a:p>
            <a:r>
              <a:rPr lang="en-US" dirty="0"/>
              <a:t>Your results are linked to matching careers.  </a:t>
            </a:r>
          </a:p>
        </p:txBody>
      </p:sp>
    </p:spTree>
    <p:extLst>
      <p:ext uri="{BB962C8B-B14F-4D97-AF65-F5344CB8AC3E}">
        <p14:creationId xmlns:p14="http://schemas.microsoft.com/office/powerpoint/2010/main" val="8101184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8208912" cy="723900"/>
          </a:xfrm>
        </p:spPr>
        <p:txBody>
          <a:bodyPr/>
          <a:lstStyle/>
          <a:p>
            <a:pPr algn="ctr"/>
            <a:r>
              <a:rPr lang="en-US" altLang="en-US" b="1" dirty="0"/>
              <a:t>Directions:</a:t>
            </a:r>
            <a:br>
              <a:rPr lang="en-US" altLang="en-US" b="1" dirty="0"/>
            </a:br>
            <a:r>
              <a:rPr lang="en-US" altLang="en-US" b="1" dirty="0"/>
              <a:t>Per</a:t>
            </a:r>
            <a:r>
              <a:rPr lang="en-US" altLang="en-US" dirty="0"/>
              <a:t>sonality assessment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056438" cy="381642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Find a time when you are not tired or rushed.</a:t>
            </a:r>
          </a:p>
          <a:p>
            <a:r>
              <a:rPr lang="en-US" altLang="en-US" dirty="0"/>
              <a:t>There are no right or wrong answers.  </a:t>
            </a:r>
          </a:p>
          <a:p>
            <a:r>
              <a:rPr lang="en-US" altLang="en-US" dirty="0"/>
              <a:t>Answer quickly giving your first impression.  Do not over analyze.</a:t>
            </a:r>
          </a:p>
          <a:p>
            <a:r>
              <a:rPr lang="en-US" altLang="en-US" dirty="0"/>
              <a:t>You will have a chance to look at your profile and change it if you think it is not correct.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53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056438" cy="723900"/>
          </a:xfrm>
        </p:spPr>
        <p:txBody>
          <a:bodyPr/>
          <a:lstStyle/>
          <a:p>
            <a:pPr algn="l"/>
            <a:r>
              <a:rPr lang="en-US" altLang="en-US" b="1" dirty="0"/>
              <a:t>Directions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056438" cy="41044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90715"/>
                </a:solidFill>
              </a:rPr>
              <a:t>honestly</a:t>
            </a:r>
            <a:r>
              <a:rPr lang="en-US" altLang="en-US" dirty="0"/>
              <a:t> to get the best results.</a:t>
            </a:r>
          </a:p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00000"/>
                </a:solidFill>
              </a:rPr>
              <a:t>how you usually are when you are not stressed.  </a:t>
            </a:r>
          </a:p>
          <a:p>
            <a:r>
              <a:rPr lang="en-US" altLang="en-US" dirty="0"/>
              <a:t>Do not answer the questions:</a:t>
            </a:r>
          </a:p>
          <a:p>
            <a:pPr lvl="1"/>
            <a:r>
              <a:rPr lang="en-US" altLang="en-US" dirty="0"/>
              <a:t>How you want to be</a:t>
            </a:r>
          </a:p>
          <a:p>
            <a:pPr lvl="1"/>
            <a:r>
              <a:rPr lang="en-US" altLang="en-US" dirty="0"/>
              <a:t>How you have to be at home, work or school</a:t>
            </a:r>
          </a:p>
          <a:p>
            <a:pPr lvl="1"/>
            <a:r>
              <a:rPr lang="en-US" altLang="en-US" dirty="0"/>
              <a:t>How others want you to be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9324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404664"/>
            <a:ext cx="2520280" cy="723900"/>
          </a:xfrm>
        </p:spPr>
        <p:txBody>
          <a:bodyPr/>
          <a:lstStyle/>
          <a:p>
            <a:r>
              <a:rPr lang="en-US" altLang="en-US" b="1" dirty="0"/>
              <a:t>Important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There are no good or bad types.  </a:t>
            </a:r>
            <a:r>
              <a:rPr lang="en-US" dirty="0"/>
              <a:t>Each type has personal strengths that can be used in the workplace.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the questions </a:t>
            </a:r>
            <a:r>
              <a:rPr lang="en-US" dirty="0">
                <a:solidFill>
                  <a:srgbClr val="C00000"/>
                </a:solidFill>
              </a:rPr>
              <a:t>honestly</a:t>
            </a:r>
            <a:r>
              <a:rPr lang="en-US" dirty="0"/>
              <a:t> to get the best results.  If you don’t answer the questions honestly, the career suggestions will not  be a good match for you.  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721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1519</Words>
  <Application>Microsoft Office PowerPoint</Application>
  <PresentationFormat>On-screen Show (4:3)</PresentationFormat>
  <Paragraphs>261</Paragraphs>
  <Slides>100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0" baseType="lpstr">
      <vt:lpstr>Albertus Extra Bold</vt:lpstr>
      <vt:lpstr>Albertus Medium</vt:lpstr>
      <vt:lpstr>Arial</vt:lpstr>
      <vt:lpstr>Arial Rounded MT Bold</vt:lpstr>
      <vt:lpstr>Century Gothic</vt:lpstr>
      <vt:lpstr>Maiandra GD</vt:lpstr>
      <vt:lpstr>Tahoma</vt:lpstr>
      <vt:lpstr>Wingdings</vt:lpstr>
      <vt:lpstr>template</vt:lpstr>
      <vt:lpstr>Clip</vt:lpstr>
      <vt:lpstr>Understanding Motivation</vt:lpstr>
      <vt:lpstr>What are the behaviors and attitudes of an “A” student?</vt:lpstr>
      <vt:lpstr>What Do I Want from College?</vt:lpstr>
      <vt:lpstr>Exercise: What Do I Want from College?   Share your most important reason with the class.  </vt:lpstr>
      <vt:lpstr>Value of a College Education</vt:lpstr>
      <vt:lpstr>Education Increases Earnings</vt:lpstr>
      <vt:lpstr>Yearly Income</vt:lpstr>
      <vt:lpstr>Lifetime Income</vt:lpstr>
      <vt:lpstr>What is the Value of a College Degree?</vt:lpstr>
      <vt:lpstr>PowerPoint Presentation</vt:lpstr>
      <vt:lpstr>$18,096 per 3 unit class ($723,840 divided by 40 classes for a BA or BS)</vt:lpstr>
      <vt:lpstr>   What is  </vt:lpstr>
      <vt:lpstr>$377 per hour in class ($18,096 divided by 48 hours in class)</vt:lpstr>
      <vt:lpstr>Would you attend class today and be prepared if I paid you $377? </vt:lpstr>
      <vt:lpstr>Of course, these payments are over a working lifetime of 30 years.</vt:lpstr>
      <vt:lpstr>Choosing Your Major</vt:lpstr>
      <vt:lpstr>How to Choose a Major</vt:lpstr>
      <vt:lpstr>How do you motivate yourself?</vt:lpstr>
      <vt:lpstr>How to Be Motivated</vt:lpstr>
      <vt:lpstr>There are many ways to be  motivated.  Let’s see if any are useful to you.</vt:lpstr>
      <vt:lpstr>Your Mindset  Makes a Difference</vt:lpstr>
      <vt:lpstr>PowerPoint Presentation</vt:lpstr>
      <vt:lpstr>What is grit?</vt:lpstr>
      <vt:lpstr>How do famous people achieve excellence?</vt:lpstr>
      <vt:lpstr>The key is effortful training</vt:lpstr>
      <vt:lpstr>How to develop grit</vt:lpstr>
      <vt:lpstr>PowerPoint Presentation</vt:lpstr>
      <vt:lpstr>Think Positively about the Future</vt:lpstr>
      <vt:lpstr>No pessimist ever discovered the secrets of the stars, or sailed to an uncharted land, or opened a new doorway for the human spirit.                    Helen Keller</vt:lpstr>
      <vt:lpstr>Benefits of Positive Thinking</vt:lpstr>
      <vt:lpstr>If you are optimistic and believe that a goal is achievable, you are more likely to take the steps necessary to accomplish it.   </vt:lpstr>
      <vt:lpstr>Optimism Vs. Pessimism How does it apply to college?</vt:lpstr>
      <vt:lpstr>Find something interesting in your studies.   Exercise: Textbook Skimming </vt:lpstr>
      <vt:lpstr>Avoid Multi-tasking</vt:lpstr>
      <vt:lpstr>PowerPoint Presentation</vt:lpstr>
      <vt:lpstr>Motivation</vt:lpstr>
      <vt:lpstr>Motivation</vt:lpstr>
      <vt:lpstr>Which is the more powerful motivator?</vt:lpstr>
      <vt:lpstr>Intrinsic motivation is the most powerful.</vt:lpstr>
      <vt:lpstr>Taking Control of Your Life</vt:lpstr>
      <vt:lpstr>PowerPoint Presentation</vt:lpstr>
      <vt:lpstr>What is Locus of Control?</vt:lpstr>
      <vt:lpstr>Locus of Control</vt:lpstr>
      <vt:lpstr>PowerPoint Presentation</vt:lpstr>
      <vt:lpstr>Exercise: Locus of Control                  CSI Activity</vt:lpstr>
      <vt:lpstr>       More Types of Motivation</vt:lpstr>
      <vt:lpstr>Affiliation Motivation</vt:lpstr>
      <vt:lpstr>How can you use affiliation motivation to be successful in college?</vt:lpstr>
      <vt:lpstr>Affiliation Motivation      </vt:lpstr>
      <vt:lpstr>Achievement Motivation</vt:lpstr>
      <vt:lpstr>Are you motivated by achievement?</vt:lpstr>
      <vt:lpstr>Find a reward to increase desirable behavior.</vt:lpstr>
      <vt:lpstr>       1. Do not involve alcohol or drugs </vt:lpstr>
      <vt:lpstr>  1. Do not involve alcohol or drugs  2. Do not have too many calories</vt:lpstr>
      <vt:lpstr> 1.  Do not involve alcohol or drugs 2.  Do not have too many calories 3.  Do not cost too much money </vt:lpstr>
      <vt:lpstr>What are some good rewards for studying?</vt:lpstr>
      <vt:lpstr>Success is a   HABIT</vt:lpstr>
      <vt:lpstr>Success is a Habit</vt:lpstr>
      <vt:lpstr>Exercise:  I am successful when I:</vt:lpstr>
      <vt:lpstr>PowerPoint Presentation</vt:lpstr>
      <vt:lpstr>Exercise:  I am successful when I:  Behaviors which interfere with my success.:</vt:lpstr>
      <vt:lpstr>Exercise:  I am successful when I:  Behaviors which interfere with my success:  I would like to:</vt:lpstr>
      <vt:lpstr>A PRACTICAL  EXAMPLE</vt:lpstr>
      <vt:lpstr>Step 1.  State the problem.</vt:lpstr>
      <vt:lpstr>PowerPoint Presentation</vt:lpstr>
      <vt:lpstr>Step 2  Choose one small behavior at a time  Make it small.</vt:lpstr>
      <vt:lpstr>Changing one small behavior is like making a ripple on a lake.</vt:lpstr>
      <vt:lpstr>Change one small behavior and you can change your life.</vt:lpstr>
      <vt:lpstr>I will eat a healthy snack.    NOT I will lose weight. or I will never eat cookies.</vt:lpstr>
      <vt:lpstr>Step 3:  State in a positive way the behavior you wish to accomplish.</vt:lpstr>
      <vt:lpstr>                   EXAMPLE  I will eat a healthy snack instead of eating cookies.</vt:lpstr>
      <vt:lpstr>  Write an intention statement.</vt:lpstr>
      <vt:lpstr>Step 4 Count the behavior</vt:lpstr>
      <vt:lpstr>PowerPoint Presentation</vt:lpstr>
      <vt:lpstr>Step 5: Picture in your mind the actions you will take.  Visualize your success.  </vt:lpstr>
      <vt:lpstr>Step 6  Practice</vt:lpstr>
      <vt:lpstr>    Step 7  Find a reward for your behavior.</vt:lpstr>
      <vt:lpstr>Step 6: What reward will you use?  </vt:lpstr>
      <vt:lpstr>10 Habits of Successful College Students</vt:lpstr>
      <vt:lpstr>10 Habits of Successful College Students</vt:lpstr>
      <vt:lpstr>Assignment  How to Change a Habit Keep a log for 10 days</vt:lpstr>
      <vt:lpstr>Keys to Success: Persistence</vt:lpstr>
      <vt:lpstr>Persistence Will Get You Almost Anything Eventually</vt:lpstr>
      <vt:lpstr>90% of success is showing up!  (You also have to do some work when you get there.)</vt:lpstr>
      <vt:lpstr>Make a commitment  to reach your dreams.</vt:lpstr>
      <vt:lpstr>Getting a college degree can be like climbing Mt. Everest.</vt:lpstr>
      <vt:lpstr>How to Climb Mt. Everest</vt:lpstr>
      <vt:lpstr>PowerPoint Presentation</vt:lpstr>
      <vt:lpstr>Success all depends on the second letter</vt:lpstr>
      <vt:lpstr>Succeed in college one step at a time.</vt:lpstr>
      <vt:lpstr>Assignment</vt:lpstr>
      <vt:lpstr>Next week take the AchieveWORKS Personality Assessment at the beginning of Chapter 2</vt:lpstr>
      <vt:lpstr>Job Jar Activity</vt:lpstr>
      <vt:lpstr>What is Personality Type? </vt:lpstr>
      <vt:lpstr>Personality Type </vt:lpstr>
      <vt:lpstr>Personality Assessment </vt:lpstr>
      <vt:lpstr>Directions: Personality assessment</vt:lpstr>
      <vt:lpstr>Directions</vt:lpstr>
      <vt:lpstr>Important</vt:lpstr>
      <vt:lpstr>Directions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134</cp:revision>
  <dcterms:created xsi:type="dcterms:W3CDTF">2006-06-29T12:15:01Z</dcterms:created>
  <dcterms:modified xsi:type="dcterms:W3CDTF">2017-10-20T21:10:25Z</dcterms:modified>
</cp:coreProperties>
</file>