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5" r:id="rId3"/>
    <p:sldId id="258" r:id="rId4"/>
    <p:sldId id="292" r:id="rId5"/>
    <p:sldId id="306" r:id="rId6"/>
    <p:sldId id="307" r:id="rId7"/>
    <p:sldId id="308" r:id="rId8"/>
    <p:sldId id="314" r:id="rId9"/>
    <p:sldId id="271" r:id="rId10"/>
    <p:sldId id="327" r:id="rId11"/>
    <p:sldId id="328" r:id="rId12"/>
    <p:sldId id="260" r:id="rId13"/>
    <p:sldId id="297" r:id="rId14"/>
    <p:sldId id="336" r:id="rId15"/>
    <p:sldId id="329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30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4660"/>
  </p:normalViewPr>
  <p:slideViewPr>
    <p:cSldViewPr>
      <p:cViewPr varScale="1">
        <p:scale>
          <a:sx n="84" d="100"/>
          <a:sy n="84" d="100"/>
        </p:scale>
        <p:origin x="3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5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1D2BA2B-DC27-4F9D-842D-4D5BA94688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364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60350"/>
            <a:ext cx="7162800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147763"/>
            <a:ext cx="7162800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0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260350"/>
            <a:ext cx="1871663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464175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2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10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9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052513"/>
            <a:ext cx="36671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052513"/>
            <a:ext cx="36687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1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99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6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8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5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4882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052513"/>
            <a:ext cx="748823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619250" y="404813"/>
            <a:ext cx="7162800" cy="750887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Introduction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Welcome to Class!</a:t>
            </a:r>
            <a:endParaRPr lang="uk-U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41910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Welcome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7630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>
                <a:latin typeface="Century Gothic" panose="020B0502020202020204" pitchFamily="34" charset="0"/>
              </a:rPr>
              <a:t>Group discussions are an integral part of the class, you cannot participate if you are not here. 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n-US" sz="2900" dirty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>
                <a:latin typeface="Century Gothic" panose="020B0502020202020204" pitchFamily="34" charset="0"/>
              </a:rPr>
              <a:t>If you are absent (4) times you will be dropped from my roster. You must drop officially with</a:t>
            </a:r>
            <a:r>
              <a:rPr lang="en-US" sz="29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900" dirty="0">
                <a:latin typeface="Century Gothic" panose="020B0502020202020204" pitchFamily="34" charset="0"/>
              </a:rPr>
              <a:t>Admissions. The deadline is April 24 in order to avoid a failing grade.</a:t>
            </a:r>
            <a:endParaRPr lang="en-US" sz="29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9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Attendance is essential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975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Notebook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Highlighter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Pens/pencils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Scantrons</a:t>
            </a:r>
            <a:r>
              <a:rPr lang="en-US" dirty="0">
                <a:latin typeface="Century Gothic" panose="020B0502020202020204" pitchFamily="34" charset="0"/>
              </a:rPr>
              <a:t> (3)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30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7057"/>
            <a:ext cx="678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Recommended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Textbook By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Marsha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Fralick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74189-1122-4002-94BE-542B76480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143000"/>
            <a:ext cx="310896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Who Should Take This Course?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>
              <a:defRPr/>
            </a:pPr>
            <a:r>
              <a:rPr lang="en-US" dirty="0"/>
              <a:t>Transfer Student</a:t>
            </a:r>
          </a:p>
          <a:p>
            <a:pPr>
              <a:defRPr/>
            </a:pPr>
            <a:r>
              <a:rPr lang="en-US" dirty="0"/>
              <a:t>New Student</a:t>
            </a:r>
          </a:p>
          <a:p>
            <a:pPr>
              <a:defRPr/>
            </a:pPr>
            <a:r>
              <a:rPr lang="en-US" dirty="0"/>
              <a:t>Undecided Students</a:t>
            </a:r>
          </a:p>
          <a:p>
            <a:pPr>
              <a:defRPr/>
            </a:pPr>
            <a:r>
              <a:rPr lang="en-US" dirty="0"/>
              <a:t>Students Who Get Good Grades</a:t>
            </a:r>
          </a:p>
          <a:p>
            <a:pPr>
              <a:defRPr/>
            </a:pPr>
            <a:r>
              <a:rPr lang="en-US" dirty="0"/>
              <a:t>Students Who Need to Improve Grades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83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5400" i="1" dirty="0">
                <a:latin typeface="Algerian" pitchFamily="82" charset="0"/>
              </a:rPr>
              <a:t>    </a:t>
            </a:r>
            <a:r>
              <a:rPr lang="en-US" sz="4400" b="0" dirty="0">
                <a:solidFill>
                  <a:srgbClr val="FFFF00"/>
                </a:solidFill>
                <a:latin typeface="Arial Rounded MT Bold" pitchFamily="34" charset="0"/>
              </a:rPr>
              <a:t>Let’s </a:t>
            </a:r>
            <a:r>
              <a:rPr lang="en-US" sz="4000" b="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 Rounded MT Bold" pitchFamily="34" charset="0"/>
              </a:rPr>
              <a:t>                 </a:t>
            </a:r>
            <a:r>
              <a:rPr lang="en-US" b="1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n-US" sz="4400" b="0" dirty="0">
                <a:solidFill>
                  <a:srgbClr val="FFFF00"/>
                </a:solidFill>
                <a:latin typeface="Arial Rounded MT Bold" pitchFamily="34" charset="0"/>
              </a:rPr>
              <a:t>at the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7163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7163" y="145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24" descr="C:\Users\Boss\AppData\Local\Microsoft\Windows\Temporary Internet Files\Content.IE5\UCMGO7K2\MCj044045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82"/>
            <a:ext cx="2270944" cy="2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Syllabus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Grading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6881"/>
            <a:ext cx="7315200" cy="4419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FF66"/>
              </a:buClr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Chapter Journal Entries and Quizzes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endParaRPr lang="en-US" sz="800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Blackboard Assignments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Mid-Term Exams (2)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Final Exam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4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b="1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-571500" y="3390900"/>
            <a:ext cx="3962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488238" cy="5080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pic>
        <p:nvPicPr>
          <p:cNvPr id="190469" name="Picture 5" descr="http://solpowerpeople.com/wp-content/uploads/2012/01/schedule-title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17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College Success Web Site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00399"/>
            <a:ext cx="70104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  <a:hlinkClick r:id="rId2"/>
              </a:rPr>
              <a:t>www.collegesuccess1.com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Credit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education credit for California State Universities, Area E</a:t>
            </a:r>
          </a:p>
          <a:p>
            <a:pPr>
              <a:defRPr/>
            </a:pPr>
            <a:r>
              <a:rPr lang="en-US" dirty="0"/>
              <a:t>Associate degree credit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3246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Course Objectives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488238" cy="51117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Read these on your own</a:t>
            </a:r>
          </a:p>
        </p:txBody>
      </p:sp>
      <p:pic>
        <p:nvPicPr>
          <p:cNvPr id="23556" name="Picture 1031" descr="ag0029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0" y="2209800"/>
            <a:ext cx="2667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508000"/>
          </a:xfrm>
        </p:spPr>
        <p:txBody>
          <a:bodyPr/>
          <a:lstStyle/>
          <a:p>
            <a:pPr algn="ctr"/>
            <a:br>
              <a:rPr lang="en-US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endParaRPr lang="en-US" sz="6600" dirty="0">
              <a:latin typeface="Arial Rounded MT Bold" pitchFamily="34" charset="0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10886"/>
            <a:ext cx="8305800" cy="25288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4800" dirty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Counseling 120</a:t>
            </a:r>
          </a:p>
          <a:p>
            <a:pPr marL="0" indent="0" algn="ctr">
              <a:buNone/>
            </a:pPr>
            <a:endParaRPr lang="en-US" sz="1600" b="1" dirty="0">
              <a:ln w="28575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n w="28575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College and Career Success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684442" cy="26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3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7150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Assignments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Read (or at least skim) the chapters to be covered before you come to class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We will read approximately one chapter per week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181600" y="5029200"/>
            <a:ext cx="193675" cy="466725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81" name="Picture 6" descr="ag0029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048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Contact me if you need help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VOICE MAIL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E-MAIL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 PERSON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0518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HON17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" y="1219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How to make the instructor happy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00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Arrive on time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7161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  <a:latin typeface="Arial" charset="0"/>
              </a:rPr>
              <a:t>However, better late than never!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pic>
        <p:nvPicPr>
          <p:cNvPr id="27652" name="Picture 5" descr="j02832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05150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Attendance is essential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will be dropped for missing class.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Respect other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010400" cy="37680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9436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Appreciate Differences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Culture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Race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Language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Academic Ability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Physical Disability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Lifestyle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24400"/>
            <a:ext cx="3896519" cy="15677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87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 prepared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2284413"/>
            <a:ext cx="7067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Arial" charset="0"/>
              </a:rPr>
              <a:t>Read the material before you</a:t>
            </a:r>
          </a:p>
          <a:p>
            <a:r>
              <a:rPr lang="en-US" altLang="en-US" sz="3600">
                <a:latin typeface="Arial" charset="0"/>
              </a:rPr>
              <a:t>come to class.  However, </a:t>
            </a:r>
          </a:p>
          <a:p>
            <a:r>
              <a:rPr lang="en-US" altLang="en-US" sz="3600">
                <a:latin typeface="Arial" charset="0"/>
              </a:rPr>
              <a:t>come if you’re not prepared.  You </a:t>
            </a:r>
          </a:p>
          <a:p>
            <a:r>
              <a:rPr lang="en-US" altLang="en-US" sz="3600">
                <a:latin typeface="Arial" charset="0"/>
              </a:rPr>
              <a:t>will miss a great deal of material </a:t>
            </a:r>
          </a:p>
          <a:p>
            <a:r>
              <a:rPr lang="en-US" altLang="en-US" sz="3600">
                <a:latin typeface="Arial" charset="0"/>
              </a:rPr>
              <a:t>if you are not here.</a:t>
            </a:r>
            <a:r>
              <a:rPr lang="en-US" altLang="en-US" sz="3600"/>
              <a:t>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2" y="1449363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How to irritate the instructor and other students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dirty="0"/>
              <a:t>Talking while another student is talking</a:t>
            </a:r>
          </a:p>
          <a:p>
            <a:pPr>
              <a:defRPr/>
            </a:pPr>
            <a:r>
              <a:rPr lang="en-US" dirty="0"/>
              <a:t>Talking while the instructor is talking</a:t>
            </a:r>
          </a:p>
          <a:p>
            <a:pPr>
              <a:defRPr/>
            </a:pPr>
            <a:r>
              <a:rPr lang="en-US" dirty="0"/>
              <a:t>Cell Phones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3852863" y="3505200"/>
          <a:ext cx="2705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613916" imgH="1772107" progId="MS_ClipArt_Gallery.2">
                  <p:embed/>
                </p:oleObj>
              </mc:Choice>
              <mc:Fallback>
                <p:oleObj name="Clip" r:id="rId3" imgW="1613916" imgH="1772107" progId="MS_ClipArt_Gallery.2">
                  <p:embed/>
                  <p:pic>
                    <p:nvPicPr>
                      <p:cNvPr id="327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3505200"/>
                        <a:ext cx="2705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532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Academic Accommodations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7481" y="1600200"/>
            <a:ext cx="7488238" cy="4191000"/>
          </a:xfrm>
        </p:spPr>
        <p:txBody>
          <a:bodyPr/>
          <a:lstStyle/>
          <a:p>
            <a:pPr>
              <a:defRPr/>
            </a:pPr>
            <a:r>
              <a:rPr lang="en-US" dirty="0"/>
              <a:t>Let me know privately if you have any disabilities so that I can provide assistance and understanding</a:t>
            </a:r>
          </a:p>
          <a:p>
            <a:pPr lvl="1">
              <a:defRPr/>
            </a:pPr>
            <a:r>
              <a:rPr lang="en-US" dirty="0"/>
              <a:t>Learning disability</a:t>
            </a:r>
          </a:p>
          <a:p>
            <a:pPr lvl="1">
              <a:defRPr/>
            </a:pPr>
            <a:r>
              <a:rPr lang="en-US" dirty="0"/>
              <a:t>Hearing or vision problems</a:t>
            </a:r>
          </a:p>
          <a:p>
            <a:pPr lvl="1">
              <a:defRPr/>
            </a:pPr>
            <a:r>
              <a:rPr lang="en-US" dirty="0"/>
              <a:t>Health problems</a:t>
            </a:r>
          </a:p>
          <a:p>
            <a:pPr lvl="1">
              <a:defRPr/>
            </a:pPr>
            <a:r>
              <a:rPr lang="en-US" dirty="0"/>
              <a:t>Other situations which may affect your academic performance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Getting to Know You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Ice Breakers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2888"/>
            <a:ext cx="6965887" cy="508000"/>
          </a:xfrm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latin typeface="Arial Rounded MT Bold" pitchFamily="34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121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Teach you and you will forget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b="0" dirty="0">
                <a:latin typeface="Century Gothic" panose="020B0502020202020204" pitchFamily="34" charset="0"/>
              </a:rPr>
              <a:t>Show you and you will 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0" dirty="0">
                <a:latin typeface="Century Gothic" panose="020B0502020202020204" pitchFamily="34" charset="0"/>
              </a:rPr>
              <a:t>Involve you and you will understand</a:t>
            </a:r>
          </a:p>
        </p:txBody>
      </p:sp>
    </p:spTree>
    <p:extLst>
      <p:ext uri="{BB962C8B-B14F-4D97-AF65-F5344CB8AC3E}">
        <p14:creationId xmlns:p14="http://schemas.microsoft.com/office/powerpoint/2010/main" val="4242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 Activity:</a:t>
            </a:r>
            <a:br>
              <a:rPr lang="en-US" dirty="0"/>
            </a:br>
            <a:r>
              <a:rPr lang="en-US" dirty="0"/>
              <a:t>How to be an “A” student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   Assignment: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Measure Your Success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/>
              <a:t>SucceWheel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705108" cy="3393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7488238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Group Activity: What do I want from college?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31862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0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70089" cy="40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pPr algn="ctr"/>
            <a:r>
              <a:rPr lang="en-US" sz="48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26670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1" y="1229261"/>
            <a:ext cx="883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>
                <a:ln w="28575" cmpd="sng">
                  <a:noFill/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85035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In College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and in Your Career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478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this course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8000" b="1" dirty="0">
                <a:solidFill>
                  <a:srgbClr val="FFFF00"/>
                </a:solidFill>
                <a:latin typeface="Maiandra GD" pitchFamily="34" charset="0"/>
              </a:rPr>
            </a:br>
            <a:endParaRPr lang="en-US" sz="4800" b="1" dirty="0">
              <a:solidFill>
                <a:srgbClr val="00B0F0"/>
              </a:solidFill>
              <a:latin typeface="Maiandra G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7488238" cy="3581400"/>
          </a:xfrm>
        </p:spPr>
        <p:txBody>
          <a:bodyPr/>
          <a:lstStyle/>
          <a:p>
            <a:r>
              <a:rPr lang="en-US" dirty="0"/>
              <a:t>Chapter 1: Understanding Motivation</a:t>
            </a:r>
          </a:p>
          <a:p>
            <a:r>
              <a:rPr lang="en-US" dirty="0"/>
              <a:t>Chapter 2: Choosing a Major</a:t>
            </a:r>
          </a:p>
          <a:p>
            <a:r>
              <a:rPr lang="en-US" dirty="0"/>
              <a:t>Chapter 3: Managing Time and Money</a:t>
            </a:r>
          </a:p>
          <a:p>
            <a:r>
              <a:rPr lang="en-US" dirty="0"/>
              <a:t>Chapter 4: Using Brain Science to Improve 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613" y="804209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Chapters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117" y="1097756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Chapters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66928"/>
            <a:ext cx="7488238" cy="3810000"/>
          </a:xfrm>
        </p:spPr>
        <p:txBody>
          <a:bodyPr/>
          <a:lstStyle/>
          <a:p>
            <a:r>
              <a:rPr lang="en-US" dirty="0"/>
              <a:t>Chapter 5: Using Brain Science to Improve Study Skills</a:t>
            </a:r>
          </a:p>
          <a:p>
            <a:r>
              <a:rPr lang="en-US" dirty="0"/>
              <a:t>Chapter 6: Taking Notes, Writing and Speaking</a:t>
            </a:r>
          </a:p>
          <a:p>
            <a:r>
              <a:rPr lang="en-US" dirty="0"/>
              <a:t>Chapter 7: Test Taking</a:t>
            </a:r>
          </a:p>
          <a:p>
            <a:r>
              <a:rPr lang="en-US" dirty="0"/>
              <a:t>Chapter 8: Thinking Positively about the Future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What will you get out of this course?  You will get what you put into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2902"/>
            <a:ext cx="6019800" cy="20238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1D2B32"/>
      </a:lt2>
      <a:accent1>
        <a:srgbClr val="D14D01"/>
      </a:accent1>
      <a:accent2>
        <a:srgbClr val="F2960B"/>
      </a:accent2>
      <a:accent3>
        <a:srgbClr val="FFFFFF"/>
      </a:accent3>
      <a:accent4>
        <a:srgbClr val="404040"/>
      </a:accent4>
      <a:accent5>
        <a:srgbClr val="E5B2AA"/>
      </a:accent5>
      <a:accent6>
        <a:srgbClr val="DB8709"/>
      </a:accent6>
      <a:hlink>
        <a:srgbClr val="637477"/>
      </a:hlink>
      <a:folHlink>
        <a:srgbClr val="FFE6C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8001"/>
        </a:accent1>
        <a:accent2>
          <a:srgbClr val="D31908"/>
        </a:accent2>
        <a:accent3>
          <a:srgbClr val="FFFFFF"/>
        </a:accent3>
        <a:accent4>
          <a:srgbClr val="0D0D0D"/>
        </a:accent4>
        <a:accent5>
          <a:srgbClr val="FFC0AA"/>
        </a:accent5>
        <a:accent6>
          <a:srgbClr val="BF1606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370200"/>
        </a:lt2>
        <a:accent1>
          <a:srgbClr val="7D0A01"/>
        </a:accent1>
        <a:accent2>
          <a:srgbClr val="CA6900"/>
        </a:accent2>
        <a:accent3>
          <a:srgbClr val="FFFFFF"/>
        </a:accent3>
        <a:accent4>
          <a:srgbClr val="404040"/>
        </a:accent4>
        <a:accent5>
          <a:srgbClr val="BFAAAA"/>
        </a:accent5>
        <a:accent6>
          <a:srgbClr val="B75E00"/>
        </a:accent6>
        <a:hlink>
          <a:srgbClr val="E8A64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9D4719"/>
        </a:lt2>
        <a:accent1>
          <a:srgbClr val="FC5C01"/>
        </a:accent1>
        <a:accent2>
          <a:srgbClr val="CD6724"/>
        </a:accent2>
        <a:accent3>
          <a:srgbClr val="FFFFFF"/>
        </a:accent3>
        <a:accent4>
          <a:srgbClr val="404040"/>
        </a:accent4>
        <a:accent5>
          <a:srgbClr val="FDB5AA"/>
        </a:accent5>
        <a:accent6>
          <a:srgbClr val="BA5D20"/>
        </a:accent6>
        <a:hlink>
          <a:srgbClr val="F79F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1D2B32"/>
        </a:lt2>
        <a:accent1>
          <a:srgbClr val="D14D01"/>
        </a:accent1>
        <a:accent2>
          <a:srgbClr val="F2960B"/>
        </a:accent2>
        <a:accent3>
          <a:srgbClr val="FFFFFF"/>
        </a:accent3>
        <a:accent4>
          <a:srgbClr val="404040"/>
        </a:accent4>
        <a:accent5>
          <a:srgbClr val="E5B2AA"/>
        </a:accent5>
        <a:accent6>
          <a:srgbClr val="DB8709"/>
        </a:accent6>
        <a:hlink>
          <a:srgbClr val="637477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195</TotalTime>
  <Words>480</Words>
  <Application>Microsoft Office PowerPoint</Application>
  <PresentationFormat>On-screen Show (4:3)</PresentationFormat>
  <Paragraphs>118</Paragraphs>
  <Slides>32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Algerian</vt:lpstr>
      <vt:lpstr>Arial</vt:lpstr>
      <vt:lpstr>Arial Black</vt:lpstr>
      <vt:lpstr>Arial Rounded MT Bold</vt:lpstr>
      <vt:lpstr>Century Gothic</vt:lpstr>
      <vt:lpstr>Comic Sans MS</vt:lpstr>
      <vt:lpstr>Maiandra GD</vt:lpstr>
      <vt:lpstr>Monotype Sorts</vt:lpstr>
      <vt:lpstr>Narkisim</vt:lpstr>
      <vt:lpstr>Tahoma</vt:lpstr>
      <vt:lpstr>Times New Roman</vt:lpstr>
      <vt:lpstr>Wingdings</vt:lpstr>
      <vt:lpstr>template</vt:lpstr>
      <vt:lpstr>Clip</vt:lpstr>
      <vt:lpstr>Introduction</vt:lpstr>
      <vt:lpstr> </vt:lpstr>
      <vt:lpstr>Getting to Know You</vt:lpstr>
      <vt:lpstr>Group Activity: What do I want from college?</vt:lpstr>
      <vt:lpstr>Introduction </vt:lpstr>
      <vt:lpstr>PowerPoint Presentation</vt:lpstr>
      <vt:lpstr> </vt:lpstr>
      <vt:lpstr>PowerPoint Presentation</vt:lpstr>
      <vt:lpstr>What will you get out of this course?  You will get what you put into it.</vt:lpstr>
      <vt:lpstr>   Attendance is essential</vt:lpstr>
      <vt:lpstr>PowerPoint Presentation</vt:lpstr>
      <vt:lpstr>Textbook By  Marsha  Fralick</vt:lpstr>
      <vt:lpstr>Who Should Take This Course?</vt:lpstr>
      <vt:lpstr>    Let’s                    at the </vt:lpstr>
      <vt:lpstr> Grading</vt:lpstr>
      <vt:lpstr>PowerPoint Presentation</vt:lpstr>
      <vt:lpstr> College Success Web Site </vt:lpstr>
      <vt:lpstr>Course Credit</vt:lpstr>
      <vt:lpstr>Course Objectives</vt:lpstr>
      <vt:lpstr>Assignments</vt:lpstr>
      <vt:lpstr>Contact me if you need help</vt:lpstr>
      <vt:lpstr>How to make the instructor happy</vt:lpstr>
      <vt:lpstr>Arrive on time</vt:lpstr>
      <vt:lpstr>Attendance is essential</vt:lpstr>
      <vt:lpstr>Respect other students</vt:lpstr>
      <vt:lpstr>Appreciate Differences</vt:lpstr>
      <vt:lpstr>Be prepared</vt:lpstr>
      <vt:lpstr>How to irritate the instructor and other students</vt:lpstr>
      <vt:lpstr>Academic Accommodations</vt:lpstr>
      <vt:lpstr>My Teaching Philosophy</vt:lpstr>
      <vt:lpstr>Group Activity: How to be an “A” student</vt:lpstr>
      <vt:lpstr>    Assignment:   Measure Your Success  SucceWheel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28</cp:revision>
  <dcterms:created xsi:type="dcterms:W3CDTF">2013-11-16T21:09:24Z</dcterms:created>
  <dcterms:modified xsi:type="dcterms:W3CDTF">2017-10-22T22:00:45Z</dcterms:modified>
</cp:coreProperties>
</file>