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53" r:id="rId30"/>
    <p:sldId id="354" r:id="rId31"/>
    <p:sldId id="355" r:id="rId32"/>
    <p:sldId id="356" r:id="rId33"/>
    <p:sldId id="283" r:id="rId34"/>
    <p:sldId id="284" r:id="rId35"/>
    <p:sldId id="285" r:id="rId36"/>
    <p:sldId id="286" r:id="rId37"/>
    <p:sldId id="287" r:id="rId38"/>
    <p:sldId id="288" r:id="rId39"/>
    <p:sldId id="289" r:id="rId40"/>
    <p:sldId id="348" r:id="rId41"/>
    <p:sldId id="291" r:id="rId42"/>
    <p:sldId id="364" r:id="rId43"/>
    <p:sldId id="365" r:id="rId44"/>
    <p:sldId id="366" r:id="rId45"/>
    <p:sldId id="367" r:id="rId46"/>
    <p:sldId id="368" r:id="rId47"/>
    <p:sldId id="292" r:id="rId48"/>
    <p:sldId id="293" r:id="rId49"/>
    <p:sldId id="294"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61" r:id="rId66"/>
    <p:sldId id="347" r:id="rId67"/>
    <p:sldId id="314" r:id="rId68"/>
    <p:sldId id="369" r:id="rId69"/>
    <p:sldId id="351" r:id="rId70"/>
    <p:sldId id="352" r:id="rId71"/>
    <p:sldId id="295" r:id="rId72"/>
    <p:sldId id="318" r:id="rId73"/>
    <p:sldId id="319" r:id="rId74"/>
    <p:sldId id="317" r:id="rId75"/>
    <p:sldId id="363" r:id="rId76"/>
    <p:sldId id="328" r:id="rId77"/>
    <p:sldId id="329" r:id="rId78"/>
    <p:sldId id="330" r:id="rId79"/>
    <p:sldId id="331" r:id="rId80"/>
    <p:sldId id="332" r:id="rId81"/>
    <p:sldId id="333" r:id="rId82"/>
    <p:sldId id="334" r:id="rId83"/>
    <p:sldId id="335" r:id="rId84"/>
    <p:sldId id="336" r:id="rId85"/>
    <p:sldId id="337" r:id="rId86"/>
    <p:sldId id="338" r:id="rId87"/>
    <p:sldId id="342" r:id="rId88"/>
    <p:sldId id="341" r:id="rId89"/>
    <p:sldId id="343" r:id="rId90"/>
    <p:sldId id="339" r:id="rId91"/>
    <p:sldId id="340"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2" autoAdjust="0"/>
    <p:restoredTop sz="94629" autoAdjust="0"/>
  </p:normalViewPr>
  <p:slideViewPr>
    <p:cSldViewPr>
      <p:cViewPr varScale="1">
        <p:scale>
          <a:sx n="80" d="100"/>
          <a:sy n="80" d="100"/>
        </p:scale>
        <p:origin x="67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9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69</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56.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8.wmf"/></Relationships>
</file>

<file path=ppt/slides/_rels/slide82.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62.wmf"/></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a:t>Chapter 3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p:cNvGraphicFramePr>
            <a:graphicFrameLocks noChangeAspect="1"/>
          </p:cNvGraphicFramePr>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spid="_x0000_s4098" name="Clip" r:id="rId3" imgW="1821485" imgH="1485900" progId="MS_ClipArt_Gallery.2">
                  <p:embed/>
                </p:oleObj>
              </mc:Choice>
              <mc:Fallback>
                <p:oleObj name="Clip" r:id="rId3" imgW="1821485" imgH="1485900" progId="MS_ClipArt_Gallery.2">
                  <p:embed/>
                  <p:pic>
                    <p:nvPicPr>
                      <p:cNvPr id="7171"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p:cNvGraphicFramePr>
            <a:graphicFrameLocks noChangeAspect="1"/>
          </p:cNvGraphicFramePr>
          <p:nvPr>
            <p:extLst>
              <p:ext uri="{D42A27DB-BD31-4B8C-83A1-F6EECF244321}">
                <p14:modId xmlns:p14="http://schemas.microsoft.com/office/powerpoint/2010/main" val="3078028571"/>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spid="_x0000_s5122" name="Clip" r:id="rId3" imgW="1252396" imgH="1223727" progId="MS_ClipArt_Gallery.2">
                  <p:embed/>
                </p:oleObj>
              </mc:Choice>
              <mc:Fallback>
                <p:oleObj name="Clip" r:id="rId3" imgW="1252396" imgH="1223727" progId="MS_ClipArt_Gallery.2">
                  <p:embed/>
                  <p:pic>
                    <p:nvPicPr>
                      <p:cNvPr id="92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p:cNvGraphicFramePr>
            <a:graphicFrameLocks noChangeAspect="1"/>
          </p:cNvGraphicFramePr>
          <p:nvPr>
            <p:extLst>
              <p:ext uri="{D42A27DB-BD31-4B8C-83A1-F6EECF244321}">
                <p14:modId xmlns:p14="http://schemas.microsoft.com/office/powerpoint/2010/main" val="3659704429"/>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spid="_x0000_s6146" name="Clip" r:id="rId3" imgW="1812341" imgH="1812341" progId="MS_ClipArt_Gallery.2">
                  <p:embed/>
                </p:oleObj>
              </mc:Choice>
              <mc:Fallback>
                <p:oleObj name="Clip" r:id="rId3" imgW="1812341" imgH="1812341" progId="MS_ClipArt_Gallery.2">
                  <p:embed/>
                  <p:pic>
                    <p:nvPicPr>
                      <p:cNvPr id="1843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must_conv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p:cNvGraphicFramePr>
            <a:graphicFrameLocks noChangeAspect="1"/>
          </p:cNvGraphicFramePr>
          <p:nvPr>
            <p:extLst>
              <p:ext uri="{D42A27DB-BD31-4B8C-83A1-F6EECF244321}">
                <p14:modId xmlns:p14="http://schemas.microsoft.com/office/powerpoint/2010/main" val="1485643326"/>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spid="_x0000_s7170" name="Clip" r:id="rId3" imgW="1701698" imgH="1682496" progId="MS_ClipArt_Gallery.2">
                  <p:embed/>
                </p:oleObj>
              </mc:Choice>
              <mc:Fallback>
                <p:oleObj name="Clip" r:id="rId3" imgW="1701698" imgH="1682496" progId="MS_ClipArt_Gallery.2">
                  <p:embed/>
                  <p:pic>
                    <p:nvPicPr>
                      <p:cNvPr id="21508"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p:cNvPicPr>
            <a:picLocks noChangeAspect="1"/>
          </p:cNvPicPr>
          <p:nvPr/>
        </p:nvPicPr>
        <p:blipFill>
          <a:blip r:embed="rId2"/>
          <a:stretch>
            <a:fillRect/>
          </a:stretch>
        </p:blipFill>
        <p:spPr>
          <a:xfrm>
            <a:off x="1540176" y="1423438"/>
            <a:ext cx="909940" cy="938762"/>
          </a:xfrm>
          <a:prstGeom prst="rect">
            <a:avLst/>
          </a:prstGeom>
        </p:spPr>
      </p:pic>
      <p:pic>
        <p:nvPicPr>
          <p:cNvPr id="8" name="Picture 7"/>
          <p:cNvPicPr>
            <a:picLocks noChangeAspect="1"/>
          </p:cNvPicPr>
          <p:nvPr/>
        </p:nvPicPr>
        <p:blipFill>
          <a:blip r:embed="rId3"/>
          <a:stretch>
            <a:fillRect/>
          </a:stretch>
        </p:blipFill>
        <p:spPr>
          <a:xfrm>
            <a:off x="1745223" y="2911475"/>
            <a:ext cx="645336" cy="876052"/>
          </a:xfrm>
          <a:prstGeom prst="rect">
            <a:avLst/>
          </a:prstGeom>
        </p:spPr>
      </p:pic>
      <p:pic>
        <p:nvPicPr>
          <p:cNvPr id="9" name="Picture 8"/>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4123415071"/>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spid="_x0000_s1026" r:id="rId3" imgW="2875984" imgH="3464459" progId="Unknown">
                  <p:embed/>
                </p:oleObj>
              </mc:Choice>
              <mc:Fallback>
                <p:oleObj r:id="rId3" imgW="2875984" imgH="3464459" progId="Unknown">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http://www.novosbed.com/wp-content/uploads/2013/08/LARK-VS-OW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http://bitethesun.org/sites/default/files/styles/748x265/public/man%20being%20woken%20by%20alarm%20clock.jpg?itok=pUQuFo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http://4.bp.blogspot.com/_JJdhXsH6X0w/Se-D7tvYrzI/AAAAAAAAAIY/uSyMo6htkBo/s200/o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p:cNvGraphicFramePr>
            <a:graphicFrameLocks noChangeAspect="1"/>
          </p:cNvGraphicFramePr>
          <p:nvPr>
            <p:extLst>
              <p:ext uri="{D42A27DB-BD31-4B8C-83A1-F6EECF244321}">
                <p14:modId xmlns:p14="http://schemas.microsoft.com/office/powerpoint/2010/main" val="2408192629"/>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spid="_x0000_s8194" name="Clip" r:id="rId3" imgW="1810512" imgH="1156716" progId="MS_ClipArt_Gallery.2">
                  <p:embed/>
                </p:oleObj>
              </mc:Choice>
              <mc:Fallback>
                <p:oleObj name="Clip" r:id="rId3" imgW="1810512" imgH="1156716" progId="MS_ClipArt_Gallery.2">
                  <p:embed/>
                  <p:pic>
                    <p:nvPicPr>
                      <p:cNvPr id="286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640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p:cNvGraphicFramePr>
            <a:graphicFrameLocks noChangeAspect="1"/>
          </p:cNvGraphicFramePr>
          <p:nvPr>
            <p:extLst>
              <p:ext uri="{D42A27DB-BD31-4B8C-83A1-F6EECF244321}">
                <p14:modId xmlns:p14="http://schemas.microsoft.com/office/powerpoint/2010/main" val="2787044513"/>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spid="_x0000_s9218" name="Clip" r:id="rId3" imgW="403225" imgH="392430" progId="MS_ClipArt_Gallery.2">
                  <p:embed/>
                </p:oleObj>
              </mc:Choice>
              <mc:Fallback>
                <p:oleObj name="Clip" r:id="rId3" imgW="403225" imgH="392430" progId="MS_ClipArt_Gallery.2">
                  <p:embed/>
                  <p:pic>
                    <p:nvPicPr>
                      <p:cNvPr id="3072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p:cNvGraphicFramePr>
            <a:graphicFrameLocks noChangeAspect="1"/>
          </p:cNvGraphicFramePr>
          <p:nvPr>
            <p:extLst>
              <p:ext uri="{D42A27DB-BD31-4B8C-83A1-F6EECF244321}">
                <p14:modId xmlns:p14="http://schemas.microsoft.com/office/powerpoint/2010/main" val="3316070710"/>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spid="_x0000_s2050" name="Clip" r:id="rId3" imgW="2293545" imgH="3333184" progId="MS_ClipArt_Gallery.2">
                  <p:embed/>
                </p:oleObj>
              </mc:Choice>
              <mc:Fallback>
                <p:oleObj name="Clip" r:id="rId3" imgW="2293545" imgH="3333184" progId="MS_ClipArt_Gallery.2">
                  <p:embed/>
                  <p:pic>
                    <p:nvPicPr>
                      <p:cNvPr id="410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0" y="533400"/>
            <a:ext cx="3544223" cy="4891028"/>
          </a:xfrm>
          <a:prstGeom prst="rect">
            <a:avLst/>
          </a:prstGeom>
        </p:spPr>
      </p:pic>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4690" y="627920"/>
            <a:ext cx="5809884" cy="4445962"/>
          </a:xfrm>
          <a:prstGeom prst="rect">
            <a:avLst/>
          </a:prstGeom>
        </p:spPr>
      </p:pic>
      <p:sp>
        <p:nvSpPr>
          <p:cNvPr id="3" name="TextBox 2"/>
          <p:cNvSpPr txBox="1"/>
          <p:nvPr/>
        </p:nvSpPr>
        <p:spPr>
          <a:xfrm>
            <a:off x="7373080" y="2457197"/>
            <a:ext cx="857473"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15606" y="1485394"/>
            <a:ext cx="1028968"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2873804" y="1066800"/>
            <a:ext cx="2801079" cy="461793"/>
          </a:xfrm>
          <a:prstGeom prst="rect">
            <a:avLst/>
          </a:prstGeom>
          <a:noFill/>
        </p:spPr>
        <p:txBody>
          <a:bodyPr wrap="square" rtlCol="0">
            <a:spAutoFit/>
          </a:bodyPr>
          <a:lstStyle/>
          <a:p>
            <a:pPr algn="ctr"/>
            <a:r>
              <a:rPr lang="en-US" sz="2401" dirty="0">
                <a:latin typeface="Arial Rounded MT Bold" panose="020F0704030504030204" pitchFamily="34" charset="0"/>
              </a:rPr>
              <a:t>Monthly</a:t>
            </a:r>
          </a:p>
        </p:txBody>
      </p:sp>
      <p:pic>
        <p:nvPicPr>
          <p:cNvPr id="407554" name="Picture 2" descr="Image result for graphic for monthly calendar 2018">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110288" cy="503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194" y="1085240"/>
            <a:ext cx="3822440" cy="2958283"/>
          </a:xfrm>
          <a:prstGeom prst="rect">
            <a:avLst/>
          </a:prstGeom>
        </p:spPr>
      </p:pic>
      <p:pic>
        <p:nvPicPr>
          <p:cNvPr id="3" name="Picture 2"/>
          <p:cNvPicPr>
            <a:picLocks noChangeAspect="1"/>
          </p:cNvPicPr>
          <p:nvPr/>
        </p:nvPicPr>
        <p:blipFill>
          <a:blip r:embed="rId2"/>
          <a:stretch>
            <a:fillRect/>
          </a:stretch>
        </p:blipFill>
        <p:spPr>
          <a:xfrm>
            <a:off x="4814635" y="2203528"/>
            <a:ext cx="3831673" cy="2965428"/>
          </a:xfrm>
          <a:prstGeom prst="rect">
            <a:avLst/>
          </a:prstGeom>
        </p:spPr>
      </p:pic>
      <p:sp>
        <p:nvSpPr>
          <p:cNvPr id="4" name="TextBox 3"/>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3679" y="1401489"/>
            <a:ext cx="5544993" cy="3964915"/>
          </a:xfrm>
          <a:prstGeom prst="rect">
            <a:avLst/>
          </a:prstGeom>
        </p:spPr>
      </p:pic>
      <p:sp>
        <p:nvSpPr>
          <p:cNvPr id="4" name="TextBox 3"/>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742724" y="762000"/>
            <a:ext cx="3086904" cy="461793"/>
          </a:xfrm>
          <a:prstGeom prst="rect">
            <a:avLst/>
          </a:prstGeom>
          <a:noFill/>
        </p:spPr>
        <p:txBody>
          <a:bodyPr wrap="square" rtlCol="0">
            <a:spAutoFit/>
          </a:bodyPr>
          <a:lstStyle/>
          <a:p>
            <a:r>
              <a:rPr lang="en-US" sz="2401" dirty="0">
                <a:latin typeface="Arial Rounded MT Bold" panose="020F0704030504030204" pitchFamily="34" charset="0"/>
              </a:rPr>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p:cNvGraphicFramePr>
            <a:graphicFrameLocks noChangeAspect="1"/>
          </p:cNvGraphicFramePr>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spid="_x0000_s10242" name="Clip" r:id="rId3" imgW="4475430" imgH="3468986" progId="MS_ClipArt_Gallery.2">
                  <p:embed/>
                </p:oleObj>
              </mc:Choice>
              <mc:Fallback>
                <p:oleObj name="Clip" r:id="rId3" imgW="4475430" imgH="3468986" progId="MS_ClipArt_Gallery.2">
                  <p:embed/>
                  <p:pic>
                    <p:nvPicPr>
                      <p:cNvPr id="3891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p:cNvGraphicFramePr>
            <a:graphicFrameLocks noChangeAspect="1"/>
          </p:cNvGraphicFramePr>
          <p:nvPr>
            <p:extLst>
              <p:ext uri="{D42A27DB-BD31-4B8C-83A1-F6EECF244321}">
                <p14:modId xmlns:p14="http://schemas.microsoft.com/office/powerpoint/2010/main" val="2737806464"/>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spid="_x0000_s11266" name="Clip" r:id="rId3" imgW="2984626" imgH="3413156" progId="MS_ClipArt_Gallery.2">
                  <p:embed/>
                </p:oleObj>
              </mc:Choice>
              <mc:Fallback>
                <p:oleObj name="Clip" r:id="rId3" imgW="2984626" imgH="3413156" progId="MS_ClipArt_Gallery.2">
                  <p:embed/>
                  <p:pic>
                    <p:nvPicPr>
                      <p:cNvPr id="419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p:cNvGraphicFramePr>
            <a:graphicFrameLocks noChangeAspect="1"/>
          </p:cNvGraphicFramePr>
          <p:nvPr>
            <p:extLst>
              <p:ext uri="{D42A27DB-BD31-4B8C-83A1-F6EECF244321}">
                <p14:modId xmlns:p14="http://schemas.microsoft.com/office/powerpoint/2010/main" val="4250736677"/>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spid="_x0000_s12290" name="Clip" r:id="rId3" imgW="1674891" imgH="2026467" progId="MS_ClipArt_Gallery.2">
                  <p:embed/>
                </p:oleObj>
              </mc:Choice>
              <mc:Fallback>
                <p:oleObj name="Clip" r:id="rId3" imgW="1674891" imgH="2026467" progId="MS_ClipArt_Gallery.2">
                  <p:embed/>
                  <p:pic>
                    <p:nvPicPr>
                      <p:cNvPr id="43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p:cNvGraphicFramePr>
            <a:graphicFrameLocks noChangeAspect="1"/>
          </p:cNvGraphicFramePr>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spid="_x0000_s13314" name="Clip" r:id="rId3" imgW="1190549" imgH="1815084" progId="MS_ClipArt_Gallery.2">
                  <p:embed/>
                </p:oleObj>
              </mc:Choice>
              <mc:Fallback>
                <p:oleObj name="Clip" r:id="rId3" imgW="1190549" imgH="1815084" progId="MS_ClipArt_Gallery.2">
                  <p:embed/>
                  <p:pic>
                    <p:nvPicPr>
                      <p:cNvPr id="440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8710"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p:cNvGraphicFramePr>
            <a:graphicFrameLocks noChangeAspect="1"/>
          </p:cNvGraphicFramePr>
          <p:nvPr>
            <p:extLst>
              <p:ext uri="{D42A27DB-BD31-4B8C-83A1-F6EECF244321}">
                <p14:modId xmlns:p14="http://schemas.microsoft.com/office/powerpoint/2010/main" val="3653737191"/>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spid="_x0000_s14338" name="Clip" r:id="rId3" imgW="1965046" imgH="1674266" progId="MS_ClipArt_Gallery.2">
                  <p:embed/>
                </p:oleObj>
              </mc:Choice>
              <mc:Fallback>
                <p:oleObj name="Clip" r:id="rId3" imgW="1965046" imgH="1674266" progId="MS_ClipArt_Gallery.2">
                  <p:embed/>
                  <p:pic>
                    <p:nvPicPr>
                      <p:cNvPr id="481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http://teamgantt.com/blog/wp-content/uploads/2014/01/shutterstock_13674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descr="Image result for time ban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http://www.dumblittleman.com/wp-content/uploads/2011/08/take_a_bre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http://www.efficientlifeskills.com/wp-content/uploads/2012/10/How-to-stop-procrastin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p:cNvGraphicFramePr>
            <a:graphicFrameLocks noChangeAspect="1"/>
          </p:cNvGraphicFramePr>
          <p:nvPr>
            <p:extLst>
              <p:ext uri="{D42A27DB-BD31-4B8C-83A1-F6EECF244321}">
                <p14:modId xmlns:p14="http://schemas.microsoft.com/office/powerpoint/2010/main" val="2309249316"/>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spid="_x0000_s3074" name="Clip" r:id="rId3" imgW="1252396" imgH="1223727" progId="MS_ClipArt_Gallery.2">
                  <p:embed/>
                </p:oleObj>
              </mc:Choice>
              <mc:Fallback>
                <p:oleObj name="Clip" r:id="rId3" imgW="1252396" imgH="1223727" progId="MS_ClipArt_Gallery.2">
                  <p:embed/>
                  <p:pic>
                    <p:nvPicPr>
                      <p:cNvPr id="6147"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subTitle" idx="1"/>
          </p:nvPr>
        </p:nvSpPr>
        <p:spPr>
          <a:xfrm>
            <a:off x="990600" y="5638800"/>
            <a:ext cx="6400800" cy="838200"/>
          </a:xfrm>
        </p:spPr>
        <p:txBody>
          <a:bodyPr/>
          <a:lstStyle/>
          <a:p>
            <a:pPr>
              <a:defRPr/>
            </a:pPr>
            <a:r>
              <a:rPr lang="en-US" sz="3200" dirty="0"/>
              <a:t>Managing Your Money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0"/>
            <a:ext cx="7772400" cy="1143000"/>
          </a:xfrm>
        </p:spPr>
        <p:txBody>
          <a:bodyPr/>
          <a:lstStyle/>
          <a:p>
            <a:pPr>
              <a:defRPr/>
            </a:pPr>
            <a:r>
              <a:rPr lang="en-US"/>
              <a:t>Challenge Question:  To become a millionaire by age 68, how much would you need to save each month if you started saving at age 22?  (Assuming a 10% return on your investments?)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a:t>To Become a Millionaire</a:t>
            </a:r>
          </a:p>
        </p:txBody>
      </p:sp>
      <p:sp>
        <p:nvSpPr>
          <p:cNvPr id="64515" name="Rectangle 3"/>
          <p:cNvSpPr>
            <a:spLocks noGrp="1" noChangeArrowheads="1"/>
          </p:cNvSpPr>
          <p:nvPr>
            <p:ph type="body" idx="1"/>
          </p:nvPr>
        </p:nvSpPr>
        <p:spPr>
          <a:xfrm>
            <a:off x="533400" y="1600200"/>
            <a:ext cx="6551612" cy="2895600"/>
          </a:xfrm>
        </p:spPr>
        <p:txBody>
          <a:bodyPr/>
          <a:lstStyle/>
          <a:p>
            <a:pPr>
              <a:defRPr/>
            </a:pPr>
            <a:r>
              <a:rPr lang="en-US" dirty="0">
                <a:solidFill>
                  <a:schemeClr val="tx2"/>
                </a:solidFill>
              </a:rPr>
              <a:t>At age 22, save $87 per month</a:t>
            </a:r>
          </a:p>
          <a:p>
            <a:pPr>
              <a:defRPr/>
            </a:pPr>
            <a:r>
              <a:rPr lang="en-US" dirty="0">
                <a:solidFill>
                  <a:schemeClr val="tx2"/>
                </a:solidFill>
              </a:rPr>
              <a:t>At age 26, save $130 per month</a:t>
            </a:r>
          </a:p>
          <a:p>
            <a:pPr>
              <a:defRPr/>
            </a:pPr>
            <a:r>
              <a:rPr lang="en-US" dirty="0">
                <a:solidFill>
                  <a:schemeClr val="tx2"/>
                </a:solidFill>
              </a:rPr>
              <a:t>At age 30, save $194 per month</a:t>
            </a:r>
          </a:p>
          <a:p>
            <a:pPr>
              <a:defRPr/>
            </a:pPr>
            <a:r>
              <a:rPr lang="en-US" dirty="0">
                <a:solidFill>
                  <a:schemeClr val="tx2"/>
                </a:solidFill>
              </a:rPr>
              <a:t>At age 35, save $324 per month </a:t>
            </a:r>
          </a:p>
        </p:txBody>
      </p:sp>
      <p:graphicFrame>
        <p:nvGraphicFramePr>
          <p:cNvPr id="64516" name="Object 1024"/>
          <p:cNvGraphicFramePr>
            <a:graphicFrameLocks noChangeAspect="1"/>
          </p:cNvGraphicFramePr>
          <p:nvPr/>
        </p:nvGraphicFramePr>
        <p:xfrm>
          <a:off x="7162800" y="381000"/>
          <a:ext cx="1741488" cy="2003425"/>
        </p:xfrm>
        <a:graphic>
          <a:graphicData uri="http://schemas.openxmlformats.org/presentationml/2006/ole">
            <mc:AlternateContent xmlns:mc="http://schemas.openxmlformats.org/markup-compatibility/2006">
              <mc:Choice xmlns:v="urn:schemas-microsoft-com:vml" Requires="v">
                <p:oleObj spid="_x0000_s15362" name="Clip" r:id="rId3" imgW="4579545" imgH="5270626" progId="MS_ClipArt_Gallery.2">
                  <p:embed/>
                </p:oleObj>
              </mc:Choice>
              <mc:Fallback>
                <p:oleObj name="Clip" r:id="rId3" imgW="4579545" imgH="5270626" progId="MS_ClipArt_Gallery.2">
                  <p:embed/>
                  <p:pic>
                    <p:nvPicPr>
                      <p:cNvPr id="6451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1000"/>
                        <a:ext cx="1741488"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http://madhavaramconstructions.weebly.com/uploads/4/7/7/7/47778043/361211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p:cNvGraphicFramePr>
            <a:graphicFrameLocks noChangeAspect="1"/>
          </p:cNvGraphicFramePr>
          <p:nvPr>
            <p:extLst>
              <p:ext uri="{D42A27DB-BD31-4B8C-83A1-F6EECF244321}">
                <p14:modId xmlns:p14="http://schemas.microsoft.com/office/powerpoint/2010/main" val="1123500196"/>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spid="_x0000_s16386" name="Clip" r:id="rId3" imgW="801014" imgH="900684" progId="MS_ClipArt_Gallery.2">
                  <p:embed/>
                </p:oleObj>
              </mc:Choice>
              <mc:Fallback>
                <p:oleObj name="Clip" r:id="rId3" imgW="801014" imgH="900684" progId="MS_ClipArt_Gallery.2">
                  <p:embed/>
                  <p:pic>
                    <p:nvPicPr>
                      <p:cNvPr id="757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p:cNvGraphicFramePr>
            <a:graphicFrameLocks noChangeAspect="1"/>
          </p:cNvGraphicFramePr>
          <p:nvPr>
            <p:extLst>
              <p:ext uri="{D42A27DB-BD31-4B8C-83A1-F6EECF244321}">
                <p14:modId xmlns:p14="http://schemas.microsoft.com/office/powerpoint/2010/main" val="1040979794"/>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spid="_x0000_s17410" name="Clip" r:id="rId3" imgW="989965" imgH="801370" progId="MS_ClipArt_Gallery.2">
                  <p:embed/>
                </p:oleObj>
              </mc:Choice>
              <mc:Fallback>
                <p:oleObj name="Clip" r:id="rId3" imgW="989965" imgH="801370" progId="MS_ClipArt_Gallery.2">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p:cNvGraphicFramePr>
            <a:graphicFrameLocks noChangeAspect="1"/>
          </p:cNvGraphicFramePr>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spid="_x0000_s18434" name="Clip" r:id="rId3" imgW="4582562" imgH="3140044" progId="MS_ClipArt_Gallery.2">
                  <p:embed/>
                </p:oleObj>
              </mc:Choice>
              <mc:Fallback>
                <p:oleObj name="Clip" r:id="rId3" imgW="4582562" imgH="3140044" progId="MS_ClipArt_Gallery.2">
                  <p:embed/>
                  <p:pic>
                    <p:nvPicPr>
                      <p:cNvPr id="7782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p:cNvGraphicFramePr>
            <a:graphicFrameLocks noChangeAspect="1"/>
          </p:cNvGraphicFramePr>
          <p:nvPr>
            <p:extLst>
              <p:ext uri="{D42A27DB-BD31-4B8C-83A1-F6EECF244321}">
                <p14:modId xmlns:p14="http://schemas.microsoft.com/office/powerpoint/2010/main" val="3596626667"/>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spid="_x0000_s19458" name="Clip" r:id="rId3" imgW="4579545" imgH="4434689" progId="MS_ClipArt_Gallery.2">
                  <p:embed/>
                </p:oleObj>
              </mc:Choice>
              <mc:Fallback>
                <p:oleObj name="Clip" r:id="rId3" imgW="4579545" imgH="4434689" progId="MS_ClipArt_Gallery.2">
                  <p:embed/>
                  <p:pic>
                    <p:nvPicPr>
                      <p:cNvPr id="7885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p:cNvGraphicFramePr>
            <a:graphicFrameLocks noChangeAspect="1"/>
          </p:cNvGraphicFramePr>
          <p:nvPr>
            <p:extLst>
              <p:ext uri="{D42A27DB-BD31-4B8C-83A1-F6EECF244321}">
                <p14:modId xmlns:p14="http://schemas.microsoft.com/office/powerpoint/2010/main" val="314628414"/>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spid="_x0000_s20482" name="Clip" r:id="rId3" imgW="3401085" imgH="3413156" progId="MS_ClipArt_Gallery.2">
                  <p:embed/>
                </p:oleObj>
              </mc:Choice>
              <mc:Fallback>
                <p:oleObj name="Clip" r:id="rId3" imgW="3401085" imgH="3413156" progId="MS_ClipArt_Gallery.2">
                  <p:embed/>
                  <p:pic>
                    <p:nvPicPr>
                      <p:cNvPr id="8192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p:cNvGraphicFramePr>
            <a:graphicFrameLocks noChangeAspect="1"/>
          </p:cNvGraphicFramePr>
          <p:nvPr>
            <p:extLst>
              <p:ext uri="{D42A27DB-BD31-4B8C-83A1-F6EECF244321}">
                <p14:modId xmlns:p14="http://schemas.microsoft.com/office/powerpoint/2010/main" val="4289943370"/>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spid="_x0000_s21506" name="Clip" r:id="rId3" imgW="3401085" imgH="3413156" progId="MS_ClipArt_Gallery.2">
                  <p:embed/>
                </p:oleObj>
              </mc:Choice>
              <mc:Fallback>
                <p:oleObj name="Clip" r:id="rId3" imgW="3401085" imgH="3413156" progId="MS_ClipArt_Gallery.2">
                  <p:embed/>
                  <p:pic>
                    <p:nvPicPr>
                      <p:cNvPr id="8294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descr="http://www.mikekerr.com/wp-content/uploads/2014/03/bigstock-Bright-Idea-5453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p:cNvGraphicFramePr>
            <a:graphicFrameLocks noChangeAspect="1"/>
          </p:cNvGraphicFramePr>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spid="_x0000_s22530" name="Clip" r:id="rId3" imgW="3190875" imgH="1743075" progId="MS_ClipArt_Gallery.2">
                  <p:embed/>
                </p:oleObj>
              </mc:Choice>
              <mc:Fallback>
                <p:oleObj name="Clip" r:id="rId3" imgW="3190875" imgH="1743075" progId="MS_ClipArt_Gallery.2">
                  <p:embed/>
                  <p:pic>
                    <p:nvPicPr>
                      <p:cNvPr id="880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http://cdn2-b.examiner.com/sites/default/files/styles/image_content_width/hash/44/9b/449b0230662f1f94ed981e9a9bd6f9a2.JPG?itok=TU4BUo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a:t>Keys to Success:</a:t>
            </a:r>
            <a:br>
              <a:rPr lang="en-US"/>
            </a:br>
            <a:r>
              <a:rPr lang="en-US"/>
              <a:t>Do What Is Important First</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290214234"/>
              </p:ext>
            </p:extLst>
          </p:nvPr>
        </p:nvGraphicFramePr>
        <p:xfrm>
          <a:off x="2895600" y="1600200"/>
          <a:ext cx="3021013" cy="3078163"/>
        </p:xfrm>
        <a:graphic>
          <a:graphicData uri="http://schemas.openxmlformats.org/presentationml/2006/ole">
            <mc:AlternateContent xmlns:mc="http://schemas.openxmlformats.org/markup-compatibility/2006">
              <mc:Choice xmlns:v="urn:schemas-microsoft-com:vml" Requires="v">
                <p:oleObj spid="_x0000_s23554" name="Clip" r:id="rId3" imgW="1852943" imgH="1887648" progId="MS_ClipArt_Gallery.2">
                  <p:embed/>
                </p:oleObj>
              </mc:Choice>
              <mc:Fallback>
                <p:oleObj name="Clip" r:id="rId3" imgW="1852943" imgH="1887648" progId="MS_ClipArt_Gallery.2">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172</TotalTime>
  <Words>1518</Words>
  <Application>Microsoft Office PowerPoint</Application>
  <PresentationFormat>On-screen Show (4:3)</PresentationFormat>
  <Paragraphs>282</Paragraphs>
  <Slides>91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1"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PowerPoint Presentation</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PowerPoint Presentation</vt:lpstr>
      <vt:lpstr>PowerPoint Presentation</vt:lpstr>
      <vt:lpstr>PowerPoint Presentation</vt:lpstr>
      <vt:lpstr>PowerPoint Presentation</vt:lpstr>
      <vt:lpstr>PowerPoint Presentation</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PowerPoint Presentation</vt:lpstr>
      <vt:lpstr>Avoiding Procrastination</vt:lpstr>
      <vt:lpstr>Avoiding Procrastination</vt:lpstr>
      <vt:lpstr>PowerPoint Presentation</vt:lpstr>
      <vt:lpstr>Challenge Question:  To become a millionaire by age 68, how much would you need to save each month if you started saving at age 22?  (Assuming a 10% return on your investments?)</vt:lpstr>
      <vt:lpstr>To Become a Millionaire</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26</cp:revision>
  <dcterms:created xsi:type="dcterms:W3CDTF">2013-11-20T23:58:02Z</dcterms:created>
  <dcterms:modified xsi:type="dcterms:W3CDTF">2017-10-22T20:38:40Z</dcterms:modified>
</cp:coreProperties>
</file>