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400" r:id="rId11"/>
    <p:sldId id="269" r:id="rId12"/>
    <p:sldId id="401" r:id="rId13"/>
    <p:sldId id="271" r:id="rId14"/>
    <p:sldId id="272" r:id="rId15"/>
    <p:sldId id="273" r:id="rId16"/>
    <p:sldId id="370" r:id="rId17"/>
    <p:sldId id="371" r:id="rId18"/>
    <p:sldId id="349" r:id="rId19"/>
    <p:sldId id="374" r:id="rId20"/>
    <p:sldId id="352" r:id="rId21"/>
    <p:sldId id="373" r:id="rId22"/>
    <p:sldId id="358" r:id="rId23"/>
    <p:sldId id="375" r:id="rId24"/>
    <p:sldId id="359" r:id="rId25"/>
    <p:sldId id="360" r:id="rId26"/>
    <p:sldId id="361" r:id="rId27"/>
    <p:sldId id="277" r:id="rId28"/>
    <p:sldId id="278" r:id="rId29"/>
    <p:sldId id="275" r:id="rId30"/>
    <p:sldId id="279" r:id="rId31"/>
    <p:sldId id="37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77" r:id="rId46"/>
    <p:sldId id="355" r:id="rId47"/>
    <p:sldId id="356" r:id="rId48"/>
    <p:sldId id="297" r:id="rId49"/>
    <p:sldId id="298" r:id="rId50"/>
    <p:sldId id="362" r:id="rId51"/>
    <p:sldId id="369" r:id="rId52"/>
    <p:sldId id="379" r:id="rId53"/>
    <p:sldId id="363" r:id="rId54"/>
    <p:sldId id="380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84" r:id="rId65"/>
    <p:sldId id="385" r:id="rId66"/>
    <p:sldId id="386" r:id="rId67"/>
    <p:sldId id="316" r:id="rId68"/>
    <p:sldId id="317" r:id="rId69"/>
    <p:sldId id="318" r:id="rId70"/>
    <p:sldId id="319" r:id="rId71"/>
    <p:sldId id="381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88" r:id="rId100"/>
    <p:sldId id="389" r:id="rId101"/>
    <p:sldId id="347" r:id="rId102"/>
    <p:sldId id="350" r:id="rId103"/>
    <p:sldId id="399" r:id="rId104"/>
    <p:sldId id="391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 varScale="1">
        <p:scale>
          <a:sx n="80" d="100"/>
          <a:sy n="80" d="100"/>
        </p:scale>
        <p:origin x="5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/>
              <a:t>C</a:t>
            </a:r>
            <a:r>
              <a:rPr lang="en-US" altLang="en-US" dirty="0"/>
              <a:t>hapter 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132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$16,146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80709"/>
            <a:ext cx="844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lbertus Medium" panose="020E0602030304020304" pitchFamily="34" charset="0"/>
              </a:rPr>
              <a:t>How much is each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4" y="1938843"/>
            <a:ext cx="4114800" cy="174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36" y="3665010"/>
            <a:ext cx="3190291" cy="136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5337159"/>
            <a:ext cx="3505200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559730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5" y="3608781"/>
            <a:ext cx="4114800" cy="1740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04" y="1938843"/>
            <a:ext cx="4114800" cy="1740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7271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70876"/>
              </p:ext>
            </p:extLst>
          </p:nvPr>
        </p:nvGraphicFramePr>
        <p:xfrm>
          <a:off x="5796136" y="3861048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9" name="Clip" r:id="rId3" imgW="4582562" imgH="3265283" progId="MS_ClipArt_Gallery.2">
                  <p:embed/>
                </p:oleObj>
              </mc:Choice>
              <mc:Fallback>
                <p:oleObj name="Clip" r:id="rId3" imgW="4582562" imgH="32652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861048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Measure Your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Next week take the Do What You Are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Personality Assessment (DWYA)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  </a:t>
            </a:r>
          </a:p>
          <a:p>
            <a:r>
              <a:rPr lang="en-US" dirty="0"/>
              <a:t>Your results are linked to matching careers.  </a:t>
            </a:r>
          </a:p>
        </p:txBody>
      </p:sp>
      <p:pic>
        <p:nvPicPr>
          <p:cNvPr id="4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897313" cy="103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 for the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 for the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$16,887</a:t>
            </a:r>
            <a:r>
              <a:rPr lang="en-US" dirty="0">
                <a:solidFill>
                  <a:schemeClr val="tx2"/>
                </a:solidFill>
              </a:rPr>
              <a:t> per 3 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($675,480 divided by 40 classes for a BA or 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r>
              <a:rPr lang="en-US" altLang="en-US" b="1" dirty="0"/>
              <a:t>Directions for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 dirty="0"/>
              <a:t>The DWYA assesses 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$352 </a:t>
            </a:r>
            <a:r>
              <a:rPr lang="en-US" dirty="0">
                <a:solidFill>
                  <a:schemeClr val="tx2"/>
                </a:solidFill>
              </a:rPr>
              <a:t>per hour in class ($16,887 divided by 48 hours in class)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140968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1"/>
                </a:solidFill>
              </a:rPr>
              <a:t>$352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Choose 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r>
              <a:rPr lang="en-US" dirty="0"/>
              <a:t>What is my personality type?  What are my personal strengths?</a:t>
            </a:r>
          </a:p>
          <a:p>
            <a:r>
              <a:rPr lang="en-US" dirty="0"/>
              <a:t>What are my multiple intelligences?</a:t>
            </a:r>
          </a:p>
          <a:p>
            <a:r>
              <a:rPr lang="en-US" dirty="0"/>
              <a:t>What are my interests?</a:t>
            </a:r>
          </a:p>
          <a:p>
            <a:r>
              <a:rPr lang="en-US" dirty="0"/>
              <a:t>What are my values?</a:t>
            </a:r>
          </a:p>
          <a:p>
            <a:r>
              <a:rPr lang="en-US" dirty="0"/>
              <a:t>How can I match my personal strengths to the world of work?</a:t>
            </a:r>
          </a:p>
        </p:txBody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/>
              <a:t>How to Be Motivated</a:t>
            </a:r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Have a positive mindset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Look for something interesting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Improve your concentration</a:t>
            </a:r>
          </a:p>
          <a:p>
            <a:pPr lvl="1">
              <a:defRPr/>
            </a:pPr>
            <a:r>
              <a:rPr lang="en-US" sz="2800" b="0" dirty="0">
                <a:solidFill>
                  <a:schemeClr val="tx2"/>
                </a:solidFill>
              </a:rPr>
              <a:t>Manage your external environment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Achievement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Use a reward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536480" cy="508000"/>
          </a:xfrm>
        </p:spPr>
        <p:txBody>
          <a:bodyPr/>
          <a:lstStyle/>
          <a:p>
            <a:pPr algn="l"/>
            <a:r>
              <a:rPr lang="en-US" dirty="0"/>
              <a:t>Your Mindset</a:t>
            </a:r>
            <a:br>
              <a:rPr lang="en-US" dirty="0"/>
            </a:br>
            <a:r>
              <a:rPr lang="en-US" dirty="0"/>
              <a:t>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632200" cy="3889102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32200" cy="4465166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/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/>
              <a:t>If you believe that your chances of graduating from college are poor, it is difficult to motivate yourself 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No pessimist ever discovered the secrets of the stars, or sailed to an uncharted land, or opened a new doorway for the human spirit. 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800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16800" cy="508000"/>
          </a:xfrm>
        </p:spPr>
        <p:txBody>
          <a:bodyPr/>
          <a:lstStyle/>
          <a:p>
            <a:r>
              <a:rPr lang="en-US" dirty="0"/>
              <a:t>Benefits of Positive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/>
              <a:t>Good health</a:t>
            </a:r>
          </a:p>
          <a:p>
            <a:r>
              <a:rPr lang="en-US" dirty="0"/>
              <a:t>Longevity</a:t>
            </a:r>
          </a:p>
          <a:p>
            <a:r>
              <a:rPr lang="en-US" dirty="0"/>
              <a:t>Happiness</a:t>
            </a:r>
          </a:p>
          <a:p>
            <a:r>
              <a:rPr lang="en-US" dirty="0"/>
              <a:t>Perseverance</a:t>
            </a:r>
          </a:p>
          <a:p>
            <a:r>
              <a:rPr lang="en-US" dirty="0"/>
              <a:t>Improved problem solving</a:t>
            </a:r>
          </a:p>
          <a:p>
            <a:r>
              <a:rPr lang="en-US" dirty="0"/>
              <a:t>Enhances ability to learn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If you are optimistic and believe that a goal is achievable, you are more likely to take the steps necessary to accomplish it.   </a:t>
            </a:r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Optimism Vs. Pessimism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How does it apply to college?</a:t>
            </a:r>
          </a:p>
        </p:txBody>
      </p:sp>
      <p:pic>
        <p:nvPicPr>
          <p:cNvPr id="229378" name="Picture 2" descr="http://4loveofthetruth.files.wordpress.com/2013/06/pessimism-or-optimism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Find something interesting in your studies.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Exercise: Textbook Skimming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Ways to Improve Your Concentration and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859913" cy="3240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1277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Concentration and motivation are connected.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12596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can focus on what you are doing, you are motivated to continue.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30402" name="Picture 2" descr="http://business.slu.edu/uploads/2012/10/24/undergraduate-programs-concentrations-entrepreneurship-slu-cook-business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95724"/>
            <a:ext cx="44767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8754"/>
            <a:ext cx="5112544" cy="508000"/>
          </a:xfrm>
        </p:spPr>
        <p:txBody>
          <a:bodyPr/>
          <a:lstStyle/>
          <a:p>
            <a:r>
              <a:rPr lang="en-US" dirty="0"/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416800" cy="3673078"/>
          </a:xfrm>
        </p:spPr>
        <p:txBody>
          <a:bodyPr/>
          <a:lstStyle/>
          <a:p>
            <a:r>
              <a:rPr lang="en-US" dirty="0"/>
              <a:t>A person who is interrupted takes 50% longer to complete a task</a:t>
            </a:r>
          </a:p>
          <a:p>
            <a:r>
              <a:rPr lang="en-US" dirty="0"/>
              <a:t>The interruptions results in 50% more errors.</a:t>
            </a:r>
          </a:p>
          <a:p>
            <a:pPr marL="45720" indent="0">
              <a:buNone/>
            </a:pPr>
            <a:r>
              <a:rPr lang="en-US" dirty="0"/>
              <a:t>Avoid distractions from cell phones and other electronics. </a:t>
            </a:r>
          </a:p>
        </p:txBody>
      </p:sp>
      <p:pic>
        <p:nvPicPr>
          <p:cNvPr id="227330" name="Picture 2" descr="https://globaldigitalcitizen.org/wp-content/uploads/2015/05/multitask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0" y="3762996"/>
            <a:ext cx="6153200" cy="3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633668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Minimize Distractions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36738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study in the kitchen, you will be distracted by food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study in front of the TV, you will be tempted to watch it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If you study in bed, it will be difficult to say awake</a:t>
            </a:r>
          </a:p>
        </p:txBody>
      </p:sp>
      <p:pic>
        <p:nvPicPr>
          <p:cNvPr id="228354" name="Picture 2" descr="http://thehoopla.com.au/wp-content/uploads/2013/05/asleep-under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45747"/>
            <a:ext cx="3419097" cy="22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16832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Be Here 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068960"/>
            <a:ext cx="7416800" cy="273630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Choose where you will place your attention 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your mind wanders, gently bring it back.  Forcing attention does not work.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For example, do not think about pink elephants!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many of you thought about pink elephants?</a:t>
            </a:r>
          </a:p>
        </p:txBody>
      </p:sp>
      <p:graphicFrame>
        <p:nvGraphicFramePr>
          <p:cNvPr id="28675" name="Object 1024"/>
          <p:cNvGraphicFramePr>
            <a:graphicFrameLocks noChangeAspect="1"/>
          </p:cNvGraphicFramePr>
          <p:nvPr/>
        </p:nvGraphicFramePr>
        <p:xfrm>
          <a:off x="2819400" y="2286000"/>
          <a:ext cx="312261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5" name="Clip" r:id="rId3" imgW="3121937" imgH="3417683" progId="MS_ClipArt_Gallery.2">
                  <p:embed/>
                </p:oleObj>
              </mc:Choice>
              <mc:Fallback>
                <p:oleObj name="Clip" r:id="rId3" imgW="3121937" imgH="34176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3122613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220486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your mind wanders, gently bring it back to the here and now.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Can you be here now for two minutes?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Focus on this number for 2 minutes:</a:t>
            </a:r>
          </a:p>
        </p:txBody>
      </p:sp>
      <p:sp>
        <p:nvSpPr>
          <p:cNvPr id="31747" name="Text Box 2054"/>
          <p:cNvSpPr txBox="1">
            <a:spLocks noChangeArrowheads="1"/>
          </p:cNvSpPr>
          <p:nvPr/>
        </p:nvSpPr>
        <p:spPr bwMode="auto">
          <a:xfrm>
            <a:off x="3505200" y="3048000"/>
            <a:ext cx="3505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chemeClr val="tx2"/>
                </a:solidFill>
              </a:rPr>
              <a:t>1</a:t>
            </a:r>
            <a:endParaRPr lang="en-US" alt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87624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Where did your mind go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during these two minutes?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3285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4900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1" name="Clip" r:id="rId3" imgW="4582562" imgH="2531952" progId="MS_ClipArt_Gallery.2">
                  <p:embed/>
                </p:oleObj>
              </mc:Choice>
              <mc:Fallback>
                <p:oleObj name="Clip" r:id="rId3" imgW="4582562" imgH="2531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The Spider Technique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0250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Learn to ignore distractions and keep your attention focused</a:t>
            </a:r>
          </a:p>
        </p:txBody>
      </p:sp>
      <p:graphicFrame>
        <p:nvGraphicFramePr>
          <p:cNvPr id="33796" name="Object 2048"/>
          <p:cNvGraphicFramePr>
            <a:graphicFrameLocks noChangeAspect="1"/>
          </p:cNvGraphicFramePr>
          <p:nvPr/>
        </p:nvGraphicFramePr>
        <p:xfrm>
          <a:off x="2971800" y="3052763"/>
          <a:ext cx="28194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0" name="Clip" r:id="rId3" imgW="1593410" imgH="1582848" progId="MS_ClipArt_Gallery.2">
                  <p:embed/>
                </p:oleObj>
              </mc:Choice>
              <mc:Fallback>
                <p:oleObj name="Clip" r:id="rId3" imgW="1593410" imgH="15828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52763"/>
                        <a:ext cx="28194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84784"/>
            <a:ext cx="6192664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Set up a Worry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Set a time each day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worries distract you, remind yourself of the time set aside to worry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Be here now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Keep your worry appointment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Find solutions</a:t>
            </a:r>
          </a:p>
        </p:txBody>
      </p:sp>
      <p:graphicFrame>
        <p:nvGraphicFramePr>
          <p:cNvPr id="3482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16345"/>
              </p:ext>
            </p:extLst>
          </p:nvPr>
        </p:nvGraphicFramePr>
        <p:xfrm>
          <a:off x="6804248" y="404664"/>
          <a:ext cx="14668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4" name="Clip" r:id="rId3" imgW="1466698" imgH="1841602" progId="MS_ClipArt_Gallery.2">
                  <p:embed/>
                </p:oleObj>
              </mc:Choice>
              <mc:Fallback>
                <p:oleObj name="Clip" r:id="rId3" imgW="1466698" imgH="184160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4664"/>
                        <a:ext cx="14668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597664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Increase Your Activity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Take a break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Stretch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Move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Read and listen actively</a:t>
            </a:r>
          </a:p>
        </p:txBody>
      </p:sp>
      <p:graphicFrame>
        <p:nvGraphicFramePr>
          <p:cNvPr id="3584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60697"/>
              </p:ext>
            </p:extLst>
          </p:nvPr>
        </p:nvGraphicFramePr>
        <p:xfrm>
          <a:off x="5724128" y="2924944"/>
          <a:ext cx="23622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8" name="Clip" r:id="rId3" imgW="1827886" imgH="1602029" progId="MS_ClipArt_Gallery.2">
                  <p:embed/>
                </p:oleObj>
              </mc:Choice>
              <mc:Fallback>
                <p:oleObj name="Clip" r:id="rId3" imgW="1827886" imgH="160202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24944"/>
                        <a:ext cx="23622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156176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The Checkmark Technique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you find yourself distracted, place a checkmark on a piece of paper and refocus your attention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With practice you will have fewer checkmarks and distractions</a:t>
            </a:r>
          </a:p>
        </p:txBody>
      </p:sp>
      <p:graphicFrame>
        <p:nvGraphicFramePr>
          <p:cNvPr id="3686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84215"/>
              </p:ext>
            </p:extLst>
          </p:nvPr>
        </p:nvGraphicFramePr>
        <p:xfrm>
          <a:off x="6012160" y="4005064"/>
          <a:ext cx="1738312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2" name="Clip" r:id="rId3" imgW="723900" imgH="774700" progId="MS_ClipArt_Gallery.2">
                  <p:embed/>
                </p:oleObj>
              </mc:Choice>
              <mc:Fallback>
                <p:oleObj name="Clip" r:id="rId3" imgW="723900" imgH="7747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005064"/>
                        <a:ext cx="1738312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Change Topics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852936"/>
            <a:ext cx="7416800" cy="18008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may need to study for a short period of time and change subjects.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Two types of </a:t>
            </a:r>
            <a:r>
              <a:rPr lang="en-US" altLang="en-US" sz="4400" dirty="0">
                <a:latin typeface="Century Gothic" panose="020B0502020202020204" pitchFamily="34" charset="0"/>
              </a:rPr>
              <a:t>Motivation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31426" name="Picture 2" descr="http://studyob.com/wp-content/uploads/2013/11/Intrinsic-motivation-and-extrinsic-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Intrinsic motivation comes from within. 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dirty="0"/>
              <a:t>What is the payoff for attending college?</a:t>
            </a:r>
          </a:p>
          <a:p>
            <a:r>
              <a:rPr lang="en-US" dirty="0"/>
              <a:t>Higher earnings</a:t>
            </a:r>
          </a:p>
          <a:p>
            <a:r>
              <a:rPr lang="en-US" dirty="0"/>
              <a:t>Having a satisfying career</a:t>
            </a:r>
          </a:p>
          <a:p>
            <a:r>
              <a:rPr lang="en-US" dirty="0"/>
              <a:t>Buying a car or home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1053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0" name="Clip" r:id="rId3" imgW="838095" imgH="961905" progId="MS_ClipArt_Gallery.2">
                  <p:embed/>
                </p:oleObj>
              </mc:Choice>
              <mc:Fallback>
                <p:oleObj name="Clip" r:id="rId3" imgW="838095" imgH="961905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02663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1" name="Clip" r:id="rId5" imgW="6545263" imgH="1706563" progId="MS_ClipArt_Gallery.2">
                  <p:embed/>
                </p:oleObj>
              </mc:Choice>
              <mc:Fallback>
                <p:oleObj name="Clip" r:id="rId5" imgW="6545263" imgH="1706563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068960"/>
            <a:ext cx="7416800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/>
              <a:t>Believe you are in control of your life.</a:t>
            </a:r>
          </a:p>
          <a:p>
            <a:r>
              <a:rPr lang="en-US" dirty="0"/>
              <a:t>Be self-motivated.</a:t>
            </a:r>
          </a:p>
          <a:p>
            <a:r>
              <a:rPr lang="en-US" dirty="0"/>
              <a:t>Learn from mistakes.</a:t>
            </a:r>
          </a:p>
          <a:p>
            <a:r>
              <a:rPr lang="en-US" dirty="0"/>
              <a:t>Think positively.</a:t>
            </a:r>
          </a:p>
          <a:p>
            <a:r>
              <a:rPr lang="en-US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/>
              <a:t>Life is a result of luck or fate.</a:t>
            </a:r>
          </a:p>
          <a:p>
            <a:r>
              <a:rPr lang="en-US" dirty="0"/>
              <a:t>Rely on others for motivation.</a:t>
            </a:r>
          </a:p>
          <a:p>
            <a:r>
              <a:rPr lang="en-US" dirty="0"/>
              <a:t>Look for someone to blame.</a:t>
            </a:r>
          </a:p>
          <a:p>
            <a:r>
              <a:rPr lang="en-US" dirty="0"/>
              <a:t>Think negatively.</a:t>
            </a:r>
          </a:p>
          <a:p>
            <a:r>
              <a:rPr lang="en-US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 Locus of Control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CSI Activity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      More Types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3201086" cy="320044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</a:p>
        </p:txBody>
      </p:sp>
      <p:pic>
        <p:nvPicPr>
          <p:cNvPr id="212013" name="Picture 45" descr="http://a.abcnews.go.com/images/Business/ap_usa_womens_world_cup_tl_150706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2579711"/>
            <a:ext cx="5704384" cy="4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can you use affiliation motivation to be successful in college?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  <a:r>
              <a:rPr lang="en-US" dirty="0"/>
              <a:t>					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348880"/>
            <a:ext cx="7416800" cy="280898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Study Groups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Clubs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Activities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http://www.psdgraphics.com/file/gold-tr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Are you motivated by achievement?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36912"/>
            <a:ext cx="7416800" cy="25209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Competition for grades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Winning the game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Earning money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Recognition for achievement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Learning and Motivation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7416800" cy="16568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Psychologists believe that much of our behavior is learned.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Find a reward to increase desirable behavior.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6016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latin typeface="Maiandra GD" panose="020E0502030308020204" pitchFamily="34" charset="0"/>
              </a:rPr>
            </a:br>
            <a:endParaRPr lang="en-US" altLang="en-US" sz="3600" dirty="0">
              <a:latin typeface="Maiandra GD" panose="020E0502030308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98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8" y="3068960"/>
            <a:ext cx="8229599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latin typeface="Maiandra GD" panose="020E0502030308020204" pitchFamily="34" charset="0"/>
              </a:rPr>
            </a:br>
            <a:r>
              <a:rPr lang="en-US" sz="4000" dirty="0">
                <a:latin typeface="Maiandra GD" panose="020E050203030802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Maiandra GD" panose="020E0502030308020204" pitchFamily="34" charset="0"/>
              </a:rPr>
              <a:t>2. Do not have too many calories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35243"/>
            <a:ext cx="6828404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some good rewards for studying?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19"/>
            <a:ext cx="4464496" cy="297633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5575" cy="231933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Success is a   </a:t>
            </a:r>
            <a:r>
              <a:rPr lang="en-US" sz="8000" dirty="0">
                <a:solidFill>
                  <a:schemeClr val="tx1"/>
                </a:solidFill>
              </a:rPr>
              <a:t>HABIT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Success is a Habit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00" cy="194421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 establish habits by taking small actions each day.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You can establish habits for success.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Yearly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00808"/>
            <a:ext cx="6973192" cy="388865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		 </a:t>
            </a:r>
            <a:r>
              <a:rPr lang="en-US" sz="3200" dirty="0"/>
              <a:t>$34,736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		 </a:t>
            </a:r>
            <a:r>
              <a:rPr lang="en-US" sz="3200" dirty="0"/>
              <a:t>$38,352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		 </a:t>
            </a:r>
            <a:r>
              <a:rPr lang="en-US" sz="3200" dirty="0"/>
              <a:t>$41,184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		 </a:t>
            </a:r>
            <a:r>
              <a:rPr lang="en-US" sz="3200" dirty="0"/>
              <a:t>$57,252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			 </a:t>
            </a:r>
            <a:r>
              <a:rPr lang="en-US" sz="3200" dirty="0"/>
              <a:t>$68,952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		 </a:t>
            </a:r>
            <a:r>
              <a:rPr lang="en-US" sz="3200" dirty="0"/>
              <a:t>$85,228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accent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9847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9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</a:p>
        </p:txBody>
      </p:sp>
      <p:pic>
        <p:nvPicPr>
          <p:cNvPr id="232450" name="Picture 2" descr="http://www.ymcachattanooga.org/fullpanel/uploads/files/group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3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am successful when I: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7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State the problem.</a:t>
            </a:r>
            <a:endParaRPr lang="en-US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1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Lifetime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204864"/>
            <a:ext cx="7116762" cy="37446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          </a:t>
            </a:r>
            <a:r>
              <a:rPr lang="en-US" sz="3200" dirty="0"/>
              <a:t>$1,042,080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        </a:t>
            </a:r>
            <a:r>
              <a:rPr lang="en-US" sz="3200" dirty="0"/>
              <a:t>$1,155,960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               </a:t>
            </a:r>
            <a:r>
              <a:rPr lang="en-US" sz="3200" dirty="0"/>
              <a:t>$1,235,520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              </a:t>
            </a:r>
            <a:r>
              <a:rPr lang="en-US" sz="3200" dirty="0"/>
              <a:t>$1,717,560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                   </a:t>
            </a:r>
            <a:r>
              <a:rPr lang="en-US" sz="3200" dirty="0"/>
              <a:t>$2,068,560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       </a:t>
            </a:r>
            <a:r>
              <a:rPr lang="en-US" sz="3200" dirty="0"/>
              <a:t>$2,556,840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3: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State in a positive way the behavior you wish to accomplish.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healthy snack. instead </a:t>
            </a:r>
            <a:r>
              <a:rPr lang="en-US" dirty="0"/>
              <a:t>of eating cookies.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Write an intention statement.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4</a:t>
            </a:r>
            <a:br>
              <a:rPr lang="en-US" dirty="0"/>
            </a:br>
            <a:r>
              <a:rPr lang="en-US" sz="4800" dirty="0">
                <a:solidFill>
                  <a:schemeClr val="hlink"/>
                </a:solidFill>
              </a:rPr>
              <a:t>Count the behavior</a:t>
            </a:r>
            <a:endParaRPr lang="en-US" sz="4800" dirty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45909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8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/>
          <p:cNvGraphicFramePr>
            <a:graphicFrameLocks noChangeAspect="1"/>
          </p:cNvGraphicFramePr>
          <p:nvPr/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9"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/>
          <p:cNvGraphicFramePr>
            <a:graphicFrameLocks noChangeAspect="1"/>
          </p:cNvGraphicFramePr>
          <p:nvPr/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0"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/>
          <p:cNvGraphicFramePr>
            <a:graphicFrameLocks noChangeAspect="1"/>
          </p:cNvGraphicFramePr>
          <p:nvPr/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1"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/>
          <p:cNvGraphicFramePr>
            <a:graphicFrameLocks noChangeAspect="1"/>
          </p:cNvGraphicFramePr>
          <p:nvPr/>
        </p:nvGraphicFramePr>
        <p:xfrm>
          <a:off x="1905000" y="4383088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2"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83088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/>
          <p:cNvGraphicFramePr>
            <a:graphicFrameLocks noChangeAspect="1"/>
          </p:cNvGraphicFramePr>
          <p:nvPr/>
        </p:nvGraphicFramePr>
        <p:xfrm>
          <a:off x="6553200" y="38862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3"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/>
          <p:cNvGraphicFramePr>
            <a:graphicFrameLocks noChangeAspect="1"/>
          </p:cNvGraphicFramePr>
          <p:nvPr/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4"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/>
          <p:cNvGraphicFramePr>
            <a:graphicFrameLocks noChangeAspect="1"/>
          </p:cNvGraphicFramePr>
          <p:nvPr/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5" name="Clip" r:id="rId11" imgW="772810" imgH="468619" progId="MS_ClipArt_Gallery.2">
                  <p:embed/>
                </p:oleObj>
              </mc:Choice>
              <mc:Fallback>
                <p:oleObj name="Clip" r:id="rId11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Step 5: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Picture in your mind the actions you will take.  Visualize your success.  </a:t>
            </a:r>
            <a:endParaRPr lang="en-US" dirty="0"/>
          </a:p>
        </p:txBody>
      </p:sp>
      <p:graphicFrame>
        <p:nvGraphicFramePr>
          <p:cNvPr id="79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81710"/>
              </p:ext>
            </p:extLst>
          </p:nvPr>
        </p:nvGraphicFramePr>
        <p:xfrm>
          <a:off x="3635896" y="3501008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3" name="Clip" r:id="rId3" imgW="1544422" imgH="1817827" progId="MS_ClipArt_Gallery.2">
                  <p:embed/>
                </p:oleObj>
              </mc:Choice>
              <mc:Fallback>
                <p:oleObj name="Clip" r:id="rId3" imgW="1544422" imgH="181782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01008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6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Practice</a:t>
            </a:r>
            <a:endParaRPr lang="en-US" sz="5400" dirty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Step 7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Find a reward for your behavior.</a:t>
            </a:r>
            <a:endParaRPr lang="en-US" sz="54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hlink"/>
                </a:solidFill>
              </a:rPr>
              <a:t>Step 6: What reward will you use?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1412776"/>
            <a:ext cx="7344816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14399" y="2852936"/>
            <a:ext cx="75969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$1,717,560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1,042,080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/>
              <a:t>     </a:t>
            </a:r>
            <a:r>
              <a:rPr lang="en-US" sz="3600" dirty="0">
                <a:solidFill>
                  <a:schemeClr val="accent1"/>
                </a:solidFill>
              </a:rPr>
              <a:t>$675,480</a:t>
            </a:r>
            <a:r>
              <a:rPr lang="en-US" sz="3600" dirty="0"/>
              <a:t>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Assignment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 to Change a Habit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Keep a log for 10 days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7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Make a commitment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reach your dreams.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pic>
        <p:nvPicPr>
          <p:cNvPr id="223278" name="Picture 46" descr="http://www.destination360.com/asia/china/images/s/climb-m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small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0" y="2780928"/>
            <a:ext cx="2674490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769772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4293096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54" y="2348880"/>
            <a:ext cx="925116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1726</Words>
  <Application>Microsoft Office PowerPoint</Application>
  <PresentationFormat>On-screen Show (4:3)</PresentationFormat>
  <Paragraphs>285</Paragraphs>
  <Slides>111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1" baseType="lpstr">
      <vt:lpstr>Albertus Extra Bold</vt:lpstr>
      <vt:lpstr>Albertus Medium</vt:lpstr>
      <vt:lpstr>Arial</vt:lpstr>
      <vt:lpstr>Arial Rounded MT Bold</vt:lpstr>
      <vt:lpstr>Century Gothic</vt:lpstr>
      <vt:lpstr>Maiandra GD</vt:lpstr>
      <vt:lpstr>Tahoma</vt:lpstr>
      <vt:lpstr>Wingdings</vt:lpstr>
      <vt:lpstr>template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PowerPoint Presentation</vt:lpstr>
      <vt:lpstr>$16,887 per 3 unit class ($675,480 divided by 40 classes for a BA or BS)</vt:lpstr>
      <vt:lpstr>   What is  </vt:lpstr>
      <vt:lpstr>$352 per hour in class ($16,887 divided by 48 hours in class)</vt:lpstr>
      <vt:lpstr>Would you attend class today and be prepared if I paid you $352?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PowerPoint Presentation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Ways to Improve Your Concentration and Attention</vt:lpstr>
      <vt:lpstr>Concentration and motivation are connected.</vt:lpstr>
      <vt:lpstr>Avoid Multi-tasking</vt:lpstr>
      <vt:lpstr>Minimize Distractions</vt:lpstr>
      <vt:lpstr>Be Here Now</vt:lpstr>
      <vt:lpstr>For example, do not think about pink elephants!</vt:lpstr>
      <vt:lpstr>How many of you thought about pink elephants?</vt:lpstr>
      <vt:lpstr>When your mind wanders, gently bring it back to the here and now.</vt:lpstr>
      <vt:lpstr>Can you be here now for two minutes?</vt:lpstr>
      <vt:lpstr>Focus on this number for 2 minutes:</vt:lpstr>
      <vt:lpstr>Where did your mind go during these two minutes?</vt:lpstr>
      <vt:lpstr>The Spider Technique</vt:lpstr>
      <vt:lpstr>Set up a Worry Time</vt:lpstr>
      <vt:lpstr>Increase Your Activity</vt:lpstr>
      <vt:lpstr>The Checkmark Technique</vt:lpstr>
      <vt:lpstr>Change Topics</vt:lpstr>
      <vt:lpstr>PowerPoint Presentation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What is Locus of Control?</vt:lpstr>
      <vt:lpstr>Locus of Control</vt:lpstr>
      <vt:lpstr>PowerPoint Presentation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Learning and Motivation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PowerPoint Presentation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snack.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PowerPoint Presentation</vt:lpstr>
      <vt:lpstr>Success all depends on the second letter</vt:lpstr>
      <vt:lpstr>Succeed in college one step at a time.</vt:lpstr>
      <vt:lpstr>Assignment</vt:lpstr>
      <vt:lpstr>Next week take the Do What You Are Personality Assessment at the beginning of Chapter 2</vt:lpstr>
      <vt:lpstr>Job Jar Activity</vt:lpstr>
      <vt:lpstr>What is Personality Type? </vt:lpstr>
      <vt:lpstr>Personality Type </vt:lpstr>
      <vt:lpstr>Personality Assessment (DWYA)</vt:lpstr>
      <vt:lpstr>Directions for the DWYA</vt:lpstr>
      <vt:lpstr>Directions for the DWYA</vt:lpstr>
      <vt:lpstr>Important</vt:lpstr>
      <vt:lpstr>Directions for DWYA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133</cp:revision>
  <dcterms:created xsi:type="dcterms:W3CDTF">2006-06-29T12:15:01Z</dcterms:created>
  <dcterms:modified xsi:type="dcterms:W3CDTF">2017-10-22T19:55:25Z</dcterms:modified>
</cp:coreProperties>
</file>