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7"/>
  </p:notesMasterIdLst>
  <p:handoutMasterIdLst>
    <p:handoutMasterId r:id="rId118"/>
  </p:handoutMasterIdLst>
  <p:sldIdLst>
    <p:sldId id="256" r:id="rId2"/>
    <p:sldId id="260" r:id="rId3"/>
    <p:sldId id="261" r:id="rId4"/>
    <p:sldId id="262" r:id="rId5"/>
    <p:sldId id="263" r:id="rId6"/>
    <p:sldId id="353" r:id="rId7"/>
    <p:sldId id="258" r:id="rId8"/>
    <p:sldId id="348" r:id="rId9"/>
    <p:sldId id="266" r:id="rId10"/>
    <p:sldId id="400" r:id="rId11"/>
    <p:sldId id="269" r:id="rId12"/>
    <p:sldId id="401" r:id="rId13"/>
    <p:sldId id="271" r:id="rId14"/>
    <p:sldId id="272" r:id="rId15"/>
    <p:sldId id="273" r:id="rId16"/>
    <p:sldId id="370" r:id="rId17"/>
    <p:sldId id="371" r:id="rId18"/>
    <p:sldId id="349" r:id="rId19"/>
    <p:sldId id="374" r:id="rId20"/>
    <p:sldId id="352" r:id="rId21"/>
    <p:sldId id="373" r:id="rId22"/>
    <p:sldId id="358" r:id="rId23"/>
    <p:sldId id="375" r:id="rId24"/>
    <p:sldId id="359" r:id="rId25"/>
    <p:sldId id="360" r:id="rId26"/>
    <p:sldId id="361" r:id="rId27"/>
    <p:sldId id="277" r:id="rId28"/>
    <p:sldId id="278" r:id="rId29"/>
    <p:sldId id="275" r:id="rId30"/>
    <p:sldId id="279" r:id="rId31"/>
    <p:sldId id="376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377" r:id="rId46"/>
    <p:sldId id="355" r:id="rId47"/>
    <p:sldId id="356" r:id="rId48"/>
    <p:sldId id="297" r:id="rId49"/>
    <p:sldId id="298" r:id="rId50"/>
    <p:sldId id="362" r:id="rId51"/>
    <p:sldId id="369" r:id="rId52"/>
    <p:sldId id="379" r:id="rId53"/>
    <p:sldId id="363" r:id="rId54"/>
    <p:sldId id="380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84" r:id="rId65"/>
    <p:sldId id="385" r:id="rId66"/>
    <p:sldId id="386" r:id="rId67"/>
    <p:sldId id="316" r:id="rId68"/>
    <p:sldId id="317" r:id="rId69"/>
    <p:sldId id="318" r:id="rId70"/>
    <p:sldId id="319" r:id="rId71"/>
    <p:sldId id="381" r:id="rId72"/>
    <p:sldId id="320" r:id="rId73"/>
    <p:sldId id="321" r:id="rId74"/>
    <p:sldId id="322" r:id="rId75"/>
    <p:sldId id="323" r:id="rId76"/>
    <p:sldId id="324" r:id="rId77"/>
    <p:sldId id="325" r:id="rId78"/>
    <p:sldId id="326" r:id="rId79"/>
    <p:sldId id="327" r:id="rId80"/>
    <p:sldId id="328" r:id="rId81"/>
    <p:sldId id="329" r:id="rId82"/>
    <p:sldId id="330" r:id="rId83"/>
    <p:sldId id="331" r:id="rId84"/>
    <p:sldId id="332" r:id="rId85"/>
    <p:sldId id="333" r:id="rId86"/>
    <p:sldId id="334" r:id="rId87"/>
    <p:sldId id="335" r:id="rId88"/>
    <p:sldId id="336" r:id="rId89"/>
    <p:sldId id="337" r:id="rId90"/>
    <p:sldId id="338" r:id="rId91"/>
    <p:sldId id="339" r:id="rId92"/>
    <p:sldId id="340" r:id="rId93"/>
    <p:sldId id="341" r:id="rId94"/>
    <p:sldId id="342" r:id="rId95"/>
    <p:sldId id="343" r:id="rId96"/>
    <p:sldId id="344" r:id="rId97"/>
    <p:sldId id="345" r:id="rId98"/>
    <p:sldId id="346" r:id="rId99"/>
    <p:sldId id="388" r:id="rId100"/>
    <p:sldId id="389" r:id="rId101"/>
    <p:sldId id="347" r:id="rId102"/>
    <p:sldId id="350" r:id="rId103"/>
    <p:sldId id="399" r:id="rId104"/>
    <p:sldId id="391" r:id="rId105"/>
    <p:sldId id="392" r:id="rId106"/>
    <p:sldId id="393" r:id="rId107"/>
    <p:sldId id="394" r:id="rId108"/>
    <p:sldId id="395" r:id="rId109"/>
    <p:sldId id="396" r:id="rId110"/>
    <p:sldId id="397" r:id="rId111"/>
    <p:sldId id="398" r:id="rId112"/>
    <p:sldId id="402" r:id="rId113"/>
    <p:sldId id="403" r:id="rId114"/>
    <p:sldId id="405" r:id="rId115"/>
    <p:sldId id="404" r:id="rId1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2" autoAdjust="0"/>
    <p:restoredTop sz="94687" autoAdjust="0"/>
  </p:normalViewPr>
  <p:slideViewPr>
    <p:cSldViewPr>
      <p:cViewPr varScale="1">
        <p:scale>
          <a:sx n="66" d="100"/>
          <a:sy n="66" d="100"/>
        </p:scale>
        <p:origin x="66" y="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126"/>
    </p:cViewPr>
  </p:sorter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153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 alt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Click to edit Master text styles</a:t>
            </a:r>
          </a:p>
          <a:p>
            <a:pPr lvl="1"/>
            <a:r>
              <a:rPr lang="ru-RU" altLang="en-US" smtClean="0"/>
              <a:t>Second level</a:t>
            </a:r>
          </a:p>
          <a:p>
            <a:pPr lvl="2"/>
            <a:r>
              <a:rPr lang="ru-RU" altLang="en-US" smtClean="0"/>
              <a:t>Third level</a:t>
            </a:r>
          </a:p>
          <a:p>
            <a:pPr lvl="3"/>
            <a:r>
              <a:rPr lang="ru-RU" altLang="en-US" smtClean="0"/>
              <a:t>Fourth level</a:t>
            </a:r>
          </a:p>
          <a:p>
            <a:pPr lvl="4"/>
            <a:r>
              <a:rPr lang="ru-RU" altLang="en-US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E2208BC8-A378-4158-8813-B870E308AF5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60228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B436FF-7D6E-43EA-AB28-D259AC42A3B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66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100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5157788"/>
            <a:ext cx="5903913" cy="11096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algn="l">
              <a:defRPr sz="3200"/>
            </a:lvl1pPr>
          </a:lstStyle>
          <a:p>
            <a:pPr lvl="0"/>
            <a:r>
              <a:rPr lang="ru-RU" alt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6045200"/>
            <a:ext cx="5903913" cy="69691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ru-RU" alt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89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0175" y="115888"/>
            <a:ext cx="1979613" cy="5903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115888"/>
            <a:ext cx="5788025" cy="5903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7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8176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908050"/>
            <a:ext cx="3632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7588" y="908050"/>
            <a:ext cx="3632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0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3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1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194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243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618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15888"/>
            <a:ext cx="74168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908050"/>
            <a:ext cx="741680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Click to edit Master text styles</a:t>
            </a:r>
          </a:p>
          <a:p>
            <a:pPr lvl="1"/>
            <a:r>
              <a:rPr lang="ru-RU" altLang="en-US" smtClean="0"/>
              <a:t>Second level</a:t>
            </a:r>
          </a:p>
          <a:p>
            <a:pPr lvl="2"/>
            <a:r>
              <a:rPr lang="ru-RU" altLang="en-US" smtClean="0"/>
              <a:t>Third level</a:t>
            </a:r>
          </a:p>
          <a:p>
            <a:pPr lvl="3"/>
            <a:r>
              <a:rPr lang="ru-RU" altLang="en-US" smtClean="0"/>
              <a:t>Fourth level</a:t>
            </a:r>
          </a:p>
          <a:p>
            <a:pPr lvl="4"/>
            <a:r>
              <a:rPr lang="ru-RU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rgbClr val="080808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80808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80808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52.w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3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4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0.wmf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0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0.w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2.wm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42.wmf"/><Relationship Id="rId9" Type="http://schemas.openxmlformats.org/officeDocument/2006/relationships/oleObject" Target="../embeddings/oleObject18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5.wm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6.wmf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67544" y="5589240"/>
            <a:ext cx="7056015" cy="720725"/>
          </a:xfrm>
        </p:spPr>
        <p:txBody>
          <a:bodyPr/>
          <a:lstStyle/>
          <a:p>
            <a:r>
              <a:rPr lang="en-US" altLang="en-US" dirty="0" smtClean="0">
                <a:latin typeface="Tahoma" charset="0"/>
              </a:rPr>
              <a:t>Understanding Motivation</a:t>
            </a:r>
            <a:endParaRPr lang="en-US" altLang="en-US" dirty="0">
              <a:latin typeface="Tahoma" charset="0"/>
            </a:endParaRP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6093296"/>
            <a:ext cx="2590800" cy="647700"/>
          </a:xfrm>
        </p:spPr>
        <p:txBody>
          <a:bodyPr/>
          <a:lstStyle/>
          <a:p>
            <a:r>
              <a:rPr lang="ru-RU" altLang="en-US" dirty="0" smtClean="0"/>
              <a:t>C</a:t>
            </a:r>
            <a:r>
              <a:rPr lang="en-US" altLang="en-US" dirty="0" smtClean="0"/>
              <a:t>hapter 1</a:t>
            </a:r>
            <a:endParaRPr lang="uk-UA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413281"/>
            <a:ext cx="38862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300" dirty="0">
                <a:solidFill>
                  <a:srgbClr val="FF0000"/>
                </a:solidFill>
                <a:latin typeface="+mj-lt"/>
              </a:rPr>
              <a:t>             </a:t>
            </a:r>
            <a:r>
              <a:rPr lang="en-US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$</a:t>
            </a:r>
            <a:r>
              <a:rPr lang="en-US" sz="3200" b="1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16,146  </a:t>
            </a:r>
            <a:endParaRPr lang="en-US" sz="3200" b="1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780709"/>
            <a:ext cx="8447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>
                <a:latin typeface="Albertus Medium" panose="020E0602030304020304" pitchFamily="34" charset="0"/>
              </a:rPr>
              <a:t>How much is each college class worth?</a:t>
            </a:r>
            <a:endParaRPr lang="en-US" sz="3600" b="1" dirty="0">
              <a:latin typeface="Albertus Medium" panose="020E06020303040203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44" y="1938843"/>
            <a:ext cx="4114800" cy="17403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436" y="3665010"/>
            <a:ext cx="3190291" cy="13672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5337159"/>
            <a:ext cx="3505200" cy="1460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812" y="5046170"/>
            <a:ext cx="1811830" cy="18118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38600" y="5597305"/>
            <a:ext cx="2089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a</a:t>
            </a:r>
            <a:r>
              <a:rPr lang="en-US" sz="2800" dirty="0" smtClean="0">
                <a:latin typeface="Century Gothic" panose="020B0502020202020204" pitchFamily="34" charset="0"/>
              </a:rPr>
              <a:t>nd some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35" y="3608781"/>
            <a:ext cx="4114800" cy="17403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004" y="1938843"/>
            <a:ext cx="4114800" cy="17403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707" y="1047972"/>
            <a:ext cx="72009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b="0" dirty="0" smtClean="0">
                <a:latin typeface="Century Gothic" panose="020B0502020202020204" pitchFamily="34" charset="0"/>
              </a:rPr>
              <a:t>Success all depends on the second letter</a:t>
            </a:r>
            <a:endParaRPr lang="en-US" sz="4800" b="0" dirty="0">
              <a:latin typeface="Century Gothic" panose="020B0502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07271"/>
            <a:ext cx="3277152" cy="405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27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340768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Succeed in college one step at a time.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743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Get started.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Attend the first class.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Read the first chapter.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Start a new study habit.</a:t>
            </a:r>
          </a:p>
          <a:p>
            <a:pPr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  <p:graphicFrame>
        <p:nvGraphicFramePr>
          <p:cNvPr id="931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470876"/>
              </p:ext>
            </p:extLst>
          </p:nvPr>
        </p:nvGraphicFramePr>
        <p:xfrm>
          <a:off x="5796136" y="3861048"/>
          <a:ext cx="2362200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0" name="Clip" r:id="rId3" imgW="4582562" imgH="3265283" progId="MS_ClipArt_Gallery.2">
                  <p:embed/>
                </p:oleObj>
              </mc:Choice>
              <mc:Fallback>
                <p:oleObj name="Clip" r:id="rId3" imgW="4582562" imgH="326528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3861048"/>
                        <a:ext cx="2362200" cy="168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723900"/>
          </a:xfrm>
        </p:spPr>
        <p:txBody>
          <a:bodyPr/>
          <a:lstStyle/>
          <a:p>
            <a:pPr algn="l"/>
            <a:r>
              <a:rPr lang="en-US" altLang="en-US" dirty="0" smtClean="0">
                <a:solidFill>
                  <a:schemeClr val="tx1"/>
                </a:solidFill>
              </a:rPr>
              <a:t>Assignment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052513"/>
            <a:ext cx="7116762" cy="56165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Measure Your Success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28800"/>
            <a:ext cx="6444208" cy="383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0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348880"/>
            <a:ext cx="7416800" cy="508000"/>
          </a:xfrm>
        </p:spPr>
        <p:txBody>
          <a:bodyPr/>
          <a:lstStyle/>
          <a:p>
            <a:pPr algn="l"/>
            <a:r>
              <a:rPr lang="en-US" dirty="0" smtClean="0"/>
              <a:t>Next week take the Do What You Are Personality Assessment at the beginning of Chapter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43386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2267744" y="1268760"/>
            <a:ext cx="3907904" cy="508000"/>
          </a:xfrm>
        </p:spPr>
        <p:txBody>
          <a:bodyPr/>
          <a:lstStyle/>
          <a:p>
            <a:r>
              <a:rPr lang="en-US" altLang="en-US" b="1" dirty="0" smtClean="0"/>
              <a:t>Job Jar Activity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1447800" y="2133600"/>
            <a:ext cx="6481763" cy="2909887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dirty="0" smtClean="0"/>
              <a:t>Introducing the assessments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7416800" cy="508000"/>
          </a:xfrm>
        </p:spPr>
        <p:txBody>
          <a:bodyPr/>
          <a:lstStyle/>
          <a:p>
            <a:pPr algn="ctr"/>
            <a:r>
              <a:rPr lang="en-US" sz="4000" dirty="0" smtClean="0">
                <a:latin typeface="Tahoma" charset="0"/>
              </a:rPr>
              <a:t>What is Personality Type? </a:t>
            </a:r>
            <a:endParaRPr lang="uk-UA" sz="4000" dirty="0">
              <a:latin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33600"/>
            <a:ext cx="4820696" cy="3855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056438" cy="723900"/>
          </a:xfrm>
        </p:spPr>
        <p:txBody>
          <a:bodyPr/>
          <a:lstStyle/>
          <a:p>
            <a:r>
              <a:rPr lang="en-US" b="1" dirty="0" smtClean="0"/>
              <a:t>Personality Type 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340768"/>
            <a:ext cx="7056438" cy="54737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We are born with certain preferences that we develop over a lifetime.</a:t>
            </a:r>
          </a:p>
          <a:p>
            <a:r>
              <a:rPr lang="en-US" dirty="0" smtClean="0"/>
              <a:t>Each person is different and unique just like fingerprints or snow flakes.</a:t>
            </a:r>
          </a:p>
          <a:p>
            <a:r>
              <a:rPr lang="en-US" dirty="0" smtClean="0"/>
              <a:t>Knowing your personal strengths will increase self-understanding and help you make a good choice of a major.  </a:t>
            </a: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7416800" cy="508000"/>
          </a:xfrm>
        </p:spPr>
        <p:txBody>
          <a:bodyPr/>
          <a:lstStyle/>
          <a:p>
            <a:pPr algn="ctr"/>
            <a:r>
              <a:rPr lang="en-US" dirty="0" smtClean="0"/>
              <a:t>Personality Assessment (DWYA)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657600"/>
            <a:ext cx="7416800" cy="5111750"/>
          </a:xfrm>
        </p:spPr>
        <p:txBody>
          <a:bodyPr/>
          <a:lstStyle/>
          <a:p>
            <a:r>
              <a:rPr lang="en-US" dirty="0" smtClean="0"/>
              <a:t>Use your access code to set up an online portfolio and take this assessment.  </a:t>
            </a:r>
          </a:p>
          <a:p>
            <a:r>
              <a:rPr lang="en-US" dirty="0" smtClean="0"/>
              <a:t>Your results are linked to matching careers.  </a:t>
            </a:r>
            <a:endParaRPr lang="en-US" dirty="0"/>
          </a:p>
        </p:txBody>
      </p:sp>
      <p:pic>
        <p:nvPicPr>
          <p:cNvPr id="4" name="Picture 10" descr="Do What You Are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38200"/>
            <a:ext cx="3897313" cy="1038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11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908720"/>
            <a:ext cx="7056438" cy="723900"/>
          </a:xfrm>
        </p:spPr>
        <p:txBody>
          <a:bodyPr/>
          <a:lstStyle/>
          <a:p>
            <a:pPr algn="l"/>
            <a:r>
              <a:rPr lang="en-US" altLang="en-US" b="1" dirty="0" smtClean="0"/>
              <a:t>Directions for the DWYA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844824"/>
            <a:ext cx="7056438" cy="381642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 smtClean="0"/>
              <a:t>Find a time when you are not tired or rushed.</a:t>
            </a:r>
          </a:p>
          <a:p>
            <a:r>
              <a:rPr lang="en-US" altLang="en-US" dirty="0" smtClean="0"/>
              <a:t>There are no right or wrong answers.  </a:t>
            </a:r>
          </a:p>
          <a:p>
            <a:r>
              <a:rPr lang="en-US" altLang="en-US" dirty="0" smtClean="0"/>
              <a:t>Answer quickly giving your first impression.  Do not over analyze.</a:t>
            </a:r>
          </a:p>
          <a:p>
            <a:r>
              <a:rPr lang="en-US" altLang="en-US" dirty="0" smtClean="0"/>
              <a:t>You will have a chance to look at your profile and change it if you think it is not correct.  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749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908720"/>
            <a:ext cx="7056438" cy="723900"/>
          </a:xfrm>
        </p:spPr>
        <p:txBody>
          <a:bodyPr/>
          <a:lstStyle/>
          <a:p>
            <a:pPr algn="l"/>
            <a:r>
              <a:rPr lang="en-US" altLang="en-US" b="1" dirty="0" smtClean="0"/>
              <a:t>Directions for the DWYA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556792"/>
            <a:ext cx="7056438" cy="410445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/>
              <a:t>Answer the questions </a:t>
            </a:r>
            <a:r>
              <a:rPr lang="en-US" altLang="en-US" dirty="0">
                <a:solidFill>
                  <a:srgbClr val="C90715"/>
                </a:solidFill>
              </a:rPr>
              <a:t>honestly</a:t>
            </a:r>
            <a:r>
              <a:rPr lang="en-US" altLang="en-US" dirty="0"/>
              <a:t> to get the best results.</a:t>
            </a:r>
          </a:p>
          <a:p>
            <a:r>
              <a:rPr lang="en-US" altLang="en-US" dirty="0"/>
              <a:t>Answer the questions </a:t>
            </a:r>
            <a:r>
              <a:rPr lang="en-US" altLang="en-US" dirty="0">
                <a:solidFill>
                  <a:srgbClr val="C00000"/>
                </a:solidFill>
              </a:rPr>
              <a:t>how you usually are when you are not stressed.  </a:t>
            </a:r>
          </a:p>
          <a:p>
            <a:r>
              <a:rPr lang="en-US" altLang="en-US" dirty="0"/>
              <a:t>Do not answer the questions:</a:t>
            </a:r>
          </a:p>
          <a:p>
            <a:pPr lvl="1"/>
            <a:r>
              <a:rPr lang="en-US" altLang="en-US" dirty="0" smtClean="0"/>
              <a:t>How you want to be</a:t>
            </a:r>
          </a:p>
          <a:p>
            <a:pPr lvl="1"/>
            <a:r>
              <a:rPr lang="en-US" altLang="en-US" dirty="0" smtClean="0"/>
              <a:t>How you have to be at home, work or school</a:t>
            </a:r>
          </a:p>
          <a:p>
            <a:pPr lvl="1"/>
            <a:r>
              <a:rPr lang="en-US" altLang="en-US" dirty="0" smtClean="0"/>
              <a:t>How others want you to be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893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288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accent1"/>
                </a:solidFill>
              </a:rPr>
              <a:t>$16,887</a:t>
            </a:r>
            <a:r>
              <a:rPr lang="en-US" dirty="0" smtClean="0">
                <a:solidFill>
                  <a:schemeClr val="tx2"/>
                </a:solidFill>
              </a:rPr>
              <a:t> per 3 unit class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($675,480 divided by 40 classes for a BA or BS)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767" y="3573016"/>
            <a:ext cx="4200466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131840" y="404664"/>
            <a:ext cx="2520280" cy="723900"/>
          </a:xfrm>
        </p:spPr>
        <p:txBody>
          <a:bodyPr/>
          <a:lstStyle/>
          <a:p>
            <a:r>
              <a:rPr lang="en-US" altLang="en-US" b="1" dirty="0" smtClean="0"/>
              <a:t>Important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268760"/>
            <a:ext cx="7056438" cy="54737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There are no good or bad types.  </a:t>
            </a:r>
            <a:r>
              <a:rPr lang="en-US" dirty="0" smtClean="0"/>
              <a:t>Each type has personal strengths that can be used in the workplace.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Answer the questions </a:t>
            </a:r>
            <a:r>
              <a:rPr lang="en-US" dirty="0" smtClean="0">
                <a:solidFill>
                  <a:srgbClr val="C00000"/>
                </a:solidFill>
              </a:rPr>
              <a:t>honestly</a:t>
            </a:r>
            <a:r>
              <a:rPr lang="en-US" dirty="0" smtClean="0"/>
              <a:t> to get the best results.  If you don’t answer the questions honestly, the career suggestions will not  be a good match for you.    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572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476672"/>
            <a:ext cx="4968677" cy="723900"/>
          </a:xfrm>
        </p:spPr>
        <p:txBody>
          <a:bodyPr/>
          <a:lstStyle/>
          <a:p>
            <a:r>
              <a:rPr lang="en-US" altLang="en-US" b="1" dirty="0" smtClean="0"/>
              <a:t>Directions for DWYA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340768"/>
            <a:ext cx="7056438" cy="4010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altLang="en-US" sz="3200" dirty="0" smtClean="0"/>
              <a:t>The test does not measure:</a:t>
            </a:r>
          </a:p>
          <a:p>
            <a:pPr lvl="1"/>
            <a:r>
              <a:rPr lang="en-US" altLang="en-US" sz="3200" b="0" dirty="0" smtClean="0"/>
              <a:t>Intelligence</a:t>
            </a:r>
          </a:p>
          <a:p>
            <a:pPr lvl="1"/>
            <a:r>
              <a:rPr lang="en-US" altLang="en-US" sz="3200" b="0" dirty="0" smtClean="0"/>
              <a:t>Psychological or emotional health</a:t>
            </a:r>
          </a:p>
          <a:p>
            <a:pPr marL="57150" indent="0">
              <a:buNone/>
            </a:pPr>
            <a:endParaRPr lang="en-US" altLang="en-US" sz="3200" dirty="0" smtClean="0"/>
          </a:p>
          <a:p>
            <a:pPr marL="57150" indent="0">
              <a:buNone/>
            </a:pPr>
            <a:r>
              <a:rPr lang="en-US" altLang="en-US" sz="3200" dirty="0" smtClean="0"/>
              <a:t>The DWYA assesses your personal strengths and matches them to possible careers.</a:t>
            </a:r>
            <a:endParaRPr lang="en-US" altLang="en-US" sz="3200" b="0" dirty="0" smtClean="0"/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28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412776"/>
            <a:ext cx="7416800" cy="508000"/>
          </a:xfrm>
        </p:spPr>
        <p:txBody>
          <a:bodyPr/>
          <a:lstStyle/>
          <a:p>
            <a:pPr algn="ctr"/>
            <a:r>
              <a:rPr lang="en-US" altLang="en-US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  </a:t>
            </a:r>
            <a:r>
              <a:rPr lang="en-US" altLang="en-US" dirty="0" smtClean="0">
                <a:solidFill>
                  <a:schemeClr val="bg2"/>
                </a:solidFill>
                <a:latin typeface="Arial Rounded MT Bold" panose="020F0704030504030204" pitchFamily="34" charset="0"/>
              </a:rPr>
              <a:t>Take the MI Advantage in Chapter 2</a:t>
            </a:r>
            <a:r>
              <a:rPr lang="en-US" altLang="en-US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/>
            </a:r>
            <a:br>
              <a:rPr lang="en-US" altLang="en-US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</a:br>
            <a:endParaRPr lang="en-US" altLang="en-US" sz="4000" b="0" dirty="0" smtClean="0">
              <a:solidFill>
                <a:schemeClr val="bg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7704" y="4827802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assessment helps you to think positively about your abilities and connect them to careers.  Answer the questions honestly for the best results.  </a:t>
            </a:r>
            <a:endParaRPr lang="en-US" sz="2000" dirty="0"/>
          </a:p>
        </p:txBody>
      </p:sp>
      <p:pic>
        <p:nvPicPr>
          <p:cNvPr id="5" name="Picture 2" descr="http://bryanuniversity.blueleveragemedia.com/wp-content/uploads/2014/01/bra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23106"/>
            <a:ext cx="2997683" cy="245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76200"/>
            <a:ext cx="6858000" cy="5080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rgbClr val="66FF33"/>
                </a:solidFill>
              </a:rPr>
              <a:t> </a:t>
            </a:r>
            <a:r>
              <a:rPr lang="en-US" altLang="en-US" sz="4000" b="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Multiple </a:t>
            </a:r>
            <a:r>
              <a:rPr lang="en-US" altLang="en-US" sz="4000" b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Intelligences</a:t>
            </a:r>
            <a:endParaRPr lang="en-US" altLang="en-US" sz="4000" b="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908720"/>
            <a:ext cx="7488238" cy="5111750"/>
          </a:xfrm>
        </p:spPr>
        <p:txBody>
          <a:bodyPr/>
          <a:lstStyle/>
          <a:p>
            <a:pPr eaLnBrk="1" hangingPunct="1">
              <a:buClr>
                <a:srgbClr val="92D050"/>
              </a:buClr>
              <a:buFontTx/>
              <a:buNone/>
              <a:defRPr/>
            </a:pPr>
            <a:r>
              <a:rPr lang="en-US" dirty="0" smtClean="0">
                <a:latin typeface="+mj-lt"/>
              </a:rPr>
              <a:t>        </a:t>
            </a:r>
            <a:r>
              <a:rPr lang="en-US" b="1" dirty="0" smtClean="0"/>
              <a:t>Developed by Howard Gardner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2400" dirty="0" smtClean="0"/>
          </a:p>
          <a:p>
            <a:pPr eaLnBrk="1" hangingPunct="1">
              <a:buClr>
                <a:srgbClr val="FF0000"/>
              </a:buClr>
              <a:buFontTx/>
              <a:buNone/>
              <a:defRPr/>
            </a:pPr>
            <a:r>
              <a:rPr lang="en-US" dirty="0" smtClean="0"/>
              <a:t>   </a:t>
            </a:r>
            <a:r>
              <a:rPr lang="en-US" dirty="0" smtClean="0">
                <a:latin typeface="Century Gothic" panose="020B0502020202020204" pitchFamily="34" charset="0"/>
              </a:rPr>
              <a:t>Defined as the human ability to solve problems or design or compose things valued in at least one culture.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2400" dirty="0" smtClean="0">
              <a:latin typeface="Century Gothic" panose="020B0502020202020204" pitchFamily="34" charset="0"/>
            </a:endParaRPr>
          </a:p>
          <a:p>
            <a:pPr eaLnBrk="1" hangingPunct="1">
              <a:buClr>
                <a:srgbClr val="FF0000"/>
              </a:buClr>
              <a:buFontTx/>
              <a:buNone/>
              <a:defRPr/>
            </a:pPr>
            <a:r>
              <a:rPr lang="en-US" dirty="0" smtClean="0">
                <a:latin typeface="Century Gothic" panose="020B0502020202020204" pitchFamily="34" charset="0"/>
              </a:rPr>
              <a:t>   He selected these intelligences because they are all represented by an area in the brain that are valued in different cultures.  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latin typeface="+mj-lt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" descr="http://www.thepath.net.in/Images/Multiple-Intelligence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5890741" cy="589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08314" y="414335"/>
            <a:ext cx="7467600" cy="508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        </a:t>
            </a:r>
            <a:r>
              <a:rPr lang="en-US" altLang="en-US" sz="4000" b="0" dirty="0" smtClean="0">
                <a:solidFill>
                  <a:schemeClr val="bg2"/>
                </a:solidFill>
                <a:latin typeface="Arial Rounded MT Bold" panose="020F0704030504030204" pitchFamily="34" charset="0"/>
              </a:rPr>
              <a:t>Multiple </a:t>
            </a:r>
            <a:r>
              <a:rPr lang="en-US" altLang="en-US" sz="4000" b="0" dirty="0">
                <a:solidFill>
                  <a:schemeClr val="bg2"/>
                </a:solidFill>
                <a:latin typeface="Arial Rounded MT Bold" panose="020F0704030504030204" pitchFamily="34" charset="0"/>
              </a:rPr>
              <a:t>Intelligences</a:t>
            </a:r>
            <a:endParaRPr lang="en-US" altLang="en-US" sz="4000" b="0" dirty="0" smtClean="0">
              <a:solidFill>
                <a:schemeClr val="bg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7457" y="1374950"/>
            <a:ext cx="8338457" cy="3089442"/>
          </a:xfrm>
        </p:spPr>
        <p:txBody>
          <a:bodyPr/>
          <a:lstStyle/>
          <a:p>
            <a:pPr marL="0" indent="0">
              <a:buNone/>
            </a:pPr>
            <a:endParaRPr lang="en-US" altLang="en-US" dirty="0" smtClean="0"/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000" b="1" dirty="0" smtClean="0">
                <a:latin typeface="Century Gothic" panose="020B0502020202020204" pitchFamily="34" charset="0"/>
              </a:rPr>
              <a:t>Musical</a:t>
            </a:r>
            <a:r>
              <a:rPr lang="en-US" sz="2000" b="1" dirty="0">
                <a:latin typeface="Century Gothic" panose="020B0502020202020204" pitchFamily="34" charset="0"/>
              </a:rPr>
              <a:t>: </a:t>
            </a:r>
            <a:r>
              <a:rPr lang="en-US" sz="2000" dirty="0">
                <a:latin typeface="Century Gothic" panose="020B0502020202020204" pitchFamily="34" charset="0"/>
              </a:rPr>
              <a:t>hearing and remembering musical patterns</a:t>
            </a: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latin typeface="Century Gothic" panose="020B0502020202020204" pitchFamily="34" charset="0"/>
              </a:rPr>
              <a:t>I</a:t>
            </a:r>
            <a:r>
              <a:rPr lang="en-US" sz="2000" b="1" dirty="0">
                <a:latin typeface="Century Gothic" panose="020B0502020202020204" pitchFamily="34" charset="0"/>
              </a:rPr>
              <a:t>nterpersonal</a:t>
            </a:r>
            <a:r>
              <a:rPr lang="en-US" sz="2000" dirty="0">
                <a:latin typeface="Century Gothic" panose="020B0502020202020204" pitchFamily="34" charset="0"/>
              </a:rPr>
              <a:t>: understanding other people</a:t>
            </a: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000" b="1" dirty="0">
                <a:latin typeface="Century Gothic" panose="020B0502020202020204" pitchFamily="34" charset="0"/>
              </a:rPr>
              <a:t>Mathematical: </a:t>
            </a:r>
            <a:r>
              <a:rPr lang="en-US" sz="2000" dirty="0">
                <a:latin typeface="Century Gothic" panose="020B0502020202020204" pitchFamily="34" charset="0"/>
              </a:rPr>
              <a:t>working with numbers</a:t>
            </a: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000" b="1" dirty="0">
                <a:latin typeface="Century Gothic" panose="020B0502020202020204" pitchFamily="34" charset="0"/>
              </a:rPr>
              <a:t>Spatial: </a:t>
            </a:r>
            <a:r>
              <a:rPr lang="en-US" sz="2000" dirty="0">
                <a:latin typeface="Century Gothic" panose="020B0502020202020204" pitchFamily="34" charset="0"/>
              </a:rPr>
              <a:t>manipulating objects in space</a:t>
            </a: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000" b="1" dirty="0">
                <a:latin typeface="Century Gothic" panose="020B0502020202020204" pitchFamily="34" charset="0"/>
              </a:rPr>
              <a:t>Bodily-Kinesthetic: </a:t>
            </a:r>
            <a:r>
              <a:rPr lang="en-US" sz="2000" dirty="0">
                <a:latin typeface="Century Gothic" panose="020B0502020202020204" pitchFamily="34" charset="0"/>
              </a:rPr>
              <a:t>using your body</a:t>
            </a: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000" b="1" dirty="0">
                <a:latin typeface="Century Gothic" panose="020B0502020202020204" pitchFamily="34" charset="0"/>
              </a:rPr>
              <a:t>Linguistic: </a:t>
            </a:r>
            <a:r>
              <a:rPr lang="en-US" sz="2000" dirty="0">
                <a:latin typeface="Century Gothic" panose="020B0502020202020204" pitchFamily="34" charset="0"/>
              </a:rPr>
              <a:t>using language</a:t>
            </a: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000" b="1" dirty="0">
                <a:latin typeface="Century Gothic" panose="020B0502020202020204" pitchFamily="34" charset="0"/>
              </a:rPr>
              <a:t>Intrapersonal: </a:t>
            </a:r>
            <a:r>
              <a:rPr lang="en-US" sz="2000" dirty="0">
                <a:latin typeface="Century Gothic" panose="020B0502020202020204" pitchFamily="34" charset="0"/>
              </a:rPr>
              <a:t>understanding yourself</a:t>
            </a: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000" b="1" dirty="0">
                <a:latin typeface="Century Gothic" panose="020B0502020202020204" pitchFamily="34" charset="0"/>
              </a:rPr>
              <a:t>Naturalist</a:t>
            </a:r>
            <a:r>
              <a:rPr lang="en-US" sz="2000" dirty="0">
                <a:latin typeface="Century Gothic" panose="020B0502020202020204" pitchFamily="34" charset="0"/>
              </a:rPr>
              <a:t>: understanding the environment</a:t>
            </a: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000" b="1" dirty="0">
                <a:latin typeface="Century Gothic" panose="020B0502020202020204" pitchFamily="34" charset="0"/>
              </a:rPr>
              <a:t>Existential: </a:t>
            </a:r>
            <a:r>
              <a:rPr lang="en-US" sz="2000" dirty="0">
                <a:latin typeface="Century Gothic" panose="020B0502020202020204" pitchFamily="34" charset="0"/>
              </a:rPr>
              <a:t>pondering the meaning of life and our place in the </a:t>
            </a:r>
            <a:r>
              <a:rPr lang="en-US" sz="2000" dirty="0" smtClean="0">
                <a:latin typeface="Century Gothic" panose="020B0502020202020204" pitchFamily="34" charset="0"/>
              </a:rPr>
              <a:t>   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latin typeface="Century Gothic" panose="020B0502020202020204" pitchFamily="34" charset="0"/>
              </a:rPr>
              <a:t>                      universe</a:t>
            </a:r>
            <a:endParaRPr lang="en-US" sz="2000" dirty="0">
              <a:latin typeface="Century Gothic" panose="020B0502020202020204" pitchFamily="34" charset="0"/>
            </a:endParaRPr>
          </a:p>
          <a:p>
            <a:endParaRPr lang="en-US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82938" y="1082563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latin typeface="Century Gothic" panose="020B0502020202020204" pitchFamily="34" charset="0"/>
              </a:rPr>
              <a:t>Measures </a:t>
            </a:r>
            <a:r>
              <a:rPr lang="en-US" sz="3200" b="0" dirty="0" smtClean="0">
                <a:latin typeface="Century Gothic" panose="020B0502020202020204" pitchFamily="34" charset="0"/>
              </a:rPr>
              <a:t>9 </a:t>
            </a:r>
            <a:r>
              <a:rPr lang="en-US" sz="3200" b="0" dirty="0">
                <a:latin typeface="Century Gothic" panose="020B0502020202020204" pitchFamily="34" charset="0"/>
              </a:rPr>
              <a:t>Elements of </a:t>
            </a:r>
            <a:r>
              <a:rPr lang="en-US" sz="3200" b="0" dirty="0" smtClean="0">
                <a:latin typeface="Century Gothic" panose="020B0502020202020204" pitchFamily="34" charset="0"/>
              </a:rPr>
              <a:t>Intelligence</a:t>
            </a:r>
            <a:endParaRPr lang="en-US" sz="3200" b="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6400800" cy="381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sz="3200" dirty="0" smtClean="0">
                <a:solidFill>
                  <a:srgbClr val="080808"/>
                </a:solidFill>
              </a:rPr>
              <a:t>   </a:t>
            </a:r>
            <a:r>
              <a:rPr lang="en-US" altLang="en-US" sz="3600" b="1" dirty="0" smtClean="0">
                <a:solidFill>
                  <a:srgbClr val="080808"/>
                </a:solidFill>
                <a:latin typeface="Albertus Medium" panose="020E0602030304020304" pitchFamily="34" charset="0"/>
              </a:rPr>
              <a:t>What is  </a:t>
            </a:r>
            <a:endParaRPr lang="en-US" altLang="en-US" sz="3600" b="1" dirty="0">
              <a:solidFill>
                <a:srgbClr val="080808"/>
              </a:solidFill>
              <a:latin typeface="Albertus Medium" panose="020E06020303040203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41910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smtClean="0">
                <a:solidFill>
                  <a:srgbClr val="080808"/>
                </a:solidFill>
                <a:latin typeface="Albertus Extra Bold" panose="020E0802040304020204" pitchFamily="34" charset="0"/>
              </a:rPr>
              <a:t> </a:t>
            </a:r>
            <a:r>
              <a:rPr lang="en-US" altLang="en-US" sz="3600" b="1" dirty="0" smtClean="0">
                <a:solidFill>
                  <a:srgbClr val="080808"/>
                </a:solidFill>
                <a:latin typeface="Albertus Medium" panose="020E0602030304020304" pitchFamily="34" charset="0"/>
              </a:rPr>
              <a:t>of </a:t>
            </a:r>
            <a:r>
              <a:rPr lang="en-US" altLang="en-US" sz="3600" b="1" dirty="0">
                <a:solidFill>
                  <a:srgbClr val="080808"/>
                </a:solidFill>
                <a:latin typeface="Albertus Medium" panose="020E0602030304020304" pitchFamily="34" charset="0"/>
              </a:rPr>
              <a:t>a college class worth?</a:t>
            </a:r>
            <a:endParaRPr lang="en-US" sz="3600" b="1" dirty="0">
              <a:latin typeface="Albertus Medium" panose="020E06020303040203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371600"/>
            <a:ext cx="2533650" cy="266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412776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</a:rPr>
              <a:t>$352 </a:t>
            </a:r>
            <a:r>
              <a:rPr lang="en-US" dirty="0" smtClean="0">
                <a:solidFill>
                  <a:schemeClr val="tx2"/>
                </a:solidFill>
              </a:rPr>
              <a:t>per hour in class ($16,887 divided by 48 hours in class)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140968"/>
            <a:ext cx="4196477" cy="1748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Would you attend class today and be prepared if I paid you </a:t>
            </a:r>
            <a:r>
              <a:rPr lang="en-US" dirty="0" smtClean="0">
                <a:solidFill>
                  <a:schemeClr val="accent1"/>
                </a:solidFill>
              </a:rPr>
              <a:t>$352</a:t>
            </a:r>
            <a:r>
              <a:rPr lang="en-US" dirty="0" smtClean="0">
                <a:solidFill>
                  <a:schemeClr val="tx2"/>
                </a:solidFill>
              </a:rPr>
              <a:t>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140968"/>
            <a:ext cx="3484488" cy="2325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7526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2"/>
                </a:solidFill>
              </a:rPr>
              <a:t>Of course, these payments are over a working lifetime of 30 years.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7416800" cy="508000"/>
          </a:xfrm>
        </p:spPr>
        <p:txBody>
          <a:bodyPr/>
          <a:lstStyle/>
          <a:p>
            <a:pPr algn="ctr"/>
            <a:r>
              <a:rPr lang="en-US" dirty="0" smtClean="0"/>
              <a:t>Choosing Your Major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916832"/>
            <a:ext cx="7416800" cy="2376264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Making a good choice of a major helps increase your motivation for success.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6385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7416800" cy="508000"/>
          </a:xfrm>
        </p:spPr>
        <p:txBody>
          <a:bodyPr/>
          <a:lstStyle/>
          <a:p>
            <a:pPr algn="ctr"/>
            <a:r>
              <a:rPr lang="en-US" dirty="0" smtClean="0"/>
              <a:t>How to Choose a Major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28800"/>
            <a:ext cx="7416800" cy="5111750"/>
          </a:xfrm>
        </p:spPr>
        <p:txBody>
          <a:bodyPr/>
          <a:lstStyle/>
          <a:p>
            <a:r>
              <a:rPr lang="en-US" dirty="0" smtClean="0"/>
              <a:t>What is my personality type?  What are my personal strengths?</a:t>
            </a:r>
          </a:p>
          <a:p>
            <a:r>
              <a:rPr lang="en-US" dirty="0" smtClean="0"/>
              <a:t>What are my multiple intelligences?</a:t>
            </a:r>
          </a:p>
          <a:p>
            <a:r>
              <a:rPr lang="en-US" dirty="0" smtClean="0"/>
              <a:t>What are my interests?</a:t>
            </a:r>
          </a:p>
          <a:p>
            <a:r>
              <a:rPr lang="en-US" dirty="0" smtClean="0"/>
              <a:t>What are my values?</a:t>
            </a:r>
            <a:endParaRPr lang="en-US" dirty="0"/>
          </a:p>
          <a:p>
            <a:r>
              <a:rPr lang="en-US" dirty="0" smtClean="0"/>
              <a:t>How can I match my personal strengths to the world of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11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7239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How do you motivate yourself?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1484785"/>
            <a:ext cx="7116762" cy="352839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What if you don’t feel like coming to class or doing your homework.  How do you motivate yourself to do it anyway</a:t>
            </a:r>
            <a:r>
              <a:rPr lang="en-US" dirty="0" smtClean="0">
                <a:solidFill>
                  <a:schemeClr val="tx2"/>
                </a:solidFill>
              </a:rPr>
              <a:t>?</a:t>
            </a:r>
          </a:p>
          <a:p>
            <a:pPr marL="0" indent="0">
              <a:buNone/>
              <a:defRPr/>
            </a:pPr>
            <a:endParaRPr lang="en-US" dirty="0">
              <a:solidFill>
                <a:schemeClr val="tx2"/>
              </a:solidFill>
            </a:endParaRPr>
          </a:p>
          <a:p>
            <a:pPr lvl="3">
              <a:defRPr/>
            </a:pPr>
            <a:r>
              <a:rPr lang="en-US" sz="2400" dirty="0">
                <a:solidFill>
                  <a:schemeClr val="tx2"/>
                </a:solidFill>
              </a:rPr>
              <a:t>Think</a:t>
            </a:r>
          </a:p>
          <a:p>
            <a:pPr lvl="3">
              <a:defRPr/>
            </a:pPr>
            <a:r>
              <a:rPr lang="en-US" sz="2400" dirty="0">
                <a:solidFill>
                  <a:schemeClr val="tx2"/>
                </a:solidFill>
              </a:rPr>
              <a:t>Discuss with the person next to you</a:t>
            </a:r>
          </a:p>
          <a:p>
            <a:pPr lvl="3">
              <a:defRPr/>
            </a:pPr>
            <a:r>
              <a:rPr lang="en-US" sz="2400" dirty="0">
                <a:solidFill>
                  <a:schemeClr val="tx2"/>
                </a:solidFill>
              </a:rPr>
              <a:t>Share ideas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394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5661248"/>
            <a:ext cx="5903913" cy="1109662"/>
          </a:xfrm>
        </p:spPr>
        <p:txBody>
          <a:bodyPr/>
          <a:lstStyle/>
          <a:p>
            <a:r>
              <a:rPr lang="en-US" dirty="0" smtClean="0"/>
              <a:t>How to Be Motivated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08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340768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What are the behaviors and attitudes of an “A” student?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43608" y="2492896"/>
            <a:ext cx="6781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800" dirty="0"/>
              <a:t>List three important behaviors that an “A” student would have.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800" dirty="0"/>
              <a:t>Get in a group of three students and compare lists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800" dirty="0"/>
              <a:t>Report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620688"/>
            <a:ext cx="7127875" cy="7239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There are many ways to be  motivated.  Let’s see if any are useful to you.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1916832"/>
            <a:ext cx="7116762" cy="424847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Have a positive mindset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Think </a:t>
            </a:r>
            <a:r>
              <a:rPr lang="en-US" dirty="0">
                <a:solidFill>
                  <a:schemeClr val="tx2"/>
                </a:solidFill>
              </a:rPr>
              <a:t>positively about the future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Look for something interesting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Improve your concentration</a:t>
            </a:r>
          </a:p>
          <a:p>
            <a:pPr lvl="1">
              <a:defRPr/>
            </a:pPr>
            <a:r>
              <a:rPr lang="en-US" sz="2800" b="0" dirty="0">
                <a:solidFill>
                  <a:schemeClr val="tx2"/>
                </a:solidFill>
              </a:rPr>
              <a:t>Manage your external environment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Intrinsic or extrinsic motivation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Locus of control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Achievement motivation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Use a reward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405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548680"/>
            <a:ext cx="4536480" cy="508000"/>
          </a:xfrm>
        </p:spPr>
        <p:txBody>
          <a:bodyPr/>
          <a:lstStyle/>
          <a:p>
            <a:pPr algn="l"/>
            <a:r>
              <a:rPr lang="en-US" dirty="0" smtClean="0"/>
              <a:t>Your Mindset</a:t>
            </a:r>
            <a:br>
              <a:rPr lang="en-US" dirty="0" smtClean="0"/>
            </a:br>
            <a:r>
              <a:rPr lang="en-US" dirty="0" smtClean="0"/>
              <a:t> Makes a Difference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576" y="1484784"/>
            <a:ext cx="3632200" cy="3889102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Growth Mindset:</a:t>
            </a:r>
          </a:p>
          <a:p>
            <a:r>
              <a:rPr lang="en-US" sz="2400" dirty="0" smtClean="0"/>
              <a:t>Intelligence is increased as you learn new knowledge</a:t>
            </a:r>
          </a:p>
          <a:p>
            <a:r>
              <a:rPr lang="en-US" sz="2400" dirty="0" smtClean="0"/>
              <a:t>Through practice and effort, skills can be improved</a:t>
            </a:r>
          </a:p>
          <a:p>
            <a:r>
              <a:rPr lang="en-US" sz="2400" dirty="0" smtClean="0"/>
              <a:t>Failure is an opportunity to learn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484784"/>
            <a:ext cx="3632200" cy="4465166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Fixed Mindset:</a:t>
            </a:r>
          </a:p>
          <a:p>
            <a:r>
              <a:rPr lang="en-US" sz="2400" dirty="0" smtClean="0"/>
              <a:t>Intelligence is fixed at birth</a:t>
            </a:r>
          </a:p>
          <a:p>
            <a:r>
              <a:rPr lang="en-US" sz="2400" dirty="0" smtClean="0"/>
              <a:t>Hard work is unpleasant</a:t>
            </a:r>
          </a:p>
          <a:p>
            <a:r>
              <a:rPr lang="en-US" sz="2400" dirty="0" smtClean="0"/>
              <a:t>The amount of work needed to be successful is underestimated</a:t>
            </a:r>
          </a:p>
          <a:p>
            <a:r>
              <a:rPr lang="en-US" sz="2400" dirty="0" smtClean="0"/>
              <a:t>Roadblocks are an excuse to be absent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11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40768"/>
            <a:ext cx="5616624" cy="3634905"/>
          </a:xfrm>
        </p:spPr>
      </p:pic>
    </p:spTree>
    <p:extLst>
      <p:ext uri="{BB962C8B-B14F-4D97-AF65-F5344CB8AC3E}">
        <p14:creationId xmlns:p14="http://schemas.microsoft.com/office/powerpoint/2010/main" val="422322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5576" y="1196752"/>
            <a:ext cx="7416800" cy="508000"/>
          </a:xfrm>
        </p:spPr>
        <p:txBody>
          <a:bodyPr/>
          <a:lstStyle/>
          <a:p>
            <a:r>
              <a:rPr lang="en-US" dirty="0" smtClean="0"/>
              <a:t>Think Positively about the Future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43608" y="2132856"/>
            <a:ext cx="7416800" cy="3385046"/>
          </a:xfrm>
        </p:spPr>
        <p:txBody>
          <a:bodyPr/>
          <a:lstStyle/>
          <a:p>
            <a:r>
              <a:rPr lang="en-US" dirty="0" smtClean="0"/>
              <a:t>If you believe that your chances of graduating from college are good, you can increase motivation and take the steps needed to be successful.</a:t>
            </a:r>
          </a:p>
          <a:p>
            <a:r>
              <a:rPr lang="en-US" dirty="0" smtClean="0"/>
              <a:t>If you believe that your chances of graduating from college are poor, it is difficult to motivate yourself to continue.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2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7416800" cy="508000"/>
          </a:xfrm>
        </p:spPr>
        <p:txBody>
          <a:bodyPr/>
          <a:lstStyle/>
          <a:p>
            <a:pPr algn="l"/>
            <a:r>
              <a:rPr lang="en-US" dirty="0" smtClean="0"/>
              <a:t>No pessimist ever discovered the secrets of the stars, or sailed to an uncharted land, or opened a new doorway for the human spirit. 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 </a:t>
            </a:r>
            <a:r>
              <a:rPr lang="en-US" sz="2800" dirty="0" smtClean="0"/>
              <a:t>Helen Keller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821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7416800" cy="508000"/>
          </a:xfrm>
        </p:spPr>
        <p:txBody>
          <a:bodyPr/>
          <a:lstStyle/>
          <a:p>
            <a:r>
              <a:rPr lang="en-US" dirty="0" smtClean="0"/>
              <a:t>Benefits of Positive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416800" cy="5111750"/>
          </a:xfrm>
        </p:spPr>
        <p:txBody>
          <a:bodyPr/>
          <a:lstStyle/>
          <a:p>
            <a:r>
              <a:rPr lang="en-US" dirty="0" smtClean="0"/>
              <a:t>Good health</a:t>
            </a:r>
          </a:p>
          <a:p>
            <a:r>
              <a:rPr lang="en-US" dirty="0" smtClean="0"/>
              <a:t>Longevity</a:t>
            </a:r>
          </a:p>
          <a:p>
            <a:r>
              <a:rPr lang="en-US" dirty="0" smtClean="0"/>
              <a:t>Happiness</a:t>
            </a:r>
          </a:p>
          <a:p>
            <a:r>
              <a:rPr lang="en-US" dirty="0" smtClean="0"/>
              <a:t>Perseverance</a:t>
            </a:r>
          </a:p>
          <a:p>
            <a:r>
              <a:rPr lang="en-US" dirty="0" smtClean="0"/>
              <a:t>Improved problem solving</a:t>
            </a:r>
          </a:p>
          <a:p>
            <a:r>
              <a:rPr lang="en-US" dirty="0" smtClean="0"/>
              <a:t>Enhances ability to learn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60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7416800" cy="508000"/>
          </a:xfrm>
        </p:spPr>
        <p:txBody>
          <a:bodyPr/>
          <a:lstStyle/>
          <a:p>
            <a:pPr algn="l"/>
            <a:r>
              <a:rPr lang="en-US" dirty="0" smtClean="0"/>
              <a:t>If you are optimistic and believe that a goal is achievable, you are more likely to take the steps necessary to accomplish it.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7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Optimism Vs. Pessimism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How does it apply to college?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29378" name="Picture 2" descr="http://4loveofthetruth.files.wordpress.com/2013/06/pessimism-or-optimism-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18321"/>
            <a:ext cx="4139679" cy="413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2"/>
                </a:solidFill>
              </a:rPr>
              <a:t>Find something interesting in your studies.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Exercise: Textbook Skimming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980728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2"/>
                </a:solidFill>
              </a:rPr>
              <a:t>Ways to Improve Your Concentration and Attention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348880"/>
            <a:ext cx="4859913" cy="3240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980728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What Do I Want from College?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0808"/>
            <a:ext cx="2638928" cy="394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412776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2"/>
                </a:solidFill>
              </a:rPr>
              <a:t>Concentration and motivation are connected.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212596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If you can focus on what you are doing, you are motivated to continue.</a:t>
            </a:r>
          </a:p>
          <a:p>
            <a:pPr>
              <a:defRPr/>
            </a:pPr>
            <a:endParaRPr lang="en-US" dirty="0" smtClean="0">
              <a:solidFill>
                <a:schemeClr val="tx2"/>
              </a:solidFill>
            </a:endParaRPr>
          </a:p>
        </p:txBody>
      </p:sp>
      <p:pic>
        <p:nvPicPr>
          <p:cNvPr id="230402" name="Picture 2" descr="http://business.slu.edu/uploads/2012/10/24/undergraduate-programs-concentrations-entrepreneurship-slu-cook-business-4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95724"/>
            <a:ext cx="447675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278754"/>
            <a:ext cx="5112544" cy="508000"/>
          </a:xfrm>
        </p:spPr>
        <p:txBody>
          <a:bodyPr/>
          <a:lstStyle/>
          <a:p>
            <a:r>
              <a:rPr lang="en-US" dirty="0" smtClean="0"/>
              <a:t>Avoid Multi-tasking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124744"/>
            <a:ext cx="7416800" cy="3673078"/>
          </a:xfrm>
        </p:spPr>
        <p:txBody>
          <a:bodyPr/>
          <a:lstStyle/>
          <a:p>
            <a:r>
              <a:rPr lang="en-US" dirty="0" smtClean="0"/>
              <a:t>A person who is interrupted takes 50% longer to complete a task</a:t>
            </a:r>
          </a:p>
          <a:p>
            <a:r>
              <a:rPr lang="en-US" dirty="0" smtClean="0"/>
              <a:t>The interruptions results in 50% more errors.</a:t>
            </a:r>
            <a:endParaRPr lang="en-US" dirty="0"/>
          </a:p>
          <a:p>
            <a:pPr marL="45720" indent="0">
              <a:buNone/>
            </a:pPr>
            <a:r>
              <a:rPr lang="en-US" dirty="0" smtClean="0"/>
              <a:t>Avoid distractions from cell phones and other electronics. </a:t>
            </a:r>
            <a:endParaRPr lang="en-US" dirty="0"/>
          </a:p>
        </p:txBody>
      </p:sp>
      <p:pic>
        <p:nvPicPr>
          <p:cNvPr id="227330" name="Picture 2" descr="https://globaldigitalcitizen.org/wp-content/uploads/2015/05/multitask-stud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00" y="3762996"/>
            <a:ext cx="6153200" cy="30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73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268760"/>
            <a:ext cx="6336680" cy="508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2"/>
                </a:solidFill>
              </a:rPr>
              <a:t>Minimize Distractions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988840"/>
            <a:ext cx="7416800" cy="336738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If you study in the kitchen, you will be distracted by food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If you study in front of the TV, you will be tempted to watch it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If you study in bed, it will be difficult to say awake</a:t>
            </a:r>
          </a:p>
        </p:txBody>
      </p:sp>
      <p:pic>
        <p:nvPicPr>
          <p:cNvPr id="228354" name="Picture 2" descr="http://thehoopla.com.au/wp-content/uploads/2013/05/asleep-under-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45747"/>
            <a:ext cx="3419097" cy="227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916832"/>
            <a:ext cx="7416800" cy="508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Be Here Now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3068960"/>
            <a:ext cx="7416800" cy="2736304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Choose where you will place your attention  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When your mind wanders, gently bring it back.  Forcing attention does not work.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552" y="234888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For example, do not think about pink elephants!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11560" y="1340768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How many of you thought about pink elephants?</a:t>
            </a:r>
          </a:p>
        </p:txBody>
      </p:sp>
      <p:graphicFrame>
        <p:nvGraphicFramePr>
          <p:cNvPr id="28675" name="Object 1024"/>
          <p:cNvGraphicFramePr>
            <a:graphicFrameLocks noChangeAspect="1"/>
          </p:cNvGraphicFramePr>
          <p:nvPr/>
        </p:nvGraphicFramePr>
        <p:xfrm>
          <a:off x="2819400" y="2286000"/>
          <a:ext cx="3122613" cy="341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26" name="Clip" r:id="rId3" imgW="3121937" imgH="3417683" progId="MS_ClipArt_Gallery.2">
                  <p:embed/>
                </p:oleObj>
              </mc:Choice>
              <mc:Fallback>
                <p:oleObj name="Clip" r:id="rId3" imgW="3121937" imgH="341768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286000"/>
                        <a:ext cx="3122613" cy="341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55576" y="2204864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When your mind wanders, gently bring it back to the here and now.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3568" y="2276872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2"/>
                </a:solidFill>
              </a:rPr>
              <a:t>Can you be here now for two minutes?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755576" y="1700808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2"/>
                </a:solidFill>
              </a:rPr>
              <a:t>Focus on this number for 2 minutes:</a:t>
            </a:r>
          </a:p>
        </p:txBody>
      </p:sp>
      <p:sp>
        <p:nvSpPr>
          <p:cNvPr id="31747" name="Text Box 2054"/>
          <p:cNvSpPr txBox="1">
            <a:spLocks noChangeArrowheads="1"/>
          </p:cNvSpPr>
          <p:nvPr/>
        </p:nvSpPr>
        <p:spPr bwMode="auto">
          <a:xfrm>
            <a:off x="3505200" y="3048000"/>
            <a:ext cx="35052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600" b="1" dirty="0">
                <a:solidFill>
                  <a:schemeClr val="tx2"/>
                </a:solidFill>
              </a:rPr>
              <a:t>1</a:t>
            </a:r>
            <a:endParaRPr lang="en-US" altLang="en-US" sz="6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187624" y="234888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2"/>
                </a:solidFill>
              </a:rPr>
              <a:t>Where did your mind go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during these two minutes?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132856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Exercise: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What Do I Want from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College?  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Share your most important reason with the class.  </a:t>
            </a:r>
          </a:p>
        </p:txBody>
      </p:sp>
      <p:graphicFrame>
        <p:nvGraphicFramePr>
          <p:cNvPr id="614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484900"/>
              </p:ext>
            </p:extLst>
          </p:nvPr>
        </p:nvGraphicFramePr>
        <p:xfrm>
          <a:off x="3203848" y="4293096"/>
          <a:ext cx="3528392" cy="19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62" name="Clip" r:id="rId3" imgW="4582562" imgH="2531952" progId="MS_ClipArt_Gallery.2">
                  <p:embed/>
                </p:oleObj>
              </mc:Choice>
              <mc:Fallback>
                <p:oleObj name="Clip" r:id="rId3" imgW="4582562" imgH="253195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4293096"/>
                        <a:ext cx="3528392" cy="194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268760"/>
            <a:ext cx="7416800" cy="508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2"/>
                </a:solidFill>
              </a:rPr>
              <a:t>The Spider Technique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988840"/>
            <a:ext cx="7416800" cy="302500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Learn to ignore distractions and keep your attention focused</a:t>
            </a:r>
          </a:p>
        </p:txBody>
      </p:sp>
      <p:graphicFrame>
        <p:nvGraphicFramePr>
          <p:cNvPr id="33796" name="Object 2048"/>
          <p:cNvGraphicFramePr>
            <a:graphicFrameLocks noChangeAspect="1"/>
          </p:cNvGraphicFramePr>
          <p:nvPr/>
        </p:nvGraphicFramePr>
        <p:xfrm>
          <a:off x="2971800" y="3052763"/>
          <a:ext cx="2819400" cy="280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1" name="Clip" r:id="rId3" imgW="1593410" imgH="1582848" progId="MS_ClipArt_Gallery.2">
                  <p:embed/>
                </p:oleObj>
              </mc:Choice>
              <mc:Fallback>
                <p:oleObj name="Clip" r:id="rId3" imgW="1593410" imgH="158284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052763"/>
                        <a:ext cx="2819400" cy="280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484784"/>
            <a:ext cx="6192664" cy="508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2"/>
                </a:solidFill>
              </a:rPr>
              <a:t>Set up a Worry Time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Set a time each day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When worries distract you, remind yourself of the time set aside to worry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Be here now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Keep your worry appointment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Find solutions</a:t>
            </a:r>
          </a:p>
        </p:txBody>
      </p:sp>
      <p:graphicFrame>
        <p:nvGraphicFramePr>
          <p:cNvPr id="34820" name="Object 20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216345"/>
              </p:ext>
            </p:extLst>
          </p:nvPr>
        </p:nvGraphicFramePr>
        <p:xfrm>
          <a:off x="6804248" y="404664"/>
          <a:ext cx="1466850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75" name="Clip" r:id="rId3" imgW="1466698" imgH="1841602" progId="MS_ClipArt_Gallery.2">
                  <p:embed/>
                </p:oleObj>
              </mc:Choice>
              <mc:Fallback>
                <p:oleObj name="Clip" r:id="rId3" imgW="1466698" imgH="184160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404664"/>
                        <a:ext cx="1466850" cy="184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412776"/>
            <a:ext cx="5976640" cy="508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2"/>
                </a:solidFill>
              </a:rPr>
              <a:t>Increase Your Activity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132856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Take a break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Stretch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Move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Read and listen actively</a:t>
            </a:r>
          </a:p>
        </p:txBody>
      </p:sp>
      <p:graphicFrame>
        <p:nvGraphicFramePr>
          <p:cNvPr id="35844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560697"/>
              </p:ext>
            </p:extLst>
          </p:nvPr>
        </p:nvGraphicFramePr>
        <p:xfrm>
          <a:off x="5724128" y="2924944"/>
          <a:ext cx="2362200" cy="207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99" name="Clip" r:id="rId3" imgW="1827886" imgH="1602029" progId="MS_ClipArt_Gallery.2">
                  <p:embed/>
                </p:oleObj>
              </mc:Choice>
              <mc:Fallback>
                <p:oleObj name="Clip" r:id="rId3" imgW="1827886" imgH="160202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2924944"/>
                        <a:ext cx="2362200" cy="207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268760"/>
            <a:ext cx="6156176" cy="508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2"/>
                </a:solidFill>
              </a:rPr>
              <a:t>The Checkmark Technique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132856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When you find yourself distracted, place a checkmark on a piece of paper and refocus your attention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With practice you will have fewer checkmarks and distractions</a:t>
            </a:r>
          </a:p>
        </p:txBody>
      </p:sp>
      <p:graphicFrame>
        <p:nvGraphicFramePr>
          <p:cNvPr id="36868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984215"/>
              </p:ext>
            </p:extLst>
          </p:nvPr>
        </p:nvGraphicFramePr>
        <p:xfrm>
          <a:off x="6012160" y="4005064"/>
          <a:ext cx="1738312" cy="185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23" name="Clip" r:id="rId3" imgW="723900" imgH="774700" progId="MS_ClipArt_Gallery.2">
                  <p:embed/>
                </p:oleObj>
              </mc:Choice>
              <mc:Fallback>
                <p:oleObj name="Clip" r:id="rId3" imgW="723900" imgH="7747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005064"/>
                        <a:ext cx="1738312" cy="185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916832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Change Topics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852936"/>
            <a:ext cx="7416800" cy="180087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You may need to study for a short period of time and change subjects.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3809" y="1340768"/>
            <a:ext cx="7424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entury Gothic" panose="020B0502020202020204" pitchFamily="34" charset="0"/>
              </a:rPr>
              <a:t>Two types of </a:t>
            </a:r>
            <a:r>
              <a:rPr lang="en-US" altLang="en-US" sz="4400" dirty="0">
                <a:latin typeface="Century Gothic" panose="020B0502020202020204" pitchFamily="34" charset="0"/>
              </a:rPr>
              <a:t>Motivation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231426" name="Picture 2" descr="http://studyob.com/wp-content/uploads/2013/11/Intrinsic-motivation-and-extrinsic-motiv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90" y="2852935"/>
            <a:ext cx="7420602" cy="231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7416800" cy="508000"/>
          </a:xfrm>
        </p:spPr>
        <p:txBody>
          <a:bodyPr/>
          <a:lstStyle/>
          <a:p>
            <a:pPr algn="l"/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7416800" cy="51117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Intrinsic motivation comes from within.  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Look for ways to enjoy college and find some personal meaning in it.  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8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484784"/>
            <a:ext cx="5184552" cy="508000"/>
          </a:xfrm>
        </p:spPr>
        <p:txBody>
          <a:bodyPr/>
          <a:lstStyle/>
          <a:p>
            <a:pPr algn="l"/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988840"/>
            <a:ext cx="7416800" cy="51117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Extrinsic motivation comes as a result of an external reward.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What is the payoff for attending college?</a:t>
            </a:r>
          </a:p>
          <a:p>
            <a:r>
              <a:rPr lang="en-US" dirty="0" smtClean="0"/>
              <a:t>Higher earnings</a:t>
            </a:r>
          </a:p>
          <a:p>
            <a:r>
              <a:rPr lang="en-US" dirty="0" smtClean="0"/>
              <a:t>Having a satisfying career</a:t>
            </a:r>
          </a:p>
          <a:p>
            <a:r>
              <a:rPr lang="en-US" dirty="0" smtClean="0"/>
              <a:t>Buying a car or home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491053"/>
              </p:ext>
            </p:extLst>
          </p:nvPr>
        </p:nvGraphicFramePr>
        <p:xfrm>
          <a:off x="5940152" y="3933056"/>
          <a:ext cx="166052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92" name="Clip" r:id="rId3" imgW="838095" imgH="961905" progId="MS_ClipArt_Gallery.2">
                  <p:embed/>
                </p:oleObj>
              </mc:Choice>
              <mc:Fallback>
                <p:oleObj name="Clip" r:id="rId3" imgW="838095" imgH="961905" progId="MS_ClipArt_Gallery.2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3933056"/>
                        <a:ext cx="1660525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002663"/>
              </p:ext>
            </p:extLst>
          </p:nvPr>
        </p:nvGraphicFramePr>
        <p:xfrm>
          <a:off x="4283968" y="620688"/>
          <a:ext cx="3730625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93" name="Clip" r:id="rId5" imgW="6545263" imgH="1706563" progId="MS_ClipArt_Gallery.2">
                  <p:embed/>
                </p:oleObj>
              </mc:Choice>
              <mc:Fallback>
                <p:oleObj name="Clip" r:id="rId5" imgW="6545263" imgH="1706563" progId="MS_ClipArt_Gallery.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620688"/>
                        <a:ext cx="3730625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919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916832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chemeClr val="tx2"/>
                </a:solidFill>
              </a:rPr>
              <a:t>Which is the more powerful motivator?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3068960"/>
            <a:ext cx="7416800" cy="158417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Intrinsic or extrinsic motivation?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2564904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Intrinsic motivation is the most powerful.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55576" y="1124744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Value of a College Education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776" y="2060848"/>
            <a:ext cx="4724400" cy="3133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700808"/>
            <a:ext cx="7416800" cy="508000"/>
          </a:xfrm>
        </p:spPr>
        <p:txBody>
          <a:bodyPr/>
          <a:lstStyle/>
          <a:p>
            <a:pPr algn="l"/>
            <a:r>
              <a:rPr lang="en-US" dirty="0" smtClean="0"/>
              <a:t>Taking Control of Your Life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2708920"/>
            <a:ext cx="7416800" cy="215949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Where do you place the responsibility for control over your life?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0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00807"/>
            <a:ext cx="4075501" cy="370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2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44824"/>
            <a:ext cx="7268765" cy="508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4400" b="0" dirty="0">
                <a:solidFill>
                  <a:schemeClr val="tx1"/>
                </a:solidFill>
              </a:rPr>
              <a:t>What is Locus of Control?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31120" y="2420940"/>
            <a:ext cx="6265069" cy="1152525"/>
          </a:xfrm>
        </p:spPr>
        <p:txBody>
          <a:bodyPr>
            <a:noAutofit/>
          </a:bodyPr>
          <a:lstStyle/>
          <a:p>
            <a:pPr marL="0" indent="0">
              <a:buClr>
                <a:srgbClr val="FFFF66"/>
              </a:buClr>
              <a:buNone/>
              <a:defRPr/>
            </a:pPr>
            <a:r>
              <a:rPr lang="en-US" altLang="en-US" sz="3600" dirty="0" smtClean="0">
                <a:solidFill>
                  <a:schemeClr val="accent1"/>
                </a:solidFill>
              </a:rPr>
              <a:t>Where you place responsibility for control over your life.</a:t>
            </a:r>
          </a:p>
          <a:p>
            <a:pPr>
              <a:buClr>
                <a:srgbClr val="FFFF66"/>
              </a:buClr>
              <a:buFont typeface="Wingdings" panose="05000000000000000000" pitchFamily="2" charset="2"/>
              <a:buChar char="Ø"/>
              <a:defRPr/>
            </a:pPr>
            <a:endParaRPr lang="en-US" altLang="en-US" sz="4000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Locus of Control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4040188" cy="639762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Internal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2492896"/>
            <a:ext cx="4040188" cy="3951288"/>
          </a:xfrm>
        </p:spPr>
        <p:txBody>
          <a:bodyPr/>
          <a:lstStyle/>
          <a:p>
            <a:r>
              <a:rPr lang="en-US" dirty="0" smtClean="0"/>
              <a:t>Believe you are in control of your life.</a:t>
            </a:r>
          </a:p>
          <a:p>
            <a:r>
              <a:rPr lang="en-US" dirty="0" smtClean="0"/>
              <a:t>Be self-motivated.</a:t>
            </a:r>
          </a:p>
          <a:p>
            <a:r>
              <a:rPr lang="en-US" dirty="0" smtClean="0"/>
              <a:t>Learn from mistakes.</a:t>
            </a:r>
          </a:p>
          <a:p>
            <a:r>
              <a:rPr lang="en-US" dirty="0" smtClean="0"/>
              <a:t>Think positively.</a:t>
            </a:r>
          </a:p>
          <a:p>
            <a:r>
              <a:rPr lang="en-US" dirty="0" smtClean="0"/>
              <a:t>Rely on yourself.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772816"/>
            <a:ext cx="4041775" cy="639762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External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2420888"/>
            <a:ext cx="4041775" cy="3951288"/>
          </a:xfrm>
        </p:spPr>
        <p:txBody>
          <a:bodyPr/>
          <a:lstStyle/>
          <a:p>
            <a:r>
              <a:rPr lang="en-US" dirty="0" smtClean="0"/>
              <a:t>Life is a result of luck or fate.</a:t>
            </a:r>
          </a:p>
          <a:p>
            <a:r>
              <a:rPr lang="en-US" dirty="0" smtClean="0"/>
              <a:t>Rely on others for motivation.</a:t>
            </a:r>
          </a:p>
          <a:p>
            <a:r>
              <a:rPr lang="en-US" dirty="0" smtClean="0"/>
              <a:t>Look for someone to blame.</a:t>
            </a:r>
          </a:p>
          <a:p>
            <a:r>
              <a:rPr lang="en-US" dirty="0" smtClean="0"/>
              <a:t>Think negatively.</a:t>
            </a:r>
          </a:p>
          <a:p>
            <a:r>
              <a:rPr lang="en-US" dirty="0" smtClean="0"/>
              <a:t>Rely on others.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52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69667" y="2879070"/>
            <a:ext cx="4682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Maiandra GD" panose="020E0502030308020204" pitchFamily="34" charset="0"/>
              </a:rPr>
              <a:t>Intrinsic Motivation</a:t>
            </a:r>
            <a:endParaRPr lang="en-US" sz="3600" b="1" dirty="0">
              <a:latin typeface="Maiandra GD" panose="020E0502030308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3525401"/>
            <a:ext cx="65447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What kind of locus of control?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69667" y="4857687"/>
            <a:ext cx="5757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Maiandra GD" panose="020E0502030308020204" pitchFamily="34" charset="0"/>
              </a:rPr>
              <a:t>Internal locus of control</a:t>
            </a:r>
            <a:endParaRPr lang="en-US" sz="3600" b="1" dirty="0">
              <a:latin typeface="Maiandra GD" panose="020E0502030308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124744"/>
            <a:ext cx="69765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As a college student you are looking for what kin</a:t>
            </a:r>
            <a:r>
              <a:rPr lang="en-US" sz="3600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d </a:t>
            </a:r>
            <a:r>
              <a:rPr lang="en-US" sz="3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of Motivation?</a:t>
            </a:r>
            <a:endParaRPr lang="en-US" sz="3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43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Exercise: Locus of Control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           CSI Activity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700808"/>
            <a:ext cx="7416800" cy="508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       More Types of Motivation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708920"/>
            <a:ext cx="3201086" cy="3200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0668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Affiliation Motivation</a:t>
            </a:r>
          </a:p>
        </p:txBody>
      </p:sp>
      <p:pic>
        <p:nvPicPr>
          <p:cNvPr id="212013" name="Picture 45" descr="http://a.abcnews.go.com/images/Business/ap_usa_womens_world_cup_tl_150706_4x3_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408" y="2579711"/>
            <a:ext cx="5704384" cy="427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44824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How can you use affiliation motivation to be successful in college?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44824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Affiliation Motivation</a:t>
            </a:r>
            <a:r>
              <a:rPr lang="en-US" dirty="0" smtClean="0"/>
              <a:t>						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2348880"/>
            <a:ext cx="7416800" cy="280898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Study Groups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Friends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Athletics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Clubs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Activities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484784"/>
            <a:ext cx="6768728" cy="508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Education Increases Earnings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92896"/>
            <a:ext cx="4593958" cy="3042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484784"/>
            <a:ext cx="7416800" cy="508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Achievement Motivation</a:t>
            </a:r>
          </a:p>
        </p:txBody>
      </p:sp>
      <p:pic>
        <p:nvPicPr>
          <p:cNvPr id="213038" name="Picture 46" descr="http://www.psdgraphics.com/file/gold-troph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64" y="2204864"/>
            <a:ext cx="4631160" cy="370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556792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Are you motivated by achievement?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2636912"/>
            <a:ext cx="7416800" cy="25209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Competition for grades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Winning the game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Earning money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Recognition for achievement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772816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Learning and Motivation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2492896"/>
            <a:ext cx="7416800" cy="165685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Psychologists believe that much of our behavior is learned.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11560" y="1412776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Find a reward to increase desirable behavior.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708920"/>
            <a:ext cx="4716016" cy="3144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-304800"/>
            <a:ext cx="6515100" cy="3886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dirty="0">
                <a:solidFill>
                  <a:schemeClr val="hlink"/>
                </a:solidFill>
              </a:rPr>
              <a:t/>
            </a:r>
            <a:br>
              <a:rPr lang="en-US" altLang="en-US" sz="3600" dirty="0">
                <a:solidFill>
                  <a:schemeClr val="hlink"/>
                </a:solidFill>
              </a:rPr>
            </a:br>
            <a:r>
              <a:rPr lang="en-US" altLang="en-US" sz="6000" dirty="0">
                <a:solidFill>
                  <a:schemeClr val="hlink"/>
                </a:solidFill>
              </a:rPr>
              <a:t/>
            </a:r>
            <a:br>
              <a:rPr lang="en-US" altLang="en-US" sz="6000" dirty="0">
                <a:solidFill>
                  <a:schemeClr val="hlink"/>
                </a:solidFill>
              </a:rPr>
            </a:br>
            <a:r>
              <a:rPr lang="en-US" altLang="en-US" sz="5400" dirty="0">
                <a:solidFill>
                  <a:srgbClr val="C00000"/>
                </a:solidFill>
              </a:rPr>
              <a:t/>
            </a:r>
            <a:br>
              <a:rPr lang="en-US" altLang="en-US" sz="5400" dirty="0">
                <a:solidFill>
                  <a:srgbClr val="C00000"/>
                </a:solidFill>
              </a:rPr>
            </a:br>
            <a:r>
              <a:rPr lang="en-US" altLang="en-US" dirty="0" smtClean="0">
                <a:solidFill>
                  <a:srgbClr val="C00000"/>
                </a:solidFill>
              </a:rPr>
              <a:t/>
            </a:r>
            <a:br>
              <a:rPr lang="en-US" altLang="en-US" dirty="0" smtClean="0">
                <a:solidFill>
                  <a:srgbClr val="C00000"/>
                </a:solidFill>
              </a:rPr>
            </a:br>
            <a:r>
              <a:rPr lang="en-US" altLang="en-US" dirty="0" smtClean="0">
                <a:solidFill>
                  <a:srgbClr val="C00000"/>
                </a:solidFill>
              </a:rPr>
              <a:t/>
            </a:r>
            <a:br>
              <a:rPr lang="en-US" altLang="en-US" dirty="0" smtClean="0">
                <a:solidFill>
                  <a:srgbClr val="C00000"/>
                </a:solidFill>
              </a:rPr>
            </a:br>
            <a:r>
              <a:rPr lang="en-US" altLang="en-US" dirty="0">
                <a:solidFill>
                  <a:srgbClr val="C00000"/>
                </a:solidFill>
              </a:rPr>
              <a:t/>
            </a:r>
            <a:br>
              <a:rPr lang="en-US" altLang="en-US" dirty="0">
                <a:solidFill>
                  <a:srgbClr val="C00000"/>
                </a:solidFill>
              </a:rPr>
            </a:br>
            <a:r>
              <a:rPr lang="en-US" altLang="en-US" dirty="0" smtClean="0">
                <a:solidFill>
                  <a:srgbClr val="FFFF66"/>
                </a:solidFill>
              </a:rPr>
              <a:t/>
            </a:r>
            <a:br>
              <a:rPr lang="en-US" altLang="en-US" dirty="0" smtClean="0">
                <a:solidFill>
                  <a:srgbClr val="FFFF66"/>
                </a:solidFill>
              </a:rPr>
            </a:br>
            <a:r>
              <a:rPr lang="en-US" altLang="en-US" sz="3600" dirty="0" smtClean="0">
                <a:latin typeface="Maiandra GD" panose="020E0502030308020204" pitchFamily="34" charset="0"/>
              </a:rPr>
              <a:t>1. Do not involve alcohol or drugs</a:t>
            </a:r>
            <a:br>
              <a:rPr lang="en-US" altLang="en-US" sz="3600" dirty="0" smtClean="0">
                <a:latin typeface="Maiandra GD" panose="020E0502030308020204" pitchFamily="34" charset="0"/>
              </a:rPr>
            </a:br>
            <a:endParaRPr lang="en-US" altLang="en-US" sz="3600" dirty="0" smtClean="0">
              <a:latin typeface="Maiandra GD" panose="020E0502030308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533402"/>
            <a:ext cx="6400800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7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Rounded MT Bold" pitchFamily="34" charset="0"/>
                <a:cs typeface="Arial" charset="0"/>
              </a:rPr>
              <a:t>Good Rewards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698" y="4593848"/>
            <a:ext cx="3662599" cy="226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89" y="4593848"/>
            <a:ext cx="2724658" cy="226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8" y="3068960"/>
            <a:ext cx="8229599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400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sz="5400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sz="4800" dirty="0" smtClean="0">
                <a:solidFill>
                  <a:srgbClr val="FFFF66"/>
                </a:solidFill>
                <a:latin typeface="Albertus Extra Bold" pitchFamily="34" charset="0"/>
              </a:rPr>
              <a:t> </a:t>
            </a:r>
            <a:r>
              <a:rPr lang="en-US" sz="4000" dirty="0" smtClean="0">
                <a:latin typeface="Maiandra GD" panose="020E0502030308020204" pitchFamily="34" charset="0"/>
              </a:rPr>
              <a:t>1. Do not involve alcohol or drugs</a:t>
            </a:r>
            <a:br>
              <a:rPr lang="en-US" sz="4000" dirty="0" smtClean="0">
                <a:latin typeface="Maiandra GD" panose="020E0502030308020204" pitchFamily="34" charset="0"/>
              </a:rPr>
            </a:br>
            <a:r>
              <a:rPr lang="en-US" sz="4000" dirty="0" smtClean="0">
                <a:latin typeface="Maiandra GD" panose="020E0502030308020204" pitchFamily="34" charset="0"/>
              </a:rPr>
              <a:t> </a:t>
            </a:r>
            <a:r>
              <a:rPr lang="en-US" sz="4000" dirty="0" smtClean="0">
                <a:solidFill>
                  <a:srgbClr val="00B0F0"/>
                </a:solidFill>
                <a:latin typeface="Maiandra GD" panose="020E0502030308020204" pitchFamily="34" charset="0"/>
              </a:rPr>
              <a:t>2. Do not have too many calories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20341" y="260648"/>
            <a:ext cx="65151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Rounded MT Bold" pitchFamily="34" charset="0"/>
                <a:cs typeface="Arial" charset="0"/>
              </a:rPr>
              <a:t>Good Rewards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3556"/>
            <a:ext cx="1576733" cy="191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088" y="4954197"/>
            <a:ext cx="1916912" cy="191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943555"/>
            <a:ext cx="1916912" cy="191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2835243"/>
            <a:ext cx="6828404" cy="1524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6000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sz="6000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sz="3600" b="1" dirty="0" smtClean="0">
                <a:latin typeface="Maiandra GD" panose="020E0502030308020204" pitchFamily="34" charset="0"/>
              </a:rPr>
              <a:t>1</a:t>
            </a:r>
            <a:r>
              <a:rPr lang="en-US" sz="3600" dirty="0">
                <a:latin typeface="Maiandra GD" panose="020E0502030308020204" pitchFamily="34" charset="0"/>
              </a:rPr>
              <a:t>.  Do not involve alcohol or </a:t>
            </a:r>
            <a:r>
              <a:rPr lang="en-US" sz="3600" dirty="0" smtClean="0">
                <a:latin typeface="Maiandra GD" panose="020E0502030308020204" pitchFamily="34" charset="0"/>
              </a:rPr>
              <a:t>drugs</a:t>
            </a:r>
            <a:br>
              <a:rPr lang="en-US" sz="3600" dirty="0" smtClean="0">
                <a:latin typeface="Maiandra GD" panose="020E0502030308020204" pitchFamily="34" charset="0"/>
              </a:rPr>
            </a:br>
            <a:r>
              <a:rPr lang="en-US" sz="3600" dirty="0" smtClean="0">
                <a:solidFill>
                  <a:srgbClr val="00B0F0"/>
                </a:solidFill>
                <a:latin typeface="Maiandra GD" panose="020E0502030308020204" pitchFamily="34" charset="0"/>
              </a:rPr>
              <a:t>2</a:t>
            </a:r>
            <a:r>
              <a:rPr lang="en-US" sz="3600" dirty="0">
                <a:solidFill>
                  <a:srgbClr val="00B0F0"/>
                </a:solidFill>
                <a:latin typeface="Maiandra GD" panose="020E0502030308020204" pitchFamily="34" charset="0"/>
              </a:rPr>
              <a:t>.  Do not have too many </a:t>
            </a:r>
            <a:r>
              <a:rPr lang="en-US" sz="3600" dirty="0" smtClean="0">
                <a:solidFill>
                  <a:srgbClr val="00B0F0"/>
                </a:solidFill>
                <a:latin typeface="Maiandra GD" panose="020E0502030308020204" pitchFamily="34" charset="0"/>
              </a:rPr>
              <a:t>calories</a:t>
            </a:r>
            <a:r>
              <a:rPr lang="en-US" sz="3600" dirty="0" smtClean="0">
                <a:latin typeface="Maiandra GD" panose="020E0502030308020204" pitchFamily="34" charset="0"/>
              </a:rPr>
              <a:t/>
            </a:r>
            <a:br>
              <a:rPr lang="en-US" sz="3600" dirty="0" smtClean="0">
                <a:latin typeface="Maiandra GD" panose="020E0502030308020204" pitchFamily="34" charset="0"/>
              </a:rPr>
            </a:br>
            <a:r>
              <a:rPr lang="en-US" sz="3600" dirty="0" smtClean="0">
                <a:solidFill>
                  <a:srgbClr val="008A3E"/>
                </a:solidFill>
                <a:latin typeface="Maiandra GD" panose="020E0502030308020204" pitchFamily="34" charset="0"/>
              </a:rPr>
              <a:t>3</a:t>
            </a:r>
            <a:r>
              <a:rPr lang="en-US" sz="3600" dirty="0">
                <a:solidFill>
                  <a:srgbClr val="008A3E"/>
                </a:solidFill>
                <a:latin typeface="Maiandra GD" panose="020E0502030308020204" pitchFamily="34" charset="0"/>
              </a:rPr>
              <a:t>.  Do not cost too much money</a:t>
            </a:r>
            <a:r>
              <a:rPr lang="en-US" sz="3600" dirty="0" smtClean="0">
                <a:solidFill>
                  <a:srgbClr val="008A3E"/>
                </a:solidFill>
                <a:latin typeface="Maiandra GD" panose="020E0502030308020204" pitchFamily="34" charset="0"/>
              </a:rPr>
              <a:t/>
            </a:r>
            <a:br>
              <a:rPr lang="en-US" sz="3600" dirty="0" smtClean="0">
                <a:solidFill>
                  <a:srgbClr val="008A3E"/>
                </a:solidFill>
                <a:latin typeface="Maiandra GD" panose="020E0502030308020204" pitchFamily="34" charset="0"/>
              </a:rPr>
            </a:br>
            <a:endParaRPr lang="en-US" sz="3600" dirty="0" smtClean="0">
              <a:solidFill>
                <a:srgbClr val="008A3E"/>
              </a:solidFill>
              <a:latin typeface="Maiandra GD" panose="020E0502030308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119" y="249920"/>
            <a:ext cx="6400800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Rounded MT Bold" panose="020F0704030504030204" pitchFamily="34" charset="0"/>
                <a:cs typeface="Arial" charset="0"/>
              </a:rPr>
              <a:t>Good Rewards</a:t>
            </a:r>
          </a:p>
          <a:p>
            <a:pPr algn="ctr"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608" y="4572000"/>
            <a:ext cx="14573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66800" y="12954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What are some good rewards for studying?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708919"/>
            <a:ext cx="4464496" cy="2976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447800"/>
            <a:ext cx="7775575" cy="2319338"/>
          </a:xfrm>
        </p:spPr>
        <p:txBody>
          <a:bodyPr/>
          <a:lstStyle/>
          <a:p>
            <a:pPr algn="ctr">
              <a:defRPr/>
            </a:pPr>
            <a:r>
              <a:rPr lang="en-US" sz="6000" dirty="0" smtClean="0">
                <a:solidFill>
                  <a:schemeClr val="tx1"/>
                </a:solidFill>
              </a:rPr>
              <a:t>Success is a   </a:t>
            </a:r>
            <a:r>
              <a:rPr lang="en-US" sz="8000" dirty="0" smtClean="0">
                <a:solidFill>
                  <a:schemeClr val="tx1"/>
                </a:solidFill>
              </a:rPr>
              <a:t>HABIT</a:t>
            </a:r>
            <a:endParaRPr lang="en-US" sz="6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412776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Success is a Habit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060848"/>
            <a:ext cx="7416800" cy="1944216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We establish habits by taking small actions each day.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You can establish habits for success.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404664"/>
            <a:ext cx="7127875" cy="7239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Yearly Income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1700808"/>
            <a:ext cx="6973192" cy="3888655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HIGH SCHOOL 		 </a:t>
            </a:r>
            <a:r>
              <a:rPr lang="en-US" sz="3200" dirty="0"/>
              <a:t>$</a:t>
            </a:r>
            <a:r>
              <a:rPr lang="en-US" sz="3200" dirty="0" smtClean="0"/>
              <a:t>34,736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SOME COLLEGE		 </a:t>
            </a:r>
            <a:r>
              <a:rPr lang="en-US" sz="3200" dirty="0"/>
              <a:t>$</a:t>
            </a:r>
            <a:r>
              <a:rPr lang="en-US" sz="3200" dirty="0" smtClean="0"/>
              <a:t>38,352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ASSOCIATE 		 </a:t>
            </a:r>
            <a:r>
              <a:rPr lang="en-US" sz="3200" dirty="0" smtClean="0"/>
              <a:t>$41,184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BACHELORS		 </a:t>
            </a:r>
            <a:r>
              <a:rPr lang="en-US" sz="3200" dirty="0" smtClean="0"/>
              <a:t>$57,252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MASTERS			 </a:t>
            </a:r>
            <a:r>
              <a:rPr lang="en-US" sz="3200" dirty="0"/>
              <a:t>$</a:t>
            </a:r>
            <a:r>
              <a:rPr lang="en-US" sz="3200" dirty="0" smtClean="0"/>
              <a:t>68,952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PROFESSIONAL 		 </a:t>
            </a:r>
            <a:r>
              <a:rPr lang="en-US" sz="3200" dirty="0" smtClean="0"/>
              <a:t>$85,228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780928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accent1"/>
                </a:solidFill>
              </a:rPr>
              <a:t>Exercise: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I am successful when I:</a:t>
            </a:r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079847"/>
              </p:ext>
            </p:extLst>
          </p:nvPr>
        </p:nvGraphicFramePr>
        <p:xfrm>
          <a:off x="3347864" y="476672"/>
          <a:ext cx="1958975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0" name="Clip" r:id="rId3" imgW="2569675" imgH="2248277" progId="MS_ClipArt_Gallery.2">
                  <p:embed/>
                </p:oleObj>
              </mc:Choice>
              <mc:Fallback>
                <p:oleObj name="Clip" r:id="rId3" imgW="2569675" imgH="224827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76672"/>
                        <a:ext cx="1958975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5806" y="4293096"/>
            <a:ext cx="7987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Maiandra GD" panose="020E0502030308020204" pitchFamily="34" charset="0"/>
              </a:rPr>
              <a:t>Think of a class where you were very motivated to learn.  What made the class motivating?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806" y="3171396"/>
            <a:ext cx="8212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Maiandra GD" panose="020E0502030308020204" pitchFamily="34" charset="0"/>
              </a:rPr>
              <a:t>Describe a class where you were not motivated to learn.  Why?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Maiandra GD" panose="020E0502030308020204" pitchFamily="34" charset="0"/>
            </a:endParaRPr>
          </a:p>
        </p:txBody>
      </p:sp>
      <p:pic>
        <p:nvPicPr>
          <p:cNvPr id="232450" name="Picture 2" descr="http://www.ymcachattanooga.org/fullpanel/uploads/files/group-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989" y="548680"/>
            <a:ext cx="5491435" cy="231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88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670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Exercise: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I am successful when I: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Behaviors which interfere with my success.</a:t>
            </a:r>
            <a:r>
              <a:rPr lang="en-US" dirty="0" smtClean="0">
                <a:solidFill>
                  <a:srgbClr val="F8F8F8"/>
                </a:solidFill>
              </a:rPr>
              <a:t>:</a:t>
            </a:r>
          </a:p>
        </p:txBody>
      </p:sp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4267200" y="228600"/>
          <a:ext cx="1958975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14" name="Clip" r:id="rId3" imgW="2569675" imgH="2248277" progId="MS_ClipArt_Gallery.2">
                  <p:embed/>
                </p:oleObj>
              </mc:Choice>
              <mc:Fallback>
                <p:oleObj name="Clip" r:id="rId3" imgW="2569675" imgH="224827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28600"/>
                        <a:ext cx="1958975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36912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Exercise: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 am successful when I:</a:t>
            </a:r>
            <a:br>
              <a:rPr lang="en-US" dirty="0" smtClean="0"/>
            </a:br>
            <a:r>
              <a:rPr lang="en-US" dirty="0" smtClean="0">
                <a:solidFill>
                  <a:srgbClr val="F8F8F8"/>
                </a:solidFill>
              </a:rPr>
              <a:t/>
            </a:r>
            <a:br>
              <a:rPr lang="en-US" dirty="0" smtClean="0">
                <a:solidFill>
                  <a:srgbClr val="F8F8F8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Behaviors which interfere with my success: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 would like to:</a:t>
            </a:r>
          </a:p>
        </p:txBody>
      </p:sp>
      <p:graphicFrame>
        <p:nvGraphicFramePr>
          <p:cNvPr id="66563" name="Object 0"/>
          <p:cNvGraphicFramePr>
            <a:graphicFrameLocks noChangeAspect="1"/>
          </p:cNvGraphicFramePr>
          <p:nvPr/>
        </p:nvGraphicFramePr>
        <p:xfrm>
          <a:off x="6553200" y="609600"/>
          <a:ext cx="1958975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38" name="Clip" r:id="rId3" imgW="2569675" imgH="2248277" progId="MS_ClipArt_Gallery.2">
                  <p:embed/>
                </p:oleObj>
              </mc:Choice>
              <mc:Fallback>
                <p:oleObj name="Clip" r:id="rId3" imgW="2569675" imgH="224827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609600"/>
                        <a:ext cx="1958975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492896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sz="6000" dirty="0" smtClean="0">
                <a:solidFill>
                  <a:schemeClr val="tx1"/>
                </a:solidFill>
              </a:rPr>
              <a:t>A PRACTICAL  EXAMPLE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Step 1.</a:t>
            </a:r>
            <a:r>
              <a:rPr lang="en-US" dirty="0" smtClean="0">
                <a:solidFill>
                  <a:srgbClr val="F8F8F8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smtClean="0">
                <a:solidFill>
                  <a:schemeClr val="hlink"/>
                </a:solidFill>
              </a:rPr>
              <a:t>State the problem.</a:t>
            </a:r>
            <a:endParaRPr lang="en-US" dirty="0" smtClean="0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822325" y="3022600"/>
            <a:ext cx="776366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5400" dirty="0"/>
              <a:t>I have a chocolate chip</a:t>
            </a:r>
          </a:p>
          <a:p>
            <a:r>
              <a:rPr lang="en-US" altLang="en-US" sz="5400" dirty="0"/>
              <a:t> cookie eating </a:t>
            </a:r>
            <a:r>
              <a:rPr lang="en-US" altLang="en-US" sz="5400" dirty="0" smtClean="0"/>
              <a:t>habit.</a:t>
            </a:r>
            <a:endParaRPr lang="en-US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1026"/>
          <p:cNvGraphicFramePr>
            <a:graphicFrameLocks noChangeAspect="1"/>
          </p:cNvGraphicFramePr>
          <p:nvPr/>
        </p:nvGraphicFramePr>
        <p:xfrm>
          <a:off x="1828800" y="1443038"/>
          <a:ext cx="6019800" cy="364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62" name="Clip" r:id="rId3" imgW="772810" imgH="468619" progId="MS_ClipArt_Gallery.2">
                  <p:embed/>
                </p:oleObj>
              </mc:Choice>
              <mc:Fallback>
                <p:oleObj name="Clip" r:id="rId3" imgW="772810" imgH="46861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443038"/>
                        <a:ext cx="6019800" cy="364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2667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Step 2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smtClean="0">
                <a:solidFill>
                  <a:schemeClr val="hlink"/>
                </a:solidFill>
              </a:rPr>
              <a:t>Choose one small behavior at a time</a:t>
            </a:r>
            <a:br>
              <a:rPr lang="en-US" sz="6000" dirty="0" smtClean="0">
                <a:solidFill>
                  <a:schemeClr val="hlink"/>
                </a:solidFill>
              </a:rPr>
            </a:br>
            <a:r>
              <a:rPr lang="en-US" sz="5400" dirty="0" smtClean="0">
                <a:solidFill>
                  <a:schemeClr val="hlink"/>
                </a:solidFill>
              </a:rPr>
              <a:t/>
            </a:r>
            <a:br>
              <a:rPr lang="en-US" sz="5400" dirty="0" smtClean="0">
                <a:solidFill>
                  <a:schemeClr val="hlink"/>
                </a:solidFill>
              </a:rPr>
            </a:br>
            <a:r>
              <a:rPr lang="en-US" sz="5400" dirty="0" smtClean="0">
                <a:solidFill>
                  <a:schemeClr val="accent2"/>
                </a:solidFill>
              </a:rPr>
              <a:t>Make it small.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55576" y="1052736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Changing one small behavior is like making a ripple on a lake.</a:t>
            </a:r>
          </a:p>
        </p:txBody>
      </p:sp>
      <p:pic>
        <p:nvPicPr>
          <p:cNvPr id="71683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20888"/>
            <a:ext cx="4948238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899592" y="2420888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Change one small behavior and you can change your life.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16125" y="620688"/>
            <a:ext cx="7127875" cy="7239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Lifetime Income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2204864"/>
            <a:ext cx="7116762" cy="3744639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HIGH SCHOOL           </a:t>
            </a:r>
            <a:r>
              <a:rPr lang="en-US" sz="3200" dirty="0"/>
              <a:t>$</a:t>
            </a:r>
            <a:r>
              <a:rPr lang="en-US" sz="3200" dirty="0" smtClean="0"/>
              <a:t>1,042,080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SOME COLLEGE        </a:t>
            </a:r>
            <a:r>
              <a:rPr lang="en-US" sz="3200" dirty="0"/>
              <a:t>$</a:t>
            </a:r>
            <a:r>
              <a:rPr lang="en-US" sz="3200" dirty="0" smtClean="0"/>
              <a:t>1,155,960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ASSOCIATE                </a:t>
            </a:r>
            <a:r>
              <a:rPr lang="en-US" sz="3200" dirty="0"/>
              <a:t>$</a:t>
            </a:r>
            <a:r>
              <a:rPr lang="en-US" sz="3200" dirty="0" smtClean="0"/>
              <a:t>1,235,520</a:t>
            </a:r>
            <a:endParaRPr lang="en-US" sz="3200" dirty="0"/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BACHELORS              </a:t>
            </a:r>
            <a:r>
              <a:rPr lang="en-US" sz="3200" dirty="0"/>
              <a:t>$</a:t>
            </a:r>
            <a:r>
              <a:rPr lang="en-US" sz="3200" dirty="0" smtClean="0"/>
              <a:t>1,717,560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MASTERS                   </a:t>
            </a:r>
            <a:r>
              <a:rPr lang="en-US" sz="3200" dirty="0"/>
              <a:t>$</a:t>
            </a:r>
            <a:r>
              <a:rPr lang="en-US" sz="3200" dirty="0" smtClean="0"/>
              <a:t>2,068,560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PROFESSIONAL        </a:t>
            </a:r>
            <a:r>
              <a:rPr lang="en-US" sz="3200" dirty="0"/>
              <a:t>$</a:t>
            </a:r>
            <a:r>
              <a:rPr lang="en-US" sz="3200" dirty="0" smtClean="0"/>
              <a:t>2,556,840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26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90600" y="25146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I will eat a healthy snack.  </a:t>
            </a:r>
            <a:r>
              <a:rPr lang="en-US" dirty="0" smtClean="0">
                <a:solidFill>
                  <a:srgbClr val="F8F8F8"/>
                </a:solidFill>
              </a:rPr>
              <a:t/>
            </a:r>
            <a:br>
              <a:rPr lang="en-US" dirty="0" smtClean="0">
                <a:solidFill>
                  <a:srgbClr val="F8F8F8"/>
                </a:solidFill>
              </a:rPr>
            </a:br>
            <a:r>
              <a:rPr lang="en-US" dirty="0" smtClean="0">
                <a:solidFill>
                  <a:srgbClr val="F8F8F8"/>
                </a:solidFill>
              </a:rPr>
              <a:t/>
            </a:r>
            <a:br>
              <a:rPr lang="en-US" dirty="0" smtClean="0">
                <a:solidFill>
                  <a:srgbClr val="F8F8F8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NOT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I will lose weight.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or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I will never eat cookies.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9050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Step 3: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hlink"/>
                </a:solidFill>
              </a:rPr>
              <a:t>State in a positive way the behavior you wish to accomplish.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0872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                   EXAMPLE</a:t>
            </a:r>
            <a:br>
              <a:rPr lang="en-US" dirty="0" smtClean="0"/>
            </a:br>
            <a:r>
              <a:rPr lang="en-US" dirty="0" smtClean="0">
                <a:solidFill>
                  <a:srgbClr val="F8F8F8"/>
                </a:solidFill>
              </a:rPr>
              <a:t/>
            </a:r>
            <a:br>
              <a:rPr lang="en-US" dirty="0" smtClean="0">
                <a:solidFill>
                  <a:srgbClr val="F8F8F8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 will eat a healthy snack. instead </a:t>
            </a:r>
            <a:r>
              <a:rPr lang="en-US" dirty="0" smtClean="0"/>
              <a:t>of eating cookies.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636912"/>
            <a:ext cx="2344489" cy="3512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268760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hlink"/>
                </a:solidFill>
              </a:rPr>
              <a:t>Write an intention statement.</a:t>
            </a:r>
            <a:endParaRPr lang="en-US" dirty="0" smtClean="0"/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827584" y="2818080"/>
            <a:ext cx="58849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4000" dirty="0" smtClean="0">
                <a:latin typeface="+mn-lt"/>
              </a:rPr>
              <a:t>I intend to eat a healthy</a:t>
            </a:r>
          </a:p>
          <a:p>
            <a:pPr>
              <a:defRPr/>
            </a:pPr>
            <a:r>
              <a:rPr lang="en-US" sz="4000" dirty="0" smtClean="0">
                <a:latin typeface="+mn-lt"/>
              </a:rPr>
              <a:t>snack.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17526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Step 4</a:t>
            </a:r>
            <a:br>
              <a:rPr lang="en-US" dirty="0" smtClean="0"/>
            </a:br>
            <a:r>
              <a:rPr lang="en-US" sz="4800" dirty="0" smtClean="0">
                <a:solidFill>
                  <a:schemeClr val="hlink"/>
                </a:solidFill>
              </a:rPr>
              <a:t>Count the behavior</a:t>
            </a:r>
            <a:endParaRPr lang="en-US" sz="4800" dirty="0" smtClean="0"/>
          </a:p>
        </p:txBody>
      </p:sp>
      <p:sp>
        <p:nvSpPr>
          <p:cNvPr id="77827" name="Text Box 1027"/>
          <p:cNvSpPr txBox="1">
            <a:spLocks noChangeArrowheads="1"/>
          </p:cNvSpPr>
          <p:nvPr/>
        </p:nvSpPr>
        <p:spPr bwMode="auto">
          <a:xfrm>
            <a:off x="880988" y="3429000"/>
            <a:ext cx="70022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dirty="0"/>
              <a:t>How many cookies do I</a:t>
            </a:r>
          </a:p>
          <a:p>
            <a:r>
              <a:rPr lang="en-US" altLang="en-US" sz="4800" dirty="0" smtClean="0"/>
              <a:t>eat </a:t>
            </a:r>
            <a:r>
              <a:rPr lang="en-US" altLang="en-US" sz="4800" dirty="0"/>
              <a:t>each day?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434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945909"/>
              </p:ext>
            </p:extLst>
          </p:nvPr>
        </p:nvGraphicFramePr>
        <p:xfrm>
          <a:off x="1259632" y="1052736"/>
          <a:ext cx="1681163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46" name="Clip" r:id="rId3" imgW="772810" imgH="468619" progId="MS_ClipArt_Gallery.2">
                  <p:embed/>
                </p:oleObj>
              </mc:Choice>
              <mc:Fallback>
                <p:oleObj name="Clip" r:id="rId3" imgW="772810" imgH="46861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052736"/>
                        <a:ext cx="1681163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5" name="Object 1027"/>
          <p:cNvGraphicFramePr>
            <a:graphicFrameLocks noChangeAspect="1"/>
          </p:cNvGraphicFramePr>
          <p:nvPr/>
        </p:nvGraphicFramePr>
        <p:xfrm>
          <a:off x="5562600" y="2125663"/>
          <a:ext cx="1981200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47" name="Clip" r:id="rId5" imgW="772810" imgH="468619" progId="MS_ClipArt_Gallery.2">
                  <p:embed/>
                </p:oleObj>
              </mc:Choice>
              <mc:Fallback>
                <p:oleObj name="Clip" r:id="rId5" imgW="772810" imgH="46861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125663"/>
                        <a:ext cx="1981200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6" name="Object 1028"/>
          <p:cNvGraphicFramePr>
            <a:graphicFrameLocks noChangeAspect="1"/>
          </p:cNvGraphicFramePr>
          <p:nvPr/>
        </p:nvGraphicFramePr>
        <p:xfrm>
          <a:off x="914400" y="2743200"/>
          <a:ext cx="1833563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48" name="Clip" r:id="rId6" imgW="772810" imgH="468619" progId="MS_ClipArt_Gallery.2">
                  <p:embed/>
                </p:oleObj>
              </mc:Choice>
              <mc:Fallback>
                <p:oleObj name="Clip" r:id="rId6" imgW="772810" imgH="46861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743200"/>
                        <a:ext cx="1833563" cy="110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7" name="Object 1029"/>
          <p:cNvGraphicFramePr>
            <a:graphicFrameLocks noChangeAspect="1"/>
          </p:cNvGraphicFramePr>
          <p:nvPr/>
        </p:nvGraphicFramePr>
        <p:xfrm>
          <a:off x="4114800" y="3886200"/>
          <a:ext cx="1835150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49" name="Clip" r:id="rId7" imgW="772810" imgH="468619" progId="MS_ClipArt_Gallery.2">
                  <p:embed/>
                </p:oleObj>
              </mc:Choice>
              <mc:Fallback>
                <p:oleObj name="Clip" r:id="rId7" imgW="772810" imgH="46861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886200"/>
                        <a:ext cx="1835150" cy="133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8" name="Object 1030"/>
          <p:cNvGraphicFramePr>
            <a:graphicFrameLocks noChangeAspect="1"/>
          </p:cNvGraphicFramePr>
          <p:nvPr/>
        </p:nvGraphicFramePr>
        <p:xfrm>
          <a:off x="1905000" y="4383088"/>
          <a:ext cx="1839913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50" name="Clip" r:id="rId8" imgW="772810" imgH="468619" progId="MS_ClipArt_Gallery.2">
                  <p:embed/>
                </p:oleObj>
              </mc:Choice>
              <mc:Fallback>
                <p:oleObj name="Clip" r:id="rId8" imgW="772810" imgH="46861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383088"/>
                        <a:ext cx="1839913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9" name="Object 1031"/>
          <p:cNvGraphicFramePr>
            <a:graphicFrameLocks noChangeAspect="1"/>
          </p:cNvGraphicFramePr>
          <p:nvPr/>
        </p:nvGraphicFramePr>
        <p:xfrm>
          <a:off x="6553200" y="3886200"/>
          <a:ext cx="182880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51" name="Clip" r:id="rId9" imgW="772810" imgH="468619" progId="MS_ClipArt_Gallery.2">
                  <p:embed/>
                </p:oleObj>
              </mc:Choice>
              <mc:Fallback>
                <p:oleObj name="Clip" r:id="rId9" imgW="772810" imgH="46861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886200"/>
                        <a:ext cx="1828800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0" name="Object 1032"/>
          <p:cNvGraphicFramePr>
            <a:graphicFrameLocks noChangeAspect="1"/>
          </p:cNvGraphicFramePr>
          <p:nvPr/>
        </p:nvGraphicFramePr>
        <p:xfrm>
          <a:off x="4648200" y="381000"/>
          <a:ext cx="1916113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52" name="Clip" r:id="rId10" imgW="772810" imgH="468619" progId="MS_ClipArt_Gallery.2">
                  <p:embed/>
                </p:oleObj>
              </mc:Choice>
              <mc:Fallback>
                <p:oleObj name="Clip" r:id="rId10" imgW="772810" imgH="46861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81000"/>
                        <a:ext cx="1916113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1" name="Object 1033"/>
          <p:cNvGraphicFramePr>
            <a:graphicFrameLocks noChangeAspect="1"/>
          </p:cNvGraphicFramePr>
          <p:nvPr/>
        </p:nvGraphicFramePr>
        <p:xfrm>
          <a:off x="3200400" y="2012950"/>
          <a:ext cx="19812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53" name="Clip" r:id="rId11" imgW="772810" imgH="468619" progId="MS_ClipArt_Gallery.2">
                  <p:embed/>
                </p:oleObj>
              </mc:Choice>
              <mc:Fallback>
                <p:oleObj name="Clip" r:id="rId11" imgW="772810" imgH="46861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012950"/>
                        <a:ext cx="198120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98884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hlink"/>
                </a:solidFill>
              </a:rPr>
              <a:t>Step 5:</a:t>
            </a:r>
            <a:br>
              <a:rPr lang="en-US" dirty="0" smtClean="0">
                <a:solidFill>
                  <a:schemeClr val="hlink"/>
                </a:solidFill>
              </a:rPr>
            </a:br>
            <a:r>
              <a:rPr lang="en-US" dirty="0" smtClean="0">
                <a:solidFill>
                  <a:schemeClr val="hlink"/>
                </a:solidFill>
              </a:rPr>
              <a:t>Picture in your mind the actions you will take.  Visualize your success.  </a:t>
            </a:r>
            <a:endParaRPr lang="en-US" dirty="0" smtClean="0"/>
          </a:p>
        </p:txBody>
      </p:sp>
      <p:graphicFrame>
        <p:nvGraphicFramePr>
          <p:cNvPr id="7987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581710"/>
              </p:ext>
            </p:extLst>
          </p:nvPr>
        </p:nvGraphicFramePr>
        <p:xfrm>
          <a:off x="3635896" y="3501008"/>
          <a:ext cx="2254250" cy="265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34" name="Clip" r:id="rId3" imgW="1544422" imgH="1817827" progId="MS_ClipArt_Gallery.2">
                  <p:embed/>
                </p:oleObj>
              </mc:Choice>
              <mc:Fallback>
                <p:oleObj name="Clip" r:id="rId3" imgW="1544422" imgH="181782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3501008"/>
                        <a:ext cx="2254250" cy="265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00856" y="1340768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Step 6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5400" dirty="0" smtClean="0">
                <a:solidFill>
                  <a:schemeClr val="hlink"/>
                </a:solidFill>
              </a:rPr>
              <a:t>Practice</a:t>
            </a:r>
            <a:endParaRPr lang="en-US" sz="5400" dirty="0" smtClean="0"/>
          </a:p>
        </p:txBody>
      </p:sp>
      <p:sp>
        <p:nvSpPr>
          <p:cNvPr id="80899" name="Text Box 1027"/>
          <p:cNvSpPr txBox="1">
            <a:spLocks noChangeArrowheads="1"/>
          </p:cNvSpPr>
          <p:nvPr/>
        </p:nvSpPr>
        <p:spPr bwMode="auto">
          <a:xfrm>
            <a:off x="2346325" y="3140968"/>
            <a:ext cx="408146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0" dirty="0">
                <a:solidFill>
                  <a:schemeClr val="tx2"/>
                </a:solidFill>
              </a:rPr>
              <a:t>10 days</a:t>
            </a:r>
          </a:p>
          <a:p>
            <a:r>
              <a:rPr lang="en-US" altLang="en-US" sz="6000" dirty="0">
                <a:solidFill>
                  <a:schemeClr val="tx2"/>
                </a:solidFill>
              </a:rPr>
              <a:t>Keep a Log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6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Step 7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5400" dirty="0" smtClean="0">
                <a:solidFill>
                  <a:schemeClr val="hlink"/>
                </a:solidFill>
              </a:rPr>
              <a:t>Find a reward for your behavior.</a:t>
            </a:r>
            <a:endParaRPr lang="en-US" sz="5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916832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hlink"/>
                </a:solidFill>
              </a:rPr>
              <a:t>Step 6: What reward will you use?</a:t>
            </a:r>
            <a:r>
              <a:rPr lang="en-US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399" y="1412776"/>
            <a:ext cx="7344816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What is the Value of a College Degree?</a:t>
            </a: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914399" y="2852936"/>
            <a:ext cx="759695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F8F8F8"/>
                </a:solidFill>
              </a:rPr>
              <a:t> </a:t>
            </a:r>
            <a:r>
              <a:rPr lang="en-US" sz="3600" dirty="0" smtClean="0"/>
              <a:t>$1,717,560 </a:t>
            </a:r>
            <a:r>
              <a:rPr lang="en-US" altLang="en-US" sz="3600" dirty="0" smtClean="0"/>
              <a:t>College Graduate</a:t>
            </a:r>
          </a:p>
          <a:p>
            <a:r>
              <a:rPr lang="en-US" altLang="en-US" sz="3600" dirty="0" smtClean="0"/>
              <a:t> </a:t>
            </a:r>
            <a:r>
              <a:rPr lang="en-US" altLang="en-US" sz="3600" u="sng" dirty="0" smtClean="0"/>
              <a:t>$</a:t>
            </a:r>
            <a:r>
              <a:rPr lang="en-US" sz="3600" u="sng" dirty="0" smtClean="0"/>
              <a:t>1,042,080 </a:t>
            </a:r>
            <a:r>
              <a:rPr lang="en-US" altLang="en-US" sz="3600" dirty="0" smtClean="0"/>
              <a:t>High School Graduate</a:t>
            </a:r>
          </a:p>
          <a:p>
            <a:r>
              <a:rPr lang="en-US" altLang="en-US" sz="3600" dirty="0" smtClean="0"/>
              <a:t>     </a:t>
            </a:r>
            <a:r>
              <a:rPr lang="en-US" sz="3600" dirty="0">
                <a:solidFill>
                  <a:schemeClr val="accent1"/>
                </a:solidFill>
              </a:rPr>
              <a:t>$</a:t>
            </a:r>
            <a:r>
              <a:rPr lang="en-US" sz="3600" dirty="0" smtClean="0">
                <a:solidFill>
                  <a:schemeClr val="accent1"/>
                </a:solidFill>
              </a:rPr>
              <a:t>675,480</a:t>
            </a:r>
            <a:r>
              <a:rPr lang="en-US" sz="3600" dirty="0" smtClean="0"/>
              <a:t> </a:t>
            </a:r>
            <a:r>
              <a:rPr lang="en-US" altLang="en-US" sz="3600" dirty="0" smtClean="0"/>
              <a:t>Value of College</a:t>
            </a:r>
          </a:p>
          <a:p>
            <a:r>
              <a:rPr lang="en-US" altLang="en-US" sz="3600" dirty="0" smtClean="0"/>
              <a:t>                     Degree</a:t>
            </a:r>
          </a:p>
          <a:p>
            <a:endParaRPr lang="en-US" altLang="en-US" sz="3600" b="1" dirty="0" smtClean="0">
              <a:solidFill>
                <a:srgbClr val="FF0000"/>
              </a:solidFill>
            </a:endParaRPr>
          </a:p>
          <a:p>
            <a:endParaRPr lang="en-US" altLang="en-US" sz="3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458200" cy="11430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10 Habits of Successful College Students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3568" y="2348880"/>
            <a:ext cx="7416800" cy="295232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Attend class.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Read the textbook.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Have an educational plan.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Use college services.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Get to know the faculty.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sz="3200" dirty="0" smtClean="0"/>
              <a:t>10 Habits of Successful College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204864"/>
            <a:ext cx="7772400" cy="316267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Limit outside employment to 20 hours a week for a full time student.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Take one step at a time.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Have a goal for the future.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Visualize your success.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Ask questions.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276872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Assignment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How to Change a Habit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Keep a log for 10 days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26876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Keys to Success: Persistence</a:t>
            </a:r>
          </a:p>
        </p:txBody>
      </p:sp>
      <p:graphicFrame>
        <p:nvGraphicFramePr>
          <p:cNvPr id="87043" name="Object 4"/>
          <p:cNvGraphicFramePr>
            <a:graphicFrameLocks noChangeAspect="1"/>
          </p:cNvGraphicFramePr>
          <p:nvPr/>
        </p:nvGraphicFramePr>
        <p:xfrm>
          <a:off x="2743200" y="1828800"/>
          <a:ext cx="3662363" cy="361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58" name="Clip" r:id="rId3" imgW="1840687" imgH="1815998" progId="MS_ClipArt_Gallery.2">
                  <p:embed/>
                </p:oleObj>
              </mc:Choice>
              <mc:Fallback>
                <p:oleObj name="Clip" r:id="rId3" imgW="1840687" imgH="181599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828800"/>
                        <a:ext cx="3662363" cy="361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71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Persistence Will Get You Almost Anything Eventually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When is this true?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When is it not true?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492896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90% of success is showing up!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(You also have to do some work when you get there.)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6764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Make a commitment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to reach your dreams.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Getting a college degree can be like climbing Mt. Everest.</a:t>
            </a:r>
          </a:p>
        </p:txBody>
      </p:sp>
      <p:pic>
        <p:nvPicPr>
          <p:cNvPr id="223278" name="Picture 46" descr="http://www.destination360.com/asia/china/images/s/climb-mt-ever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08920"/>
            <a:ext cx="3952875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916832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How to Climb Mt. Everest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2996952"/>
            <a:ext cx="7416800" cy="108079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 small step at a time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690" y="2780928"/>
            <a:ext cx="2674490" cy="4077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08920"/>
            <a:ext cx="2689622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91680" y="769772"/>
            <a:ext cx="6052457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4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4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How do you achieve College </a:t>
            </a:r>
            <a:r>
              <a:rPr lang="en-US" altLang="en-US" sz="4400" dirty="0">
                <a:solidFill>
                  <a:srgbClr val="FF0000"/>
                </a:solidFill>
                <a:latin typeface="Century Gothic" panose="020B0502020202020204" pitchFamily="34" charset="0"/>
              </a:rPr>
              <a:t>success?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76056" y="4293096"/>
            <a:ext cx="374009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 dirty="0">
                <a:latin typeface="Maiandra GD" panose="020E0502030308020204" pitchFamily="34" charset="0"/>
              </a:rPr>
              <a:t>One step at a time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454" y="2348880"/>
            <a:ext cx="925116" cy="923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</TotalTime>
  <Words>1874</Words>
  <Application>Microsoft Office PowerPoint</Application>
  <PresentationFormat>On-screen Show (4:3)</PresentationFormat>
  <Paragraphs>306</Paragraphs>
  <Slides>115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115</vt:i4>
      </vt:variant>
    </vt:vector>
  </HeadingPairs>
  <TitlesOfParts>
    <vt:vector size="125" baseType="lpstr">
      <vt:lpstr>Albertus Extra Bold</vt:lpstr>
      <vt:lpstr>Albertus Medium</vt:lpstr>
      <vt:lpstr>Arial</vt:lpstr>
      <vt:lpstr>Arial Rounded MT Bold</vt:lpstr>
      <vt:lpstr>Century Gothic</vt:lpstr>
      <vt:lpstr>Maiandra GD</vt:lpstr>
      <vt:lpstr>Tahoma</vt:lpstr>
      <vt:lpstr>Wingdings</vt:lpstr>
      <vt:lpstr>template</vt:lpstr>
      <vt:lpstr>Clip</vt:lpstr>
      <vt:lpstr>Understanding Motivation</vt:lpstr>
      <vt:lpstr>What are the behaviors and attitudes of an “A” student?</vt:lpstr>
      <vt:lpstr>What Do I Want from College?</vt:lpstr>
      <vt:lpstr>Exercise: What Do I Want from College?   Share your most important reason with the class.  </vt:lpstr>
      <vt:lpstr>Value of a College Education</vt:lpstr>
      <vt:lpstr>Education Increases Earnings</vt:lpstr>
      <vt:lpstr>Yearly Income</vt:lpstr>
      <vt:lpstr>Lifetime Income</vt:lpstr>
      <vt:lpstr>What is the Value of a College Degree?</vt:lpstr>
      <vt:lpstr>PowerPoint Presentation</vt:lpstr>
      <vt:lpstr>$16,887 per 3 unit class ($675,480 divided by 40 classes for a BA or BS)</vt:lpstr>
      <vt:lpstr>   What is  </vt:lpstr>
      <vt:lpstr>$352 per hour in class ($16,887 divided by 48 hours in class)</vt:lpstr>
      <vt:lpstr>Would you attend class today and be prepared if I paid you $352? </vt:lpstr>
      <vt:lpstr>Of course, these payments are over a working lifetime of 30 years.</vt:lpstr>
      <vt:lpstr>Choosing Your Major</vt:lpstr>
      <vt:lpstr>How to Choose a Major</vt:lpstr>
      <vt:lpstr>How do you motivate yourself?</vt:lpstr>
      <vt:lpstr>How to Be Motivated</vt:lpstr>
      <vt:lpstr>There are many ways to be  motivated.  Let’s see if any are useful to you.</vt:lpstr>
      <vt:lpstr>Your Mindset  Makes a Difference</vt:lpstr>
      <vt:lpstr>PowerPoint Presentation</vt:lpstr>
      <vt:lpstr>Think Positively about the Future</vt:lpstr>
      <vt:lpstr>No pessimist ever discovered the secrets of the stars, or sailed to an uncharted land, or opened a new doorway for the human spirit.                    Helen Keller</vt:lpstr>
      <vt:lpstr>Benefits of Positive Thinking</vt:lpstr>
      <vt:lpstr>If you are optimistic and believe that a goal is achievable, you are more likely to take the steps necessary to accomplish it.   </vt:lpstr>
      <vt:lpstr>Optimism Vs. Pessimism How does it apply to college?</vt:lpstr>
      <vt:lpstr>Find something interesting in your studies.   Exercise: Textbook Skimming </vt:lpstr>
      <vt:lpstr>Ways to Improve Your Concentration and Attention</vt:lpstr>
      <vt:lpstr>Concentration and motivation are connected.</vt:lpstr>
      <vt:lpstr>Avoid Multi-tasking</vt:lpstr>
      <vt:lpstr>Minimize Distractions</vt:lpstr>
      <vt:lpstr>Be Here Now</vt:lpstr>
      <vt:lpstr>For example, do not think about pink elephants!</vt:lpstr>
      <vt:lpstr>How many of you thought about pink elephants?</vt:lpstr>
      <vt:lpstr>When your mind wanders, gently bring it back to the here and now.</vt:lpstr>
      <vt:lpstr>Can you be here now for two minutes?</vt:lpstr>
      <vt:lpstr>Focus on this number for 2 minutes:</vt:lpstr>
      <vt:lpstr>Where did your mind go during these two minutes?</vt:lpstr>
      <vt:lpstr>The Spider Technique</vt:lpstr>
      <vt:lpstr>Set up a Worry Time</vt:lpstr>
      <vt:lpstr>Increase Your Activity</vt:lpstr>
      <vt:lpstr>The Checkmark Technique</vt:lpstr>
      <vt:lpstr>Change Topics</vt:lpstr>
      <vt:lpstr>PowerPoint Presentation</vt:lpstr>
      <vt:lpstr>Motivation</vt:lpstr>
      <vt:lpstr>Motivation</vt:lpstr>
      <vt:lpstr>Which is the more powerful motivator?</vt:lpstr>
      <vt:lpstr>Intrinsic motivation is the most powerful.</vt:lpstr>
      <vt:lpstr>Taking Control of Your Life</vt:lpstr>
      <vt:lpstr>PowerPoint Presentation</vt:lpstr>
      <vt:lpstr>What is Locus of Control?</vt:lpstr>
      <vt:lpstr>Locus of Control</vt:lpstr>
      <vt:lpstr>PowerPoint Presentation</vt:lpstr>
      <vt:lpstr>Exercise: Locus of Control                  CSI Activity</vt:lpstr>
      <vt:lpstr>       More Types of Motivation</vt:lpstr>
      <vt:lpstr>Affiliation Motivation</vt:lpstr>
      <vt:lpstr>How can you use affiliation motivation to be successful in college?</vt:lpstr>
      <vt:lpstr>Affiliation Motivation      </vt:lpstr>
      <vt:lpstr>Achievement Motivation</vt:lpstr>
      <vt:lpstr>Are you motivated by achievement?</vt:lpstr>
      <vt:lpstr>Learning and Motivation</vt:lpstr>
      <vt:lpstr>Find a reward to increase desirable behavior.</vt:lpstr>
      <vt:lpstr>       1. Do not involve alcohol or drugs </vt:lpstr>
      <vt:lpstr>  1. Do not involve alcohol or drugs  2. Do not have too many calories</vt:lpstr>
      <vt:lpstr> 1.  Do not involve alcohol or drugs 2.  Do not have too many calories 3.  Do not cost too much money </vt:lpstr>
      <vt:lpstr>What are some good rewards for studying?</vt:lpstr>
      <vt:lpstr>Success is a   HABIT</vt:lpstr>
      <vt:lpstr>Success is a Habit</vt:lpstr>
      <vt:lpstr>Exercise:  I am successful when I:</vt:lpstr>
      <vt:lpstr>PowerPoint Presentation</vt:lpstr>
      <vt:lpstr>Exercise:  I am successful when I:  Behaviors which interfere with my success.:</vt:lpstr>
      <vt:lpstr>Exercise:  I am successful when I:  Behaviors which interfere with my success:  I would like to:</vt:lpstr>
      <vt:lpstr>A PRACTICAL  EXAMPLE</vt:lpstr>
      <vt:lpstr>Step 1.  State the problem.</vt:lpstr>
      <vt:lpstr>PowerPoint Presentation</vt:lpstr>
      <vt:lpstr>Step 2  Choose one small behavior at a time  Make it small.</vt:lpstr>
      <vt:lpstr>Changing one small behavior is like making a ripple on a lake.</vt:lpstr>
      <vt:lpstr>Change one small behavior and you can change your life.</vt:lpstr>
      <vt:lpstr>I will eat a healthy snack.    NOT I will lose weight. or I will never eat cookies.</vt:lpstr>
      <vt:lpstr>Step 3:  State in a positive way the behavior you wish to accomplish.</vt:lpstr>
      <vt:lpstr>                   EXAMPLE  I will eat a healthy snack. instead of eating cookies.</vt:lpstr>
      <vt:lpstr>  Write an intention statement.</vt:lpstr>
      <vt:lpstr>Step 4 Count the behavior</vt:lpstr>
      <vt:lpstr>PowerPoint Presentation</vt:lpstr>
      <vt:lpstr>Step 5: Picture in your mind the actions you will take.  Visualize your success.  </vt:lpstr>
      <vt:lpstr>Step 6  Practice</vt:lpstr>
      <vt:lpstr>    Step 7  Find a reward for your behavior.</vt:lpstr>
      <vt:lpstr>Step 6: What reward will you use?  </vt:lpstr>
      <vt:lpstr>10 Habits of Successful College Students</vt:lpstr>
      <vt:lpstr>10 Habits of Successful College Students</vt:lpstr>
      <vt:lpstr>Assignment  How to Change a Habit Keep a log for 10 days</vt:lpstr>
      <vt:lpstr>Keys to Success: Persistence</vt:lpstr>
      <vt:lpstr>Persistence Will Get You Almost Anything Eventually</vt:lpstr>
      <vt:lpstr>90% of success is showing up!  (You also have to do some work when you get there.)</vt:lpstr>
      <vt:lpstr>Make a commitment  to reach your dreams.</vt:lpstr>
      <vt:lpstr>Getting a college degree can be like climbing Mt. Everest.</vt:lpstr>
      <vt:lpstr>How to Climb Mt. Everest</vt:lpstr>
      <vt:lpstr>PowerPoint Presentation</vt:lpstr>
      <vt:lpstr>Success all depends on the second letter</vt:lpstr>
      <vt:lpstr>Succeed in college one step at a time.</vt:lpstr>
      <vt:lpstr>Assignment</vt:lpstr>
      <vt:lpstr>Next week take the Do What You Are Personality Assessment at the beginning of Chapter 2</vt:lpstr>
      <vt:lpstr>Job Jar Activity</vt:lpstr>
      <vt:lpstr>What is Personality Type? </vt:lpstr>
      <vt:lpstr>Personality Type </vt:lpstr>
      <vt:lpstr>Personality Assessment (DWYA)</vt:lpstr>
      <vt:lpstr>Directions for the DWYA</vt:lpstr>
      <vt:lpstr>Directions for the DWYA</vt:lpstr>
      <vt:lpstr>Important</vt:lpstr>
      <vt:lpstr>Directions for DWYA</vt:lpstr>
      <vt:lpstr>  Take the MI Advantage in Chapter 2 </vt:lpstr>
      <vt:lpstr> Multiple Intelligences</vt:lpstr>
      <vt:lpstr>PowerPoint Presentation</vt:lpstr>
      <vt:lpstr>        Multiple Intelligences</vt:lpstr>
    </vt:vector>
  </TitlesOfParts>
  <Company>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Marsha Fralick</cp:lastModifiedBy>
  <cp:revision>134</cp:revision>
  <dcterms:created xsi:type="dcterms:W3CDTF">2006-06-29T12:15:01Z</dcterms:created>
  <dcterms:modified xsi:type="dcterms:W3CDTF">2015-12-04T23:09:13Z</dcterms:modified>
</cp:coreProperties>
</file>