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5" r:id="rId3"/>
    <p:sldId id="258" r:id="rId4"/>
    <p:sldId id="292" r:id="rId5"/>
    <p:sldId id="306" r:id="rId6"/>
    <p:sldId id="307" r:id="rId7"/>
    <p:sldId id="308" r:id="rId8"/>
    <p:sldId id="314" r:id="rId9"/>
    <p:sldId id="319" r:id="rId10"/>
    <p:sldId id="325" r:id="rId11"/>
    <p:sldId id="271" r:id="rId12"/>
    <p:sldId id="327" r:id="rId13"/>
    <p:sldId id="328" r:id="rId14"/>
    <p:sldId id="260" r:id="rId15"/>
    <p:sldId id="297" r:id="rId16"/>
    <p:sldId id="336" r:id="rId17"/>
    <p:sldId id="329" r:id="rId18"/>
    <p:sldId id="274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30" r:id="rId33"/>
    <p:sldId id="331" r:id="rId34"/>
    <p:sldId id="332" r:id="rId35"/>
    <p:sldId id="333" r:id="rId36"/>
    <p:sldId id="334" r:id="rId37"/>
    <p:sldId id="335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290" r:id="rId48"/>
    <p:sldId id="291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4660"/>
  </p:normalViewPr>
  <p:slideViewPr>
    <p:cSldViewPr>
      <p:cViewPr varScale="1">
        <p:scale>
          <a:sx n="91" d="100"/>
          <a:sy n="91" d="100"/>
        </p:scale>
        <p:origin x="12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5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1D2BA2B-DC27-4F9D-842D-4D5BA94688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364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DD4C0-736C-42B5-926C-6311A8AC3CBE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13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60350"/>
            <a:ext cx="7162800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147763"/>
            <a:ext cx="7162800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260350"/>
            <a:ext cx="1871663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464175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4CEB-5EA7-492A-B8DE-4119FF21A76E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5167-DB0F-4324-80EB-5C82B3186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9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052513"/>
            <a:ext cx="36671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052513"/>
            <a:ext cx="36687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8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5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4882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052513"/>
            <a:ext cx="748823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619250" y="404813"/>
            <a:ext cx="7162800" cy="750887"/>
          </a:xfrm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Introduction</a:t>
            </a:r>
            <a:endParaRPr lang="en-US" alt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Welcome to Class!</a:t>
            </a:r>
            <a:endParaRPr lang="uk-U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41910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Welcome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43727" cy="533400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EAEAEA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Learning Techniques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362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 smtClean="0">
                <a:latin typeface="Century Gothic" panose="020B0502020202020204" pitchFamily="34" charset="0"/>
              </a:rPr>
              <a:t>Self Knowledge</a:t>
            </a:r>
            <a:endParaRPr lang="en-US" sz="2800" b="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 smtClean="0">
                <a:latin typeface="Century Gothic" panose="020B0502020202020204" pitchFamily="34" charset="0"/>
              </a:rPr>
              <a:t>Communication Skills</a:t>
            </a:r>
            <a:endParaRPr lang="en-US" sz="2800" b="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 smtClean="0">
                <a:latin typeface="Century Gothic" panose="020B0502020202020204" pitchFamily="34" charset="0"/>
              </a:rPr>
              <a:t>You will learn about yourself and apply knowledge to your career and personal life.</a:t>
            </a:r>
            <a:endParaRPr lang="en-US" sz="2800" b="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 smtClean="0">
                <a:latin typeface="Century Gothic" panose="020B0502020202020204" pitchFamily="34" charset="0"/>
              </a:rPr>
              <a:t>You will have </a:t>
            </a:r>
            <a:r>
              <a:rPr lang="en-US" sz="2800" b="0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13" y="4687907"/>
            <a:ext cx="1427281" cy="16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will you get out of this course?</a:t>
            </a:r>
            <a:endParaRPr lang="en-US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You will get what you put into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2902"/>
            <a:ext cx="6019800" cy="20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7630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 smtClean="0">
                <a:latin typeface="Century Gothic" panose="020B0502020202020204" pitchFamily="34" charset="0"/>
              </a:rPr>
              <a:t>Group discussions are an integral part of the class, you cannot participate if you are not </a:t>
            </a:r>
            <a:r>
              <a:rPr lang="en-US" sz="2900" dirty="0">
                <a:latin typeface="Century Gothic" panose="020B0502020202020204" pitchFamily="34" charset="0"/>
              </a:rPr>
              <a:t>h</a:t>
            </a:r>
            <a:r>
              <a:rPr lang="en-US" sz="2900" dirty="0" smtClean="0">
                <a:latin typeface="Century Gothic" panose="020B0502020202020204" pitchFamily="34" charset="0"/>
              </a:rPr>
              <a:t>ere. 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n-US" sz="2900" dirty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 smtClean="0">
                <a:latin typeface="Century Gothic" panose="020B0502020202020204" pitchFamily="34" charset="0"/>
              </a:rPr>
              <a:t>If you are absent (4) times you will be dropped from my roster. You must drop officially with</a:t>
            </a:r>
            <a:r>
              <a:rPr lang="en-US" sz="29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900" dirty="0" smtClean="0">
                <a:latin typeface="Century Gothic" panose="020B0502020202020204" pitchFamily="34" charset="0"/>
              </a:rPr>
              <a:t>Admissions. The deadline is April 24 in order to avoid a </a:t>
            </a:r>
            <a:r>
              <a:rPr lang="en-US" sz="2900" dirty="0">
                <a:latin typeface="Century Gothic" panose="020B0502020202020204" pitchFamily="34" charset="0"/>
              </a:rPr>
              <a:t>f</a:t>
            </a:r>
            <a:r>
              <a:rPr lang="en-US" sz="2900" dirty="0" smtClean="0">
                <a:latin typeface="Century Gothic" panose="020B0502020202020204" pitchFamily="34" charset="0"/>
              </a:rPr>
              <a:t>ailing grade.</a:t>
            </a:r>
            <a:endParaRPr lang="en-US" sz="29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9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Attendance is essential</a:t>
            </a:r>
            <a:endParaRPr lang="en-US" sz="40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975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Notebook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 Highlighter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 Pens/pencils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Scantrons</a:t>
            </a:r>
            <a:r>
              <a:rPr lang="en-US" dirty="0" smtClean="0">
                <a:latin typeface="Century Gothic" panose="020B0502020202020204" pitchFamily="34" charset="0"/>
              </a:rPr>
              <a:t> (3)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30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7057"/>
            <a:ext cx="678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Recommended Materials</a:t>
            </a:r>
            <a:endParaRPr lang="en-US" sz="40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Textbook By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Marsha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Fralick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81" y="838200"/>
            <a:ext cx="4367819" cy="572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Who Should Take This Course?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>
              <a:defRPr/>
            </a:pPr>
            <a:r>
              <a:rPr lang="en-US" dirty="0"/>
              <a:t>Transfer Student</a:t>
            </a:r>
          </a:p>
          <a:p>
            <a:pPr>
              <a:defRPr/>
            </a:pPr>
            <a:r>
              <a:rPr lang="en-US" dirty="0"/>
              <a:t>New Student</a:t>
            </a:r>
          </a:p>
          <a:p>
            <a:pPr>
              <a:defRPr/>
            </a:pPr>
            <a:r>
              <a:rPr lang="en-US" dirty="0"/>
              <a:t>Undecided Students</a:t>
            </a:r>
          </a:p>
          <a:p>
            <a:pPr>
              <a:defRPr/>
            </a:pPr>
            <a:r>
              <a:rPr lang="en-US" dirty="0"/>
              <a:t>Students Who Get Good Grades</a:t>
            </a:r>
          </a:p>
          <a:p>
            <a:pPr>
              <a:defRPr/>
            </a:pPr>
            <a:r>
              <a:rPr lang="en-US" dirty="0"/>
              <a:t>Students Who Need to Improve Grades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8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5400" i="1" dirty="0" smtClean="0">
                <a:latin typeface="Algerian" pitchFamily="82" charset="0"/>
              </a:rPr>
              <a:t>    </a:t>
            </a:r>
            <a:r>
              <a:rPr lang="en-US" sz="4400" b="0" dirty="0" smtClean="0">
                <a:solidFill>
                  <a:srgbClr val="FFFF00"/>
                </a:solidFill>
                <a:latin typeface="Arial Rounded MT Bold" pitchFamily="34" charset="0"/>
              </a:rPr>
              <a:t>Let’s 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                 </a:t>
            </a:r>
            <a:r>
              <a:rPr lang="en-US" b="1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n-US" sz="4400" b="0" dirty="0" smtClean="0">
                <a:solidFill>
                  <a:srgbClr val="FFFF00"/>
                </a:solidFill>
                <a:latin typeface="Arial Rounded MT Bold" pitchFamily="34" charset="0"/>
              </a:rPr>
              <a:t>at the</a:t>
            </a:r>
            <a:r>
              <a:rPr lang="en-US" sz="4400" b="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4400" b="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7163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7163" y="145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24" descr="C:\Users\Boss\AppData\Local\Microsoft\Windows\Temporary Internet Files\Content.IE5\UCMGO7K2\MCj044045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82"/>
            <a:ext cx="2270944" cy="2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Syllabus</a:t>
            </a:r>
            <a:endParaRPr lang="en-US" sz="8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Grading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6881"/>
            <a:ext cx="7315200" cy="4419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FF66"/>
              </a:buClr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Chapter Journal Entries and Quizzes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Blackboard Assignments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Mid-Term Exams (2)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Final Exam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4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b="1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-571500" y="3390900"/>
            <a:ext cx="3962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488238" cy="508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EAEAEA"/>
              </a:solidFill>
            </a:endParaRPr>
          </a:p>
        </p:txBody>
      </p:sp>
      <p:pic>
        <p:nvPicPr>
          <p:cNvPr id="190469" name="Picture 5" descr="http://solpowerpeople.com/wp-content/uploads/2012/01/schedule-title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17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College Success Web Site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3200399"/>
            <a:ext cx="70104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  <a:hlinkClick r:id="rId2"/>
              </a:rPr>
              <a:t>www.collegesuccess1.com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508000"/>
          </a:xfrm>
        </p:spPr>
        <p:txBody>
          <a:bodyPr/>
          <a:lstStyle/>
          <a:p>
            <a:pPr algn="ctr"/>
            <a:r>
              <a:rPr lang="en-US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endParaRPr lang="en-US" sz="6600" dirty="0">
              <a:latin typeface="Arial Rounded MT Bold" pitchFamily="34" charset="0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10886"/>
            <a:ext cx="8305800" cy="25288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4800" dirty="0" smtClean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Counseling 120</a:t>
            </a:r>
          </a:p>
          <a:p>
            <a:pPr marL="0" indent="0" algn="ctr">
              <a:buNone/>
            </a:pPr>
            <a:endParaRPr lang="en-US" sz="1600" b="1" dirty="0" smtClean="0">
              <a:ln w="28575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n w="28575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College and Career Success</a:t>
            </a:r>
            <a:endParaRPr lang="en-US" sz="3600" dirty="0">
              <a:ln w="28575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684442" cy="26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Course Credit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education credit for California State Universities, Area E</a:t>
            </a:r>
          </a:p>
          <a:p>
            <a:pPr>
              <a:defRPr/>
            </a:pPr>
            <a:r>
              <a:rPr lang="en-US" dirty="0" smtClean="0"/>
              <a:t>Associate degree credit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3246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Course Objectives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488238" cy="5111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Read these on your own</a:t>
            </a:r>
          </a:p>
        </p:txBody>
      </p:sp>
      <p:pic>
        <p:nvPicPr>
          <p:cNvPr id="23556" name="Picture 1031" descr="ag0029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0" y="2209800"/>
            <a:ext cx="2667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7150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Assignments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Read (or at least skim) the chapters to be covered before you come to class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We will read approximately one chapter per week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181600" y="5029200"/>
            <a:ext cx="193675" cy="466725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81" name="Picture 6" descr="ag0029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048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Contact me if you need help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VOICE MAIL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E-MAIL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IN PERSON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0518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HON17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" y="1219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How to make the instructor happy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00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Arrive on time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7161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  <a:latin typeface="Arial" charset="0"/>
              </a:rPr>
              <a:t>However, better late than never!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pic>
        <p:nvPicPr>
          <p:cNvPr id="27652" name="Picture 5" descr="j02832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05150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Attendance is essential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You will be dropped for missing class.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Respect other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010400" cy="376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9436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AEAEA"/>
                </a:solidFill>
              </a:rPr>
              <a:t>Appreciate Differences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Culture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Race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Language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Academic Ability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Physical Disability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Lifestyle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24400"/>
            <a:ext cx="3896519" cy="1567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87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prepared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2284413"/>
            <a:ext cx="7067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Arial" charset="0"/>
              </a:rPr>
              <a:t>Read the material before you</a:t>
            </a:r>
          </a:p>
          <a:p>
            <a:r>
              <a:rPr lang="en-US" altLang="en-US" sz="3600">
                <a:latin typeface="Arial" charset="0"/>
              </a:rPr>
              <a:t>come to class.  However, </a:t>
            </a:r>
          </a:p>
          <a:p>
            <a:r>
              <a:rPr lang="en-US" altLang="en-US" sz="3600">
                <a:latin typeface="Arial" charset="0"/>
              </a:rPr>
              <a:t>come if you’re not prepared.  You </a:t>
            </a:r>
          </a:p>
          <a:p>
            <a:r>
              <a:rPr lang="en-US" altLang="en-US" sz="3600">
                <a:latin typeface="Arial" charset="0"/>
              </a:rPr>
              <a:t>will miss a great deal of material </a:t>
            </a:r>
          </a:p>
          <a:p>
            <a:r>
              <a:rPr lang="en-US" altLang="en-US" sz="3600">
                <a:latin typeface="Arial" charset="0"/>
              </a:rPr>
              <a:t>if you are not here.</a:t>
            </a:r>
            <a:r>
              <a:rPr lang="en-US" altLang="en-US" sz="36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Getting to Know You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/>
              <a:t>Ice Breakers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2" y="1449363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How to irritate the instructor and other students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Talking while another student is talking</a:t>
            </a:r>
          </a:p>
          <a:p>
            <a:pPr>
              <a:defRPr/>
            </a:pPr>
            <a:r>
              <a:rPr lang="en-US" dirty="0" smtClean="0"/>
              <a:t>Talking while the instructor is talking</a:t>
            </a:r>
          </a:p>
          <a:p>
            <a:pPr>
              <a:defRPr/>
            </a:pPr>
            <a:r>
              <a:rPr lang="en-US" dirty="0" smtClean="0"/>
              <a:t>Cell Phones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3852863" y="3505200"/>
          <a:ext cx="2705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7" name="Clip" r:id="rId3" imgW="1613916" imgH="1772107" progId="MS_ClipArt_Gallery.2">
                  <p:embed/>
                </p:oleObj>
              </mc:Choice>
              <mc:Fallback>
                <p:oleObj name="Clip" r:id="rId3" imgW="1613916" imgH="17721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3505200"/>
                        <a:ext cx="2705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532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Academic Accommodations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7481" y="1600200"/>
            <a:ext cx="7488238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 me know privately if you have any disabilities so that I can provide assistance and understanding</a:t>
            </a:r>
          </a:p>
          <a:p>
            <a:pPr lvl="1">
              <a:defRPr/>
            </a:pPr>
            <a:r>
              <a:rPr lang="en-US" dirty="0" smtClean="0"/>
              <a:t>Learning disability</a:t>
            </a:r>
          </a:p>
          <a:p>
            <a:pPr lvl="1">
              <a:defRPr/>
            </a:pPr>
            <a:r>
              <a:rPr lang="en-US" dirty="0" smtClean="0"/>
              <a:t>Hearing or vision problems</a:t>
            </a:r>
          </a:p>
          <a:p>
            <a:pPr lvl="1">
              <a:defRPr/>
            </a:pPr>
            <a:r>
              <a:rPr lang="en-US" dirty="0" smtClean="0"/>
              <a:t>Health problems</a:t>
            </a:r>
          </a:p>
          <a:p>
            <a:pPr lvl="1">
              <a:defRPr/>
            </a:pPr>
            <a:r>
              <a:rPr lang="en-US" dirty="0" smtClean="0"/>
              <a:t>Other situations which may affect your academic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2888"/>
            <a:ext cx="6965887" cy="508000"/>
          </a:xfrm>
        </p:spPr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  <a:latin typeface="Arial Rounded MT Bold" pitchFamily="34" charset="0"/>
              </a:rPr>
              <a:t>My Teaching Philosophy</a:t>
            </a:r>
            <a:endParaRPr lang="en-US" b="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121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entury Gothic" panose="020B0502020202020204" pitchFamily="34" charset="0"/>
              </a:rPr>
              <a:t>Teach you and you will forget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b="0" dirty="0" smtClean="0">
                <a:latin typeface="Century Gothic" panose="020B0502020202020204" pitchFamily="34" charset="0"/>
              </a:rPr>
              <a:t>Show you and you will remember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b="0" dirty="0" smtClean="0">
                <a:latin typeface="Century Gothic" panose="020B0502020202020204" pitchFamily="34" charset="0"/>
              </a:rPr>
              <a:t>Involve you and you will understand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09600" y="339281"/>
            <a:ext cx="910778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  <a:cs typeface="Arial" charset="0"/>
              </a:rPr>
              <a:t>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We will be using an electronic book</a:t>
            </a:r>
            <a:endParaRPr lang="en-US" sz="3200" b="0" dirty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882173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College and Career Success </a:t>
            </a:r>
            <a:r>
              <a:rPr lang="en-US" sz="3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  <a:r>
              <a:rPr lang="en-US" sz="3200" b="0" baseline="30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</a:t>
            </a:r>
            <a:r>
              <a:rPr lang="en-US" sz="32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Edition</a:t>
            </a:r>
            <a:endParaRPr lang="en-US" sz="32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0" dirty="0">
                <a:solidFill>
                  <a:schemeClr val="bg2"/>
                </a:solidFill>
                <a:latin typeface="Century Gothic" panose="020B0502020202020204" pitchFamily="34" charset="0"/>
              </a:rPr>
              <a:t>by</a:t>
            </a:r>
          </a:p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Dr. Marsha Fralick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Maiandra GD" pitchFamily="34" charset="0"/>
            </a:endParaRPr>
          </a:p>
          <a:p>
            <a:pPr algn="ctr"/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The electronic book is published by 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800" b="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HumanEsources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under the name 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of</a:t>
            </a:r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r>
              <a:rPr lang="en-US" sz="2800" b="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en-US" sz="28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36868" name="Picture 5" descr="ssp logo_instructor m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3657600" cy="12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9" y="990600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                   </a:t>
            </a:r>
            <a:r>
              <a:rPr lang="en-US" sz="32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www.collegescope.com/ccs/cuyamaca</a:t>
            </a:r>
          </a:p>
          <a:p>
            <a:pPr algn="ctr"/>
            <a:r>
              <a:rPr lang="en-US" sz="4000" b="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Fee is $50.00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70" y="3362359"/>
            <a:ext cx="91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Cuyamaca College Bookstore</a:t>
            </a:r>
          </a:p>
          <a:p>
            <a:pPr algn="ctr"/>
            <a:r>
              <a:rPr lang="en-US" sz="4000" b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Fee is $65.00</a:t>
            </a:r>
            <a:endParaRPr lang="en-US" sz="40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8" y="2683371"/>
            <a:ext cx="908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93" y="7545"/>
            <a:ext cx="9045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/>
              <a:t>                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40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here do I find it?</a:t>
            </a:r>
            <a:endParaRPr lang="en-US" sz="40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105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Do not buy a  paper textbook</a:t>
            </a:r>
            <a:endParaRPr lang="en-US" sz="24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52601" y="223887"/>
            <a:ext cx="7391399" cy="914400"/>
          </a:xfrm>
          <a:noFill/>
        </p:spPr>
        <p:txBody>
          <a:bodyPr/>
          <a:lstStyle/>
          <a:p>
            <a:r>
              <a:rPr lang="en-US" sz="4000" b="0" dirty="0" smtClean="0">
                <a:solidFill>
                  <a:srgbClr val="FFFF00"/>
                </a:solidFill>
                <a:latin typeface="Arial Rounded MT Bold" pitchFamily="34" charset="0"/>
              </a:rPr>
              <a:t>College Scope Registration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3014"/>
            <a:ext cx="7655570" cy="41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5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8597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You can register for College Scope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without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paying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3999" cy="1066800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+mn-lt"/>
              </a:rPr>
              <a:t>       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Fill out the registration page.               </a:t>
            </a:r>
            <a:br>
              <a:rPr lang="en-US" sz="32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32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        Remember the email and password you create.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3200"/>
            <a:ext cx="5715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72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276936" y="152400"/>
            <a:ext cx="7391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After </a:t>
            </a:r>
            <a:r>
              <a:rPr lang="en-US" sz="3000" b="0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you register you will use the Login </a:t>
            </a:r>
            <a:r>
              <a:rPr lang="en-US" sz="30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section to start College Scope.</a:t>
            </a:r>
            <a:endParaRPr lang="en-US" sz="3000" b="0" dirty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  <a:p>
            <a:pPr algn="ctr" eaLnBrk="1" hangingPunct="1"/>
            <a:endParaRPr lang="en-US" sz="2800" b="1" dirty="0">
              <a:cs typeface="Arial" charset="0"/>
            </a:endParaRPr>
          </a:p>
        </p:txBody>
      </p:sp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0" y="3847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cs typeface="Arial" charset="0"/>
              </a:rPr>
              <a:t>              </a:t>
            </a:r>
            <a:r>
              <a:rPr lang="en-US" sz="3600" b="0" dirty="0" smtClean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Your first assignment</a:t>
            </a:r>
            <a:endParaRPr lang="en-US" sz="3600" b="0" dirty="0"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41987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3" y="3124200"/>
            <a:ext cx="6534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5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255" y="11430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Comic Sans MS" pitchFamily="66" charset="0"/>
              </a:rPr>
              <a:t>Is a self assessment </a:t>
            </a:r>
            <a:r>
              <a:rPr lang="en-US" sz="2400" dirty="0">
                <a:latin typeface="Comic Sans MS" pitchFamily="66" charset="0"/>
              </a:rPr>
              <a:t>to see what you already know.  </a:t>
            </a:r>
          </a:p>
          <a:p>
            <a:pPr marL="576262" indent="-4572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Comic Sans MS" pitchFamily="66" charset="0"/>
              </a:rPr>
              <a:t>Just relax and answer the </a:t>
            </a:r>
            <a:r>
              <a:rPr lang="en-US" sz="2400" dirty="0" smtClean="0">
                <a:latin typeface="Comic Sans MS" pitchFamily="66" charset="0"/>
              </a:rPr>
              <a:t>questions </a:t>
            </a:r>
            <a:r>
              <a:rPr lang="en-US" sz="2400" dirty="0">
                <a:latin typeface="Comic Sans MS" pitchFamily="66" charset="0"/>
              </a:rPr>
              <a:t>honestly.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067800" cy="125095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     </a:t>
            </a:r>
            <a:r>
              <a:rPr lang="en-US" b="0" dirty="0" smtClean="0">
                <a:solidFill>
                  <a:srgbClr val="FFFF00"/>
                </a:solidFill>
                <a:latin typeface="Arial Rounded MT Bold" pitchFamily="34" charset="0"/>
              </a:rPr>
              <a:t>Read the Introduction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4013"/>
            <a:ext cx="6400800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7488238" cy="508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Group Activity: What do I want from college?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31862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25095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 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Sample Self Assessment Question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277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78296"/>
            <a:ext cx="5724525" cy="48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-34499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  <a:latin typeface="Arial Rounded MT Bold" pitchFamily="34" charset="0"/>
              </a:rPr>
              <a:t>Once you have completed the assessment you can view </a:t>
            </a:r>
            <a:r>
              <a:rPr lang="en-US" sz="2800" b="0" dirty="0" smtClean="0">
                <a:solidFill>
                  <a:srgbClr val="FFFF00"/>
                </a:solidFill>
                <a:latin typeface="Arial Rounded MT Bold" pitchFamily="34" charset="0"/>
              </a:rPr>
              <a:t>your </a:t>
            </a:r>
            <a:r>
              <a:rPr lang="en-US" sz="2800" b="0" dirty="0">
                <a:solidFill>
                  <a:srgbClr val="FFFF00"/>
                </a:solidFill>
                <a:latin typeface="Arial Rounded MT Bold" pitchFamily="34" charset="0"/>
              </a:rPr>
              <a:t>results under </a:t>
            </a:r>
            <a:r>
              <a:rPr lang="en-US" sz="2800" b="0" dirty="0" smtClean="0">
                <a:solidFill>
                  <a:srgbClr val="FFFF00"/>
                </a:solidFill>
                <a:latin typeface="Arial Rounded MT Bold" pitchFamily="34" charset="0"/>
              </a:rPr>
              <a:t>My Chapters in your portfolio page.</a:t>
            </a:r>
            <a:endParaRPr lang="en-US" sz="2800" b="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283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0" y="6036"/>
            <a:ext cx="9144000" cy="838200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  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You </a:t>
            </a:r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</a:rPr>
              <a:t>can view you results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here  </a:t>
            </a:r>
          </a:p>
        </p:txBody>
      </p:sp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2162"/>
            <a:ext cx="6662737" cy="5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5398"/>
            <a:ext cx="8958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       You will copy the two questions and turn in on      Wednesday. See Blackboard 1</a:t>
            </a:r>
            <a:r>
              <a:rPr lang="en-US" sz="2800" b="0" baseline="30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st</a:t>
            </a:r>
            <a:r>
              <a:rPr lang="en-US" sz="28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assignment</a:t>
            </a:r>
            <a:endParaRPr lang="en-US" sz="2800" b="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283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0" y="-1509"/>
            <a:ext cx="9144000" cy="838200"/>
          </a:xfrm>
        </p:spPr>
        <p:txBody>
          <a:bodyPr/>
          <a:lstStyle/>
          <a:p>
            <a:r>
              <a:rPr lang="en-US" sz="2800" b="1" dirty="0" smtClean="0">
                <a:latin typeface="Arial Rounded MT Bold" pitchFamily="34" charset="0"/>
              </a:rPr>
              <a:t>             </a:t>
            </a:r>
            <a:r>
              <a:rPr lang="en-US" b="0" dirty="0" smtClean="0">
                <a:solidFill>
                  <a:srgbClr val="FFFF00"/>
                </a:solidFill>
                <a:latin typeface="Arial Rounded MT Bold" pitchFamily="34" charset="0"/>
              </a:rPr>
              <a:t>You may now begin Chapter </a:t>
            </a:r>
            <a:r>
              <a:rPr lang="en-US" b="0" dirty="0">
                <a:solidFill>
                  <a:srgbClr val="FFFF00"/>
                </a:solidFill>
                <a:latin typeface="Arial Rounded MT Bold" pitchFamily="34" charset="0"/>
              </a:rPr>
              <a:t>1</a:t>
            </a:r>
            <a:endParaRPr lang="en-US" b="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38719" cy="884238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        </a:t>
            </a:r>
            <a:r>
              <a:rPr lang="en-US" sz="3200" b="0" dirty="0" smtClean="0">
                <a:solidFill>
                  <a:srgbClr val="FFFF00"/>
                </a:solidFill>
                <a:latin typeface="Arial Rounded MT Bold" pitchFamily="34" charset="0"/>
              </a:rPr>
              <a:t>When do I Pay for College Scope? 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1" y="2362200"/>
            <a:ext cx="6966642" cy="37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525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You must pay before you start 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</a:rPr>
              <a:t>You are now ready to begin </a:t>
            </a:r>
          </a:p>
          <a:p>
            <a:pPr algn="ctr"/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</a:rPr>
              <a:t>Chapter 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6172200" cy="516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 Activity:</a:t>
            </a:r>
            <a:br>
              <a:rPr lang="en-US" dirty="0" smtClean="0"/>
            </a:br>
            <a:r>
              <a:rPr lang="en-US" dirty="0" smtClean="0"/>
              <a:t>How to be an “A”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Assignment: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Measure Your Success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err="1" smtClean="0"/>
              <a:t>SucceWheel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705108" cy="339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70089" cy="40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pPr algn="ctr"/>
            <a:r>
              <a:rPr lang="en-US" sz="4800" b="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26670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1" y="1229261"/>
            <a:ext cx="883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28575" cmpd="sng">
                  <a:noFill/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850356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Century Gothic" panose="020B0502020202020204" pitchFamily="34" charset="0"/>
              </a:rPr>
              <a:t>In Your Career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Chapters 1-4 </a:t>
            </a:r>
          </a:p>
          <a:p>
            <a:pPr algn="ctr"/>
            <a:endParaRPr lang="en-US" sz="800" b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0" dirty="0" smtClean="0">
                <a:latin typeface="Century Gothic" panose="020B0502020202020204" pitchFamily="34" charset="0"/>
              </a:rPr>
              <a:t>In College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Chapters 5-9</a:t>
            </a:r>
          </a:p>
          <a:p>
            <a:pPr algn="ctr"/>
            <a:endParaRPr lang="en-US" sz="800" b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0" dirty="0" smtClean="0">
                <a:latin typeface="Century Gothic" panose="020B0502020202020204" pitchFamily="34" charset="0"/>
              </a:rPr>
              <a:t>In Your Personal Life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Chapters 10-14</a:t>
            </a:r>
            <a:endParaRPr lang="en-US" sz="24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78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this course about?</a:t>
            </a:r>
            <a:endParaRPr lang="en-US" sz="4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FFF00"/>
                </a:solidFill>
                <a:latin typeface="Maiandra GD" pitchFamily="34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latin typeface="Maiandra GD" pitchFamily="34" charset="0"/>
              </a:rPr>
            </a:br>
            <a:endParaRPr lang="en-US" sz="4800" b="1" dirty="0" smtClean="0">
              <a:solidFill>
                <a:srgbClr val="00B0F0"/>
              </a:solidFill>
              <a:latin typeface="Maiandra G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514600"/>
            <a:ext cx="7488238" cy="3581400"/>
          </a:xfrm>
        </p:spPr>
        <p:txBody>
          <a:bodyPr/>
          <a:lstStyle/>
          <a:p>
            <a:r>
              <a:rPr lang="en-US" dirty="0" smtClean="0"/>
              <a:t>Chapter 1: Understanding Motivation</a:t>
            </a:r>
          </a:p>
          <a:p>
            <a:r>
              <a:rPr lang="en-US" dirty="0" smtClean="0"/>
              <a:t>Chapter 2: Exploring Your Personality and Major</a:t>
            </a:r>
          </a:p>
          <a:p>
            <a:r>
              <a:rPr lang="en-US" dirty="0" smtClean="0"/>
              <a:t>Chapter 3: Exploring Multiple Intelligences, Interests, and Values</a:t>
            </a:r>
          </a:p>
          <a:p>
            <a:r>
              <a:rPr lang="en-US" dirty="0" smtClean="0"/>
              <a:t>Chapter 4: Planning Your Education and Career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" y="1228902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Career success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117" y="1097756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College success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66928"/>
            <a:ext cx="7488238" cy="3810000"/>
          </a:xfrm>
        </p:spPr>
        <p:txBody>
          <a:bodyPr/>
          <a:lstStyle/>
          <a:p>
            <a:r>
              <a:rPr lang="en-US" dirty="0" smtClean="0"/>
              <a:t>Chapter 5: Managing Time and Money</a:t>
            </a:r>
          </a:p>
          <a:p>
            <a:r>
              <a:rPr lang="en-US" dirty="0" smtClean="0"/>
              <a:t>Chapter 6: Using Brain Science to Improve Memory</a:t>
            </a:r>
          </a:p>
          <a:p>
            <a:r>
              <a:rPr lang="en-US" dirty="0" smtClean="0"/>
              <a:t>Chapter 7: Using Brain Science to Improve Study Skills</a:t>
            </a:r>
          </a:p>
          <a:p>
            <a:r>
              <a:rPr lang="en-US" dirty="0" smtClean="0"/>
              <a:t>Chapter 8: Taking Notes, Writing and Speaking</a:t>
            </a:r>
          </a:p>
          <a:p>
            <a:r>
              <a:rPr lang="en-US" dirty="0" smtClean="0"/>
              <a:t>Chapter 9: Test Taking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19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Lifelong Success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209800"/>
            <a:ext cx="7488238" cy="3802063"/>
          </a:xfrm>
        </p:spPr>
        <p:txBody>
          <a:bodyPr/>
          <a:lstStyle/>
          <a:p>
            <a:r>
              <a:rPr lang="en-US" sz="2400" dirty="0" smtClean="0"/>
              <a:t>Chapter 10: Communication and Relationships</a:t>
            </a:r>
          </a:p>
          <a:p>
            <a:r>
              <a:rPr lang="en-US" sz="2400" dirty="0" smtClean="0"/>
              <a:t>Chapter 11: Thinking Critically and Creatively</a:t>
            </a:r>
          </a:p>
          <a:p>
            <a:r>
              <a:rPr lang="en-US" sz="2400" dirty="0" smtClean="0"/>
              <a:t>Chapter 12: Maintaining a Healthy Lifestyle</a:t>
            </a:r>
          </a:p>
          <a:p>
            <a:r>
              <a:rPr lang="en-US" sz="2400" dirty="0" smtClean="0"/>
              <a:t>Chapter 13: Appreciating Diversity</a:t>
            </a:r>
          </a:p>
          <a:p>
            <a:r>
              <a:rPr lang="en-US" sz="2400" dirty="0" smtClean="0"/>
              <a:t>Chapter 14: Thinking Positively about the Future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1D2B32"/>
      </a:lt2>
      <a:accent1>
        <a:srgbClr val="D14D01"/>
      </a:accent1>
      <a:accent2>
        <a:srgbClr val="F2960B"/>
      </a:accent2>
      <a:accent3>
        <a:srgbClr val="FFFFFF"/>
      </a:accent3>
      <a:accent4>
        <a:srgbClr val="404040"/>
      </a:accent4>
      <a:accent5>
        <a:srgbClr val="E5B2AA"/>
      </a:accent5>
      <a:accent6>
        <a:srgbClr val="DB8709"/>
      </a:accent6>
      <a:hlink>
        <a:srgbClr val="637477"/>
      </a:hlink>
      <a:folHlink>
        <a:srgbClr val="FFE6C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8001"/>
        </a:accent1>
        <a:accent2>
          <a:srgbClr val="D31908"/>
        </a:accent2>
        <a:accent3>
          <a:srgbClr val="FFFFFF"/>
        </a:accent3>
        <a:accent4>
          <a:srgbClr val="0D0D0D"/>
        </a:accent4>
        <a:accent5>
          <a:srgbClr val="FFC0AA"/>
        </a:accent5>
        <a:accent6>
          <a:srgbClr val="BF1606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370200"/>
        </a:lt2>
        <a:accent1>
          <a:srgbClr val="7D0A01"/>
        </a:accent1>
        <a:accent2>
          <a:srgbClr val="CA6900"/>
        </a:accent2>
        <a:accent3>
          <a:srgbClr val="FFFFFF"/>
        </a:accent3>
        <a:accent4>
          <a:srgbClr val="404040"/>
        </a:accent4>
        <a:accent5>
          <a:srgbClr val="BFAAAA"/>
        </a:accent5>
        <a:accent6>
          <a:srgbClr val="B75E00"/>
        </a:accent6>
        <a:hlink>
          <a:srgbClr val="E8A64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9D4719"/>
        </a:lt2>
        <a:accent1>
          <a:srgbClr val="FC5C01"/>
        </a:accent1>
        <a:accent2>
          <a:srgbClr val="CD6724"/>
        </a:accent2>
        <a:accent3>
          <a:srgbClr val="FFFFFF"/>
        </a:accent3>
        <a:accent4>
          <a:srgbClr val="404040"/>
        </a:accent4>
        <a:accent5>
          <a:srgbClr val="FDB5AA"/>
        </a:accent5>
        <a:accent6>
          <a:srgbClr val="BA5D20"/>
        </a:accent6>
        <a:hlink>
          <a:srgbClr val="F79F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1D2B32"/>
        </a:lt2>
        <a:accent1>
          <a:srgbClr val="D14D01"/>
        </a:accent1>
        <a:accent2>
          <a:srgbClr val="F2960B"/>
        </a:accent2>
        <a:accent3>
          <a:srgbClr val="FFFFFF"/>
        </a:accent3>
        <a:accent4>
          <a:srgbClr val="404040"/>
        </a:accent4>
        <a:accent5>
          <a:srgbClr val="E5B2AA"/>
        </a:accent5>
        <a:accent6>
          <a:srgbClr val="DB8709"/>
        </a:accent6>
        <a:hlink>
          <a:srgbClr val="637477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118</TotalTime>
  <Words>752</Words>
  <Application>Microsoft Office PowerPoint</Application>
  <PresentationFormat>On-screen Show (4:3)</PresentationFormat>
  <Paragraphs>169</Paragraphs>
  <Slides>48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Algerian</vt:lpstr>
      <vt:lpstr>Arial</vt:lpstr>
      <vt:lpstr>Arial Black</vt:lpstr>
      <vt:lpstr>Arial Rounded MT Bold</vt:lpstr>
      <vt:lpstr>Century Gothic</vt:lpstr>
      <vt:lpstr>Comic Sans MS</vt:lpstr>
      <vt:lpstr>Maiandra GD</vt:lpstr>
      <vt:lpstr>Monotype Sorts</vt:lpstr>
      <vt:lpstr>Narkisim</vt:lpstr>
      <vt:lpstr>Tahoma</vt:lpstr>
      <vt:lpstr>Times New Roman</vt:lpstr>
      <vt:lpstr>Wingdings</vt:lpstr>
      <vt:lpstr>template</vt:lpstr>
      <vt:lpstr>Clip</vt:lpstr>
      <vt:lpstr>Introduction</vt:lpstr>
      <vt:lpstr> </vt:lpstr>
      <vt:lpstr>Getting to Know You</vt:lpstr>
      <vt:lpstr>Group Activity: What do I want from college?</vt:lpstr>
      <vt:lpstr>Introduction </vt:lpstr>
      <vt:lpstr>PowerPoint Presentation</vt:lpstr>
      <vt:lpstr> </vt:lpstr>
      <vt:lpstr>PowerPoint Presentation</vt:lpstr>
      <vt:lpstr>PowerPoint Presentation</vt:lpstr>
      <vt:lpstr>What will you get out of this course?</vt:lpstr>
      <vt:lpstr>You will get what you put into it.</vt:lpstr>
      <vt:lpstr>   Attendance is essential</vt:lpstr>
      <vt:lpstr>PowerPoint Presentation</vt:lpstr>
      <vt:lpstr>Textbook By  Marsha  Fralick</vt:lpstr>
      <vt:lpstr>Who Should Take This Course?</vt:lpstr>
      <vt:lpstr>    Let’s                    at the </vt:lpstr>
      <vt:lpstr> Grading</vt:lpstr>
      <vt:lpstr>PowerPoint Presentation</vt:lpstr>
      <vt:lpstr> College Success Web Site </vt:lpstr>
      <vt:lpstr>Course Credit</vt:lpstr>
      <vt:lpstr>Course Objectives</vt:lpstr>
      <vt:lpstr>Assignments</vt:lpstr>
      <vt:lpstr>Contact me if you need help</vt:lpstr>
      <vt:lpstr>How to make the instructor happy</vt:lpstr>
      <vt:lpstr>Arrive on time</vt:lpstr>
      <vt:lpstr>Attendance is essential</vt:lpstr>
      <vt:lpstr>Respect other students</vt:lpstr>
      <vt:lpstr>Appreciate Differences</vt:lpstr>
      <vt:lpstr>Be prepared</vt:lpstr>
      <vt:lpstr>How to irritate the instructor and other students</vt:lpstr>
      <vt:lpstr>Academic Accommodations</vt:lpstr>
      <vt:lpstr>My Teaching Philosophy</vt:lpstr>
      <vt:lpstr>PowerPoint Presentation</vt:lpstr>
      <vt:lpstr>PowerPoint Presentation</vt:lpstr>
      <vt:lpstr>College Scope Registration  </vt:lpstr>
      <vt:lpstr>                Fill out the registration page.                            Remember the email and password you create.</vt:lpstr>
      <vt:lpstr>PowerPoint Presentation</vt:lpstr>
      <vt:lpstr>PowerPoint Presentation</vt:lpstr>
      <vt:lpstr>     Read the Introduction </vt:lpstr>
      <vt:lpstr>          Sample Self Assessment Question</vt:lpstr>
      <vt:lpstr>PowerPoint Presentation</vt:lpstr>
      <vt:lpstr>          You can view you results here  </vt:lpstr>
      <vt:lpstr>PowerPoint Presentation</vt:lpstr>
      <vt:lpstr>             You may now begin Chapter 1</vt:lpstr>
      <vt:lpstr>        When do I Pay for College Scope? </vt:lpstr>
      <vt:lpstr>PowerPoint Presentation</vt:lpstr>
      <vt:lpstr>Group Activity: How to be an “A” student</vt:lpstr>
      <vt:lpstr>    Assignment:   Measure Your Success  SucceWheel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27</cp:revision>
  <dcterms:created xsi:type="dcterms:W3CDTF">2013-11-16T21:09:24Z</dcterms:created>
  <dcterms:modified xsi:type="dcterms:W3CDTF">2015-12-03T19:14:24Z</dcterms:modified>
</cp:coreProperties>
</file>