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256" r:id="rId2"/>
    <p:sldId id="391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317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87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409" r:id="rId47"/>
    <p:sldId id="410" r:id="rId48"/>
    <p:sldId id="411" r:id="rId49"/>
    <p:sldId id="412" r:id="rId50"/>
    <p:sldId id="413" r:id="rId51"/>
    <p:sldId id="414" r:id="rId52"/>
    <p:sldId id="415" r:id="rId53"/>
    <p:sldId id="416" r:id="rId54"/>
    <p:sldId id="417" r:id="rId55"/>
    <p:sldId id="418" r:id="rId56"/>
    <p:sldId id="419" r:id="rId57"/>
    <p:sldId id="420" r:id="rId58"/>
    <p:sldId id="421" r:id="rId59"/>
    <p:sldId id="422" r:id="rId60"/>
    <p:sldId id="386" r:id="rId61"/>
    <p:sldId id="351" r:id="rId62"/>
    <p:sldId id="428" r:id="rId63"/>
    <p:sldId id="423" r:id="rId64"/>
    <p:sldId id="424" r:id="rId65"/>
    <p:sldId id="425" r:id="rId66"/>
    <p:sldId id="426" r:id="rId67"/>
    <p:sldId id="427" r:id="rId68"/>
    <p:sldId id="353" r:id="rId69"/>
    <p:sldId id="354" r:id="rId70"/>
    <p:sldId id="355" r:id="rId71"/>
    <p:sldId id="356" r:id="rId72"/>
    <p:sldId id="357" r:id="rId73"/>
    <p:sldId id="359" r:id="rId74"/>
    <p:sldId id="360" r:id="rId75"/>
    <p:sldId id="361" r:id="rId76"/>
    <p:sldId id="385" r:id="rId77"/>
    <p:sldId id="363" r:id="rId78"/>
    <p:sldId id="364" r:id="rId79"/>
    <p:sldId id="388" r:id="rId80"/>
    <p:sldId id="366" r:id="rId81"/>
    <p:sldId id="367" r:id="rId82"/>
    <p:sldId id="368" r:id="rId83"/>
    <p:sldId id="369" r:id="rId84"/>
    <p:sldId id="389" r:id="rId85"/>
    <p:sldId id="372" r:id="rId8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BD716F-F700-4B8C-BBD0-3FFA2A96488D}" v="7" dt="2024-12-18T19:32:18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712" autoAdjust="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9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76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 Fralick" userId="7db0cee375c13348" providerId="LiveId" clId="{08BD716F-F700-4B8C-BBD0-3FFA2A96488D}"/>
    <pc:docChg chg="modSld">
      <pc:chgData name="Marsha Fralick" userId="7db0cee375c13348" providerId="LiveId" clId="{08BD716F-F700-4B8C-BBD0-3FFA2A96488D}" dt="2024-12-18T19:33:07.623" v="181" actId="20577"/>
      <pc:docMkLst>
        <pc:docMk/>
      </pc:docMkLst>
      <pc:sldChg chg="modSp mod">
        <pc:chgData name="Marsha Fralick" userId="7db0cee375c13348" providerId="LiveId" clId="{08BD716F-F700-4B8C-BBD0-3FFA2A96488D}" dt="2024-12-18T19:27:34.137" v="32" actId="20577"/>
        <pc:sldMkLst>
          <pc:docMk/>
          <pc:sldMk cId="0" sldId="256"/>
        </pc:sldMkLst>
        <pc:spChg chg="mod">
          <ac:chgData name="Marsha Fralick" userId="7db0cee375c13348" providerId="LiveId" clId="{08BD716F-F700-4B8C-BBD0-3FFA2A96488D}" dt="2024-12-18T19:27:34.137" v="32" actId="20577"/>
          <ac:spMkLst>
            <pc:docMk/>
            <pc:sldMk cId="0" sldId="256"/>
            <ac:spMk id="4098" creationId="{00000000-0000-0000-0000-000000000000}"/>
          </ac:spMkLst>
        </pc:spChg>
      </pc:sldChg>
      <pc:sldChg chg="modSp mod">
        <pc:chgData name="Marsha Fralick" userId="7db0cee375c13348" providerId="LiveId" clId="{08BD716F-F700-4B8C-BBD0-3FFA2A96488D}" dt="2024-12-18T19:31:22.982" v="151" actId="120"/>
        <pc:sldMkLst>
          <pc:docMk/>
          <pc:sldMk cId="0" sldId="339"/>
        </pc:sldMkLst>
        <pc:spChg chg="mod">
          <ac:chgData name="Marsha Fralick" userId="7db0cee375c13348" providerId="LiveId" clId="{08BD716F-F700-4B8C-BBD0-3FFA2A96488D}" dt="2024-12-18T19:31:22.982" v="151" actId="120"/>
          <ac:spMkLst>
            <pc:docMk/>
            <pc:sldMk cId="0" sldId="339"/>
            <ac:spMk id="86018" creationId="{00000000-0000-0000-0000-000000000000}"/>
          </ac:spMkLst>
        </pc:spChg>
      </pc:sldChg>
      <pc:sldChg chg="modSp mod">
        <pc:chgData name="Marsha Fralick" userId="7db0cee375c13348" providerId="LiveId" clId="{08BD716F-F700-4B8C-BBD0-3FFA2A96488D}" dt="2024-12-18T19:28:49.882" v="51" actId="6549"/>
        <pc:sldMkLst>
          <pc:docMk/>
          <pc:sldMk cId="3549781284" sldId="401"/>
        </pc:sldMkLst>
        <pc:spChg chg="mod">
          <ac:chgData name="Marsha Fralick" userId="7db0cee375c13348" providerId="LiveId" clId="{08BD716F-F700-4B8C-BBD0-3FFA2A96488D}" dt="2024-12-18T19:28:49.882" v="51" actId="6549"/>
          <ac:spMkLst>
            <pc:docMk/>
            <pc:sldMk cId="3549781284" sldId="401"/>
            <ac:spMk id="3" creationId="{00000000-0000-0000-0000-000000000000}"/>
          </ac:spMkLst>
        </pc:spChg>
      </pc:sldChg>
      <pc:sldChg chg="modSp mod">
        <pc:chgData name="Marsha Fralick" userId="7db0cee375c13348" providerId="LiveId" clId="{08BD716F-F700-4B8C-BBD0-3FFA2A96488D}" dt="2024-12-18T19:29:36.096" v="61" actId="6549"/>
        <pc:sldMkLst>
          <pc:docMk/>
          <pc:sldMk cId="463469433" sldId="408"/>
        </pc:sldMkLst>
        <pc:spChg chg="mod">
          <ac:chgData name="Marsha Fralick" userId="7db0cee375c13348" providerId="LiveId" clId="{08BD716F-F700-4B8C-BBD0-3FFA2A96488D}" dt="2024-12-18T19:29:36.096" v="61" actId="6549"/>
          <ac:spMkLst>
            <pc:docMk/>
            <pc:sldMk cId="463469433" sldId="408"/>
            <ac:spMk id="3" creationId="{00000000-0000-0000-0000-000000000000}"/>
          </ac:spMkLst>
        </pc:spChg>
      </pc:sldChg>
      <pc:sldChg chg="modSp">
        <pc:chgData name="Marsha Fralick" userId="7db0cee375c13348" providerId="LiveId" clId="{08BD716F-F700-4B8C-BBD0-3FFA2A96488D}" dt="2024-12-18T19:32:18.287" v="153" actId="1076"/>
        <pc:sldMkLst>
          <pc:docMk/>
          <pc:sldMk cId="2729728382" sldId="415"/>
        </pc:sldMkLst>
        <pc:picChg chg="mod">
          <ac:chgData name="Marsha Fralick" userId="7db0cee375c13348" providerId="LiveId" clId="{08BD716F-F700-4B8C-BBD0-3FFA2A96488D}" dt="2024-12-18T19:32:18.287" v="153" actId="1076"/>
          <ac:picMkLst>
            <pc:docMk/>
            <pc:sldMk cId="2729728382" sldId="415"/>
            <ac:picMk id="125958" creationId="{00000000-0000-0000-0000-000000000000}"/>
          </ac:picMkLst>
        </pc:picChg>
      </pc:sldChg>
      <pc:sldChg chg="modSp mod">
        <pc:chgData name="Marsha Fralick" userId="7db0cee375c13348" providerId="LiveId" clId="{08BD716F-F700-4B8C-BBD0-3FFA2A96488D}" dt="2024-12-18T19:33:07.623" v="181" actId="20577"/>
        <pc:sldMkLst>
          <pc:docMk/>
          <pc:sldMk cId="992217750" sldId="422"/>
        </pc:sldMkLst>
        <pc:spChg chg="mod">
          <ac:chgData name="Marsha Fralick" userId="7db0cee375c13348" providerId="LiveId" clId="{08BD716F-F700-4B8C-BBD0-3FFA2A96488D}" dt="2024-12-18T19:33:07.623" v="181" actId="20577"/>
          <ac:spMkLst>
            <pc:docMk/>
            <pc:sldMk cId="992217750" sldId="422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883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/>
              <a:t>Click to edit Master text styles</a:t>
            </a:r>
          </a:p>
          <a:p>
            <a:pPr lvl="1"/>
            <a:r>
              <a:rPr lang="ru-RU" altLang="en-US" noProof="0"/>
              <a:t>Second level</a:t>
            </a:r>
          </a:p>
          <a:p>
            <a:pPr lvl="2"/>
            <a:r>
              <a:rPr lang="ru-RU" altLang="en-US" noProof="0"/>
              <a:t>Third level</a:t>
            </a:r>
          </a:p>
          <a:p>
            <a:pPr lvl="3"/>
            <a:r>
              <a:rPr lang="ru-RU" altLang="en-US" noProof="0"/>
              <a:t>Fourth level</a:t>
            </a:r>
          </a:p>
          <a:p>
            <a:pPr lvl="4"/>
            <a:r>
              <a:rPr lang="ru-RU" altLang="en-US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BEFD4C9-C40A-4BDB-ACDD-D2B7A138CBC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51138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FD4C9-C40A-4BDB-ACDD-D2B7A138CBCE}" type="slidenum">
              <a:rPr lang="ru-RU" altLang="en-US" smtClean="0"/>
              <a:pPr>
                <a:defRPr/>
              </a:pPr>
              <a:t>12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6601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67E0D9-507B-4F3B-9733-171516E9B87A}" type="slidenum">
              <a:rPr lang="en-US" altLang="en-US">
                <a:latin typeface="Times New Roman" pitchFamily="18" charset="0"/>
              </a:rPr>
              <a:pPr eaLnBrk="1" hangingPunct="1"/>
              <a:t>31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431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6D7435-F377-4BCA-89A9-79E9B32F445E}" type="slidenum">
              <a:rPr lang="en-US" altLang="en-US">
                <a:latin typeface="Times New Roman" pitchFamily="18" charset="0"/>
              </a:rPr>
              <a:pPr eaLnBrk="1" hangingPunct="1"/>
              <a:t>36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07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FD2181-EDE2-4224-A08F-39AA782BEDAA}" type="slidenum">
              <a:rPr lang="en-US" altLang="en-US">
                <a:latin typeface="Times New Roman" pitchFamily="18" charset="0"/>
              </a:rPr>
              <a:pPr eaLnBrk="1" hangingPunct="1"/>
              <a:t>40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81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050925"/>
            <a:ext cx="5940425" cy="11509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488" y="836613"/>
            <a:ext cx="7162800" cy="1109662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488" y="1579563"/>
            <a:ext cx="7162800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1052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926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0063" y="1412875"/>
            <a:ext cx="1909762" cy="5113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6013" y="1412875"/>
            <a:ext cx="5581650" cy="5113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325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83E6D-C8A6-489D-8DD6-83B06C19A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770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32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013" y="1989138"/>
            <a:ext cx="3744912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3325" y="1989138"/>
            <a:ext cx="37465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360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612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421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52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881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9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4128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989138"/>
            <a:ext cx="7643812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80" y="1303425"/>
            <a:ext cx="7956550" cy="1080120"/>
          </a:xfrm>
          <a:noFill/>
        </p:spPr>
        <p:txBody>
          <a:bodyPr/>
          <a:lstStyle/>
          <a:p>
            <a:pPr eaLnBrk="1" hangingPunct="1"/>
            <a:r>
              <a:rPr lang="en-US" altLang="en-US" sz="2400" b="1" dirty="0">
                <a:latin typeface="Tahoma" charset="0"/>
              </a:rPr>
              <a:t>Improve Your</a:t>
            </a:r>
            <a:br>
              <a:rPr lang="en-US" altLang="en-US" sz="2400" b="1" dirty="0">
                <a:latin typeface="Tahoma" charset="0"/>
              </a:rPr>
            </a:br>
            <a:r>
              <a:rPr lang="en-US" altLang="en-US" sz="2400" b="1" dirty="0">
                <a:latin typeface="Tahoma" charset="0"/>
              </a:rPr>
              <a:t>Study Skills</a:t>
            </a:r>
            <a:br>
              <a:rPr lang="en-US" altLang="en-US" sz="2400" b="1" dirty="0">
                <a:latin typeface="Tahoma" charset="0"/>
              </a:rPr>
            </a:br>
            <a:br>
              <a:rPr lang="en-US" altLang="en-US" sz="2800" b="1" dirty="0">
                <a:latin typeface="Tahoma" charset="0"/>
              </a:rPr>
            </a:br>
            <a:r>
              <a:rPr lang="en-US" altLang="en-US" sz="2800" b="1" dirty="0">
                <a:latin typeface="Tahoma" charset="0"/>
              </a:rPr>
              <a:t>  </a:t>
            </a:r>
            <a:endParaRPr lang="uk-UA" altLang="en-US" sz="2800" b="1" dirty="0">
              <a:latin typeface="Tahoma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" y="1700213"/>
            <a:ext cx="2865438" cy="433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Chapter 7</a:t>
            </a:r>
            <a:endParaRPr lang="uk-UA" alt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276872"/>
            <a:ext cx="6553200" cy="508000"/>
          </a:xfrm>
        </p:spPr>
        <p:txBody>
          <a:bodyPr/>
          <a:lstStyle/>
          <a:p>
            <a:r>
              <a:rPr lang="en-US" dirty="0"/>
              <a:t>Auditory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3284984"/>
            <a:ext cx="7643812" cy="2375966"/>
          </a:xfrm>
        </p:spPr>
        <p:txBody>
          <a:bodyPr/>
          <a:lstStyle/>
          <a:p>
            <a:r>
              <a:rPr lang="en-US" dirty="0"/>
              <a:t>As you are reading, ask questions or say out loud what you think is important.</a:t>
            </a:r>
          </a:p>
          <a:p>
            <a:r>
              <a:rPr lang="en-US" dirty="0"/>
              <a:t>Rehearse or say information verbally.</a:t>
            </a:r>
          </a:p>
          <a:p>
            <a:r>
              <a:rPr lang="en-US" dirty="0"/>
              <a:t>Discuss what you are learning with others.  </a:t>
            </a:r>
          </a:p>
        </p:txBody>
      </p:sp>
    </p:spTree>
    <p:extLst>
      <p:ext uri="{BB962C8B-B14F-4D97-AF65-F5344CB8AC3E}">
        <p14:creationId xmlns:p14="http://schemas.microsoft.com/office/powerpoint/2010/main" val="1344986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861048"/>
            <a:ext cx="7643812" cy="10081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Reinforce your learning by using a “hands on” approach.  </a:t>
            </a:r>
          </a:p>
        </p:txBody>
      </p:sp>
      <p:pic>
        <p:nvPicPr>
          <p:cNvPr id="119810" name="Picture 2" descr="Learn through moving, doing and tou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34" y="-603448"/>
            <a:ext cx="476655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img.deseretnews.com/images/article/midres/1083330/10833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5FD815-9F71-469F-BC29-A6AA5C8B9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089300"/>
            <a:ext cx="6553200" cy="508000"/>
          </a:xfrm>
        </p:spPr>
        <p:txBody>
          <a:bodyPr/>
          <a:lstStyle/>
          <a:p>
            <a:r>
              <a:rPr lang="en-US" dirty="0"/>
              <a:t>Kinesthetic Learning</a:t>
            </a:r>
          </a:p>
        </p:txBody>
      </p:sp>
    </p:spTree>
    <p:extLst>
      <p:ext uri="{BB962C8B-B14F-4D97-AF65-F5344CB8AC3E}">
        <p14:creationId xmlns:p14="http://schemas.microsoft.com/office/powerpoint/2010/main" val="1471791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57" y="2609133"/>
            <a:ext cx="6553200" cy="508000"/>
          </a:xfrm>
        </p:spPr>
        <p:txBody>
          <a:bodyPr/>
          <a:lstStyle/>
          <a:p>
            <a:r>
              <a:rPr lang="en-US" dirty="0"/>
              <a:t>Tactile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3284984"/>
            <a:ext cx="7643812" cy="3456384"/>
          </a:xfrm>
        </p:spPr>
        <p:txBody>
          <a:bodyPr/>
          <a:lstStyle/>
          <a:p>
            <a:r>
              <a:rPr lang="en-US" dirty="0"/>
              <a:t>Writing is one of the best tactile learning strategies.</a:t>
            </a:r>
          </a:p>
          <a:p>
            <a:r>
              <a:rPr lang="en-US" dirty="0"/>
              <a:t>Take notes, write a journal, or make an outline.</a:t>
            </a:r>
          </a:p>
          <a:p>
            <a:r>
              <a:rPr lang="en-US" dirty="0"/>
              <a:t>Use real objects to help you learn.  For example, in learning fractions, cut an apple into fractions.   </a:t>
            </a:r>
          </a:p>
        </p:txBody>
      </p:sp>
      <p:pic>
        <p:nvPicPr>
          <p:cNvPr id="12083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55"/>
            <a:ext cx="3674839" cy="243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81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08920"/>
            <a:ext cx="6553200" cy="5080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Kinesthetic: learning through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645024"/>
            <a:ext cx="7643812" cy="223224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don’t forget how to ride a bike, right?</a:t>
            </a:r>
          </a:p>
        </p:txBody>
      </p:sp>
      <p:pic>
        <p:nvPicPr>
          <p:cNvPr id="4" name="Picture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36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809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36912"/>
            <a:ext cx="6553200" cy="508000"/>
          </a:xfrm>
        </p:spPr>
        <p:txBody>
          <a:bodyPr/>
          <a:lstStyle/>
          <a:p>
            <a:r>
              <a:rPr lang="en-US" dirty="0"/>
              <a:t>Kinesthetic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501008"/>
            <a:ext cx="7643812" cy="2303958"/>
          </a:xfrm>
        </p:spPr>
        <p:txBody>
          <a:bodyPr/>
          <a:lstStyle/>
          <a:p>
            <a:r>
              <a:rPr lang="en-US" dirty="0"/>
              <a:t>Move while studying.  Review the important points while on your exercise bike.</a:t>
            </a:r>
          </a:p>
          <a:p>
            <a:r>
              <a:rPr lang="en-US" dirty="0"/>
              <a:t>Study in different locations.</a:t>
            </a:r>
          </a:p>
          <a:p>
            <a:r>
              <a:rPr lang="en-US" dirty="0"/>
              <a:t>Use a study group to teach someone else.  </a:t>
            </a:r>
          </a:p>
        </p:txBody>
      </p:sp>
    </p:spTree>
    <p:extLst>
      <p:ext uri="{BB962C8B-B14F-4D97-AF65-F5344CB8AC3E}">
        <p14:creationId xmlns:p14="http://schemas.microsoft.com/office/powerpoint/2010/main" val="4199365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986911"/>
            <a:ext cx="6553200" cy="508000"/>
          </a:xfrm>
        </p:spPr>
        <p:txBody>
          <a:bodyPr/>
          <a:lstStyle/>
          <a:p>
            <a:r>
              <a:rPr lang="en-US" dirty="0"/>
              <a:t>Olfactory: learning by smell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634703"/>
            <a:ext cx="7643812" cy="31683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Smell is strongly associated with memory and learning because it is connected to emotions.  </a:t>
            </a:r>
          </a:p>
          <a:p>
            <a:pPr marL="0" indent="0">
              <a:buNone/>
            </a:pPr>
            <a:r>
              <a:rPr lang="en-US" dirty="0"/>
              <a:t>Can you remember the smell of fresh baked cookies?</a:t>
            </a:r>
          </a:p>
          <a:p>
            <a:pPr marL="0" indent="0">
              <a:buNone/>
            </a:pPr>
            <a:r>
              <a:rPr lang="en-US" dirty="0"/>
              <a:t>Are the commercials correct?  Does your body spray attract the opposite sex?</a:t>
            </a:r>
          </a:p>
        </p:txBody>
      </p:sp>
      <p:pic>
        <p:nvPicPr>
          <p:cNvPr id="120836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" y="0"/>
            <a:ext cx="4455517" cy="297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42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36912"/>
            <a:ext cx="6553200" cy="508000"/>
          </a:xfrm>
        </p:spPr>
        <p:txBody>
          <a:bodyPr/>
          <a:lstStyle/>
          <a:p>
            <a:r>
              <a:rPr lang="en-US" dirty="0"/>
              <a:t>Olfactory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573016"/>
            <a:ext cx="7643812" cy="2376264"/>
          </a:xfrm>
        </p:spPr>
        <p:txBody>
          <a:bodyPr/>
          <a:lstStyle/>
          <a:p>
            <a:r>
              <a:rPr lang="en-US" dirty="0"/>
              <a:t>When creating that visual picture or video, include the sense of smell.</a:t>
            </a:r>
          </a:p>
          <a:p>
            <a:r>
              <a:rPr lang="en-US" dirty="0"/>
              <a:t>Study with a scented candle.</a:t>
            </a:r>
          </a:p>
          <a:p>
            <a:r>
              <a:rPr lang="en-US" dirty="0"/>
              <a:t>Can you think of creative ways to use smell?</a:t>
            </a:r>
          </a:p>
        </p:txBody>
      </p:sp>
    </p:spTree>
    <p:extLst>
      <p:ext uri="{BB962C8B-B14F-4D97-AF65-F5344CB8AC3E}">
        <p14:creationId xmlns:p14="http://schemas.microsoft.com/office/powerpoint/2010/main" val="390008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068960"/>
            <a:ext cx="6553200" cy="508000"/>
          </a:xfrm>
        </p:spPr>
        <p:txBody>
          <a:bodyPr/>
          <a:lstStyle/>
          <a:p>
            <a:r>
              <a:rPr lang="en-US" sz="2800" dirty="0"/>
              <a:t>Gustatory: learning through taste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4149080"/>
            <a:ext cx="7643812" cy="22322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sense of taste stimulates the reward center of the brain which regulates motivation and learning.  </a:t>
            </a:r>
          </a:p>
        </p:txBody>
      </p:sp>
      <p:pic>
        <p:nvPicPr>
          <p:cNvPr id="121858" name="Picture 2" descr="Photo of a woman eating an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280" cy="269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450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492896"/>
            <a:ext cx="6553200" cy="508000"/>
          </a:xfrm>
        </p:spPr>
        <p:txBody>
          <a:bodyPr/>
          <a:lstStyle/>
          <a:p>
            <a:r>
              <a:rPr lang="en-US" dirty="0"/>
              <a:t>Gustatory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068960"/>
            <a:ext cx="7643812" cy="3240062"/>
          </a:xfrm>
        </p:spPr>
        <p:txBody>
          <a:bodyPr/>
          <a:lstStyle/>
          <a:p>
            <a:r>
              <a:rPr lang="en-US" dirty="0"/>
              <a:t>Chew gum while studying</a:t>
            </a:r>
          </a:p>
          <a:p>
            <a:r>
              <a:rPr lang="en-US" dirty="0"/>
              <a:t>Occasionally enjoy your favorite piece of candy while learning something difficult.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Caution</a:t>
            </a:r>
            <a:r>
              <a:rPr lang="en-US" dirty="0"/>
              <a:t>: Use this technique in moderation so you don’t gain weight.  </a:t>
            </a:r>
          </a:p>
        </p:txBody>
      </p:sp>
    </p:spTree>
    <p:extLst>
      <p:ext uri="{BB962C8B-B14F-4D97-AF65-F5344CB8AC3E}">
        <p14:creationId xmlns:p14="http://schemas.microsoft.com/office/powerpoint/2010/main" val="523603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6553200" cy="508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Use all your senses to remember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501008"/>
            <a:ext cx="7643812" cy="309634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For example, when learning Spanish, motivate yourself to learn by watching travel videos, listen to the words and say them out loud, create a visual picture of the words you are trying to remember, imagine the smell of Mexican food, eat some salsa and chips, and if possible, travel to a Spanish speaking country to practice the language.  Review vocabulary while on your exercise bike.  Study in different locations.  </a:t>
            </a:r>
          </a:p>
        </p:txBody>
      </p:sp>
    </p:spTree>
    <p:extLst>
      <p:ext uri="{BB962C8B-B14F-4D97-AF65-F5344CB8AC3E}">
        <p14:creationId xmlns:p14="http://schemas.microsoft.com/office/powerpoint/2010/main" val="46346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56992"/>
            <a:ext cx="6553200" cy="508000"/>
          </a:xfrm>
        </p:spPr>
        <p:txBody>
          <a:bodyPr/>
          <a:lstStyle/>
          <a:p>
            <a:r>
              <a:rPr lang="en-US" dirty="0"/>
              <a:t>Brain Science and Practical Learning Strategies</a:t>
            </a:r>
          </a:p>
        </p:txBody>
      </p:sp>
    </p:spTree>
    <p:extLst>
      <p:ext uri="{BB962C8B-B14F-4D97-AF65-F5344CB8AC3E}">
        <p14:creationId xmlns:p14="http://schemas.microsoft.com/office/powerpoint/2010/main" val="1646177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34950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dirty="0"/>
              <a:t>Read to Remember</a:t>
            </a:r>
          </a:p>
        </p:txBody>
      </p:sp>
      <p:pic>
        <p:nvPicPr>
          <p:cNvPr id="63491" name="Picture 1" descr="Photo of student reading a book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44813"/>
            <a:ext cx="5580063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2845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600" dirty="0"/>
              <a:t>SQ4R</a:t>
            </a:r>
            <a:br>
              <a:rPr lang="en-US" altLang="en-US" sz="6600" dirty="0"/>
            </a:br>
            <a:r>
              <a:rPr lang="en-US" altLang="en-US" sz="6600" dirty="0"/>
              <a:t>A shortcut to college reading</a:t>
            </a:r>
          </a:p>
        </p:txBody>
      </p:sp>
      <p:graphicFrame>
        <p:nvGraphicFramePr>
          <p:cNvPr id="254979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655073"/>
              </p:ext>
            </p:extLst>
          </p:nvPr>
        </p:nvGraphicFramePr>
        <p:xfrm>
          <a:off x="7164388" y="4627563"/>
          <a:ext cx="1384300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2247900" imgH="3306763" progId="MS_ClipArt_Gallery.2">
                  <p:embed/>
                </p:oleObj>
              </mc:Choice>
              <mc:Fallback>
                <p:oleObj name="Clip" r:id="rId3" imgW="2247900" imgH="3306763" progId="MS_ClipArt_Gallery.2">
                  <p:embed/>
                  <p:pic>
                    <p:nvPicPr>
                      <p:cNvPr id="254979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4627563"/>
                        <a:ext cx="1384300" cy="203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7163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 dirty="0"/>
              <a:t>Read once</a:t>
            </a:r>
            <a:br>
              <a:rPr lang="en-US" altLang="en-US" sz="6000" dirty="0"/>
            </a:br>
            <a:r>
              <a:rPr lang="en-US" altLang="en-US" sz="5400" dirty="0"/>
              <a:t>Instead of </a:t>
            </a:r>
            <a:r>
              <a:rPr lang="en-US" altLang="en-US" sz="5400" dirty="0">
                <a:solidFill>
                  <a:srgbClr val="C00000"/>
                </a:solidFill>
              </a:rPr>
              <a:t>Re-reading.</a:t>
            </a:r>
            <a:br>
              <a:rPr lang="en-US" altLang="en-US" sz="6000" dirty="0">
                <a:solidFill>
                  <a:srgbClr val="66FF33"/>
                </a:solidFill>
              </a:rPr>
            </a:br>
            <a:br>
              <a:rPr lang="en-US" altLang="en-US" sz="6000" dirty="0">
                <a:solidFill>
                  <a:srgbClr val="66FF33"/>
                </a:solidFill>
              </a:rPr>
            </a:br>
            <a:r>
              <a:rPr lang="en-US" altLang="en-US" sz="6000" dirty="0"/>
              <a:t>Recite for memory improvement.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43058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/>
              <a:t>Step 1</a:t>
            </a:r>
            <a:br>
              <a:rPr lang="en-US" altLang="en-US" sz="6000"/>
            </a:br>
            <a:br>
              <a:rPr lang="en-US" altLang="en-US" sz="6000"/>
            </a:br>
            <a:r>
              <a:rPr lang="en-US" altLang="en-US" sz="6000"/>
              <a:t>Survey</a:t>
            </a:r>
            <a:br>
              <a:rPr lang="en-US" altLang="en-US" sz="6000"/>
            </a:br>
            <a:r>
              <a:rPr lang="en-US" altLang="en-US" sz="6000"/>
              <a:t>Question</a:t>
            </a:r>
          </a:p>
        </p:txBody>
      </p:sp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5508625" y="5157788"/>
            <a:ext cx="27495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8000" dirty="0">
                <a:solidFill>
                  <a:srgbClr val="C00000"/>
                </a:solidFill>
                <a:latin typeface="+mn-lt"/>
              </a:rPr>
              <a:t>FAST</a:t>
            </a:r>
            <a:endParaRPr lang="en-US" altLang="en-US" sz="60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Why?</a:t>
            </a:r>
          </a:p>
        </p:txBody>
      </p:sp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827088" y="3716338"/>
            <a:ext cx="783113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800"/>
              <a:t>Beginning of speed reading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800"/>
              <a:t>Improves comprehension</a:t>
            </a:r>
            <a:endParaRPr lang="en-US" altLang="en-US" sz="4800">
              <a:solidFill>
                <a:srgbClr val="FAFD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How?</a:t>
            </a:r>
          </a:p>
        </p:txBody>
      </p:sp>
      <p:sp>
        <p:nvSpPr>
          <p:cNvPr id="747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3429000"/>
            <a:ext cx="7772400" cy="2900363"/>
          </a:xfrm>
        </p:spPr>
        <p:txBody>
          <a:bodyPr/>
          <a:lstStyle/>
          <a:p>
            <a:pPr eaLnBrk="1" hangingPunct="1"/>
            <a:r>
              <a:rPr lang="en-US" altLang="en-US"/>
              <a:t>Quickly look over the chapter.</a:t>
            </a:r>
          </a:p>
          <a:p>
            <a:pPr eaLnBrk="1" hangingPunct="1"/>
            <a:r>
              <a:rPr lang="en-US" altLang="en-US"/>
              <a:t>Turn the subtitles into questions.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42088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Survey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3140968"/>
            <a:ext cx="7643812" cy="2951162"/>
          </a:xfrm>
        </p:spPr>
        <p:txBody>
          <a:bodyPr/>
          <a:lstStyle/>
          <a:p>
            <a:pPr eaLnBrk="1" hangingPunct="1"/>
            <a:r>
              <a:rPr lang="en-US" altLang="en-US" dirty="0"/>
              <a:t>See the big picture.</a:t>
            </a:r>
          </a:p>
          <a:p>
            <a:pPr eaLnBrk="1" hangingPunct="1"/>
            <a:r>
              <a:rPr lang="en-US" altLang="en-US" dirty="0"/>
              <a:t>Ease into studying.</a:t>
            </a:r>
          </a:p>
          <a:p>
            <a:pPr eaLnBrk="1" hangingPunct="1"/>
            <a:r>
              <a:rPr lang="en-US" altLang="en-US" dirty="0"/>
              <a:t>Warm up.</a:t>
            </a:r>
          </a:p>
          <a:p>
            <a:pPr eaLnBrk="1" hangingPunct="1"/>
            <a:r>
              <a:rPr lang="en-US" altLang="en-US" dirty="0"/>
              <a:t>Create a basic background.</a:t>
            </a:r>
          </a:p>
          <a:p>
            <a:pPr eaLnBrk="1" hangingPunct="1"/>
            <a:r>
              <a:rPr lang="en-US" altLang="en-US" dirty="0"/>
              <a:t>Get started.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 autoUpdateAnimBg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dirty="0"/>
              <a:t>Question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9008" y="3055938"/>
            <a:ext cx="7643813" cy="2735262"/>
          </a:xfrm>
        </p:spPr>
        <p:txBody>
          <a:bodyPr/>
          <a:lstStyle/>
          <a:p>
            <a:pPr eaLnBrk="1" hangingPunct="1"/>
            <a:r>
              <a:rPr lang="en-US" altLang="en-US" dirty="0"/>
              <a:t>Read to find answers</a:t>
            </a:r>
          </a:p>
          <a:p>
            <a:pPr eaLnBrk="1" hangingPunct="1"/>
            <a:r>
              <a:rPr lang="en-US" altLang="en-US" dirty="0"/>
              <a:t>Improves reading comprehension</a:t>
            </a:r>
          </a:p>
          <a:p>
            <a:pPr eaLnBrk="1" hangingPunct="1"/>
            <a:r>
              <a:rPr lang="en-US" altLang="en-US" dirty="0"/>
              <a:t>Forces you to concentrate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7092950" y="5013325"/>
            <a:ext cx="15398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C00000"/>
                </a:solidFill>
              </a:rPr>
              <a:t>??</a:t>
            </a:r>
            <a:endParaRPr lang="en-US" altLang="en-US" sz="72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build="p" autoUpdateAnimBg="0" advAuto="0"/>
      <p:bldP spid="26112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7082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Keeps you awake</a:t>
            </a:r>
          </a:p>
        </p:txBody>
      </p:sp>
      <p:graphicFrame>
        <p:nvGraphicFramePr>
          <p:cNvPr id="262147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77899"/>
              </p:ext>
            </p:extLst>
          </p:nvPr>
        </p:nvGraphicFramePr>
        <p:xfrm>
          <a:off x="3563938" y="4365625"/>
          <a:ext cx="2028825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039673" imgH="1139342" progId="MS_ClipArt_Gallery.2">
                  <p:embed/>
                </p:oleObj>
              </mc:Choice>
              <mc:Fallback>
                <p:oleObj name="Clip" r:id="rId3" imgW="1039673" imgH="1139342" progId="MS_ClipArt_Gallery.2">
                  <p:embed/>
                  <p:pic>
                    <p:nvPicPr>
                      <p:cNvPr id="262147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365625"/>
                        <a:ext cx="2028825" cy="2301875"/>
                      </a:xfrm>
                      <a:prstGeom prst="rect">
                        <a:avLst/>
                      </a:prstGeom>
                      <a:solidFill>
                        <a:srgbClr val="FAFD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Become an Active Reader</a:t>
            </a:r>
          </a:p>
        </p:txBody>
      </p:sp>
      <p:pic>
        <p:nvPicPr>
          <p:cNvPr id="78870" name="Picture 22" descr="Photo of student reading and marking a textbook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692" y="3284984"/>
            <a:ext cx="2213992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284984"/>
            <a:ext cx="6553200" cy="508000"/>
          </a:xfrm>
        </p:spPr>
        <p:txBody>
          <a:bodyPr/>
          <a:lstStyle/>
          <a:p>
            <a:r>
              <a:rPr lang="en-US" dirty="0"/>
              <a:t>New discoveries are disproving traditional theories: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437112"/>
            <a:ext cx="7643812" cy="2232248"/>
          </a:xfrm>
        </p:spPr>
        <p:txBody>
          <a:bodyPr/>
          <a:lstStyle/>
          <a:p>
            <a:r>
              <a:rPr lang="en-US" dirty="0"/>
              <a:t>Learning styles</a:t>
            </a:r>
          </a:p>
          <a:p>
            <a:r>
              <a:rPr lang="en-US" dirty="0"/>
              <a:t>Left or right brain theories</a:t>
            </a:r>
          </a:p>
        </p:txBody>
      </p:sp>
    </p:spTree>
    <p:extLst>
      <p:ext uri="{BB962C8B-B14F-4D97-AF65-F5344CB8AC3E}">
        <p14:creationId xmlns:p14="http://schemas.microsoft.com/office/powerpoint/2010/main" val="1156473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434177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Exercise: Surveying and Questioning a Chapter</a:t>
            </a: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Step 2</a:t>
            </a: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1162050" y="3500438"/>
            <a:ext cx="23447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Read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Recite</a:t>
            </a:r>
            <a:endParaRPr lang="en-US" altLang="en-US" sz="6000">
              <a:solidFill>
                <a:srgbClr val="FAFD00"/>
              </a:solidFill>
            </a:endParaRP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4344988" y="3500438"/>
            <a:ext cx="24272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C00000"/>
                </a:solidFill>
              </a:rPr>
              <a:t>SLOW</a:t>
            </a: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4648200" y="5229225"/>
            <a:ext cx="2130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C00000"/>
                </a:solidFill>
              </a:rPr>
              <a:t>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autoUpdateAnimBg="0"/>
      <p:bldP spid="264196" grpId="0" autoUpdateAnimBg="0"/>
      <p:bldP spid="26419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99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This step is most important for  </a:t>
            </a:r>
            <a:br>
              <a:rPr lang="en-US" altLang="en-US"/>
            </a:br>
            <a:br>
              <a:rPr lang="en-US" altLang="en-US"/>
            </a:br>
            <a:r>
              <a:rPr lang="en-US" altLang="en-US" sz="6600"/>
              <a:t>Memory</a:t>
            </a:r>
            <a:endParaRPr lang="en-US" altLang="en-US"/>
          </a:p>
        </p:txBody>
      </p:sp>
      <p:graphicFrame>
        <p:nvGraphicFramePr>
          <p:cNvPr id="81923" name="Object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125518"/>
              </p:ext>
            </p:extLst>
          </p:nvPr>
        </p:nvGraphicFramePr>
        <p:xfrm>
          <a:off x="6084888" y="4005263"/>
          <a:ext cx="23622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882396" imgH="882396" progId="MS_ClipArt_Gallery.2">
                  <p:embed/>
                </p:oleObj>
              </mc:Choice>
              <mc:Fallback>
                <p:oleObj name="Clip" r:id="rId2" imgW="882396" imgH="882396" progId="MS_ClipArt_Gallery.2">
                  <p:embed/>
                  <p:pic>
                    <p:nvPicPr>
                      <p:cNvPr id="81923" name="Object 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005263"/>
                        <a:ext cx="2362200" cy="2286000"/>
                      </a:xfrm>
                      <a:prstGeom prst="rect">
                        <a:avLst/>
                      </a:prstGeom>
                      <a:solidFill>
                        <a:srgbClr val="EAEC5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How?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914400" y="3141663"/>
            <a:ext cx="64277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Read to identify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the topic sentence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or main idea.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78092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dirty="0"/>
              <a:t>Underline or highlight the idea if it is important.</a:t>
            </a:r>
          </a:p>
        </p:txBody>
      </p:sp>
      <p:graphicFrame>
        <p:nvGraphicFramePr>
          <p:cNvPr id="83971" name="Object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64261"/>
              </p:ext>
            </p:extLst>
          </p:nvPr>
        </p:nvGraphicFramePr>
        <p:xfrm>
          <a:off x="2915816" y="4005064"/>
          <a:ext cx="2120826" cy="226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579545" imgH="4896416" progId="MS_ClipArt_Gallery.2">
                  <p:embed/>
                </p:oleObj>
              </mc:Choice>
              <mc:Fallback>
                <p:oleObj name="Clip" r:id="rId2" imgW="4579545" imgH="4896416" progId="MS_ClipArt_Gallery.2">
                  <p:embed/>
                  <p:pic>
                    <p:nvPicPr>
                      <p:cNvPr id="83971" name="Object 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005064"/>
                        <a:ext cx="2120826" cy="2268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39700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/>
              <a:t>When reading is tough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412875"/>
            <a:ext cx="7129462" cy="56165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/>
              <a:t>Read it again.</a:t>
            </a:r>
          </a:p>
          <a:p>
            <a:pPr eaLnBrk="1" hangingPunct="1">
              <a:defRPr/>
            </a:pPr>
            <a:r>
              <a:rPr lang="en-US" altLang="en-US" sz="3200" dirty="0"/>
              <a:t>Look up new words.</a:t>
            </a:r>
          </a:p>
          <a:p>
            <a:pPr eaLnBrk="1" hangingPunct="1">
              <a:defRPr/>
            </a:pPr>
            <a:r>
              <a:rPr lang="en-US" altLang="en-US" sz="3200" dirty="0"/>
              <a:t>Read it aloud.</a:t>
            </a:r>
          </a:p>
          <a:p>
            <a:pPr eaLnBrk="1" hangingPunct="1">
              <a:defRPr/>
            </a:pPr>
            <a:r>
              <a:rPr lang="en-US" altLang="en-US" sz="3200" dirty="0"/>
              <a:t>Ask the instructor.</a:t>
            </a:r>
          </a:p>
          <a:p>
            <a:pPr eaLnBrk="1" hangingPunct="1">
              <a:defRPr/>
            </a:pPr>
            <a:r>
              <a:rPr lang="en-US" altLang="en-US" sz="3200" dirty="0"/>
              <a:t>Stand up and read.</a:t>
            </a:r>
          </a:p>
          <a:p>
            <a:pPr eaLnBrk="1" hangingPunct="1">
              <a:defRPr/>
            </a:pPr>
            <a:r>
              <a:rPr lang="en-US" altLang="en-US" sz="3200" dirty="0"/>
              <a:t>Use tutoring.</a:t>
            </a:r>
          </a:p>
          <a:p>
            <a:pPr eaLnBrk="1" hangingPunct="1">
              <a:defRPr/>
            </a:pPr>
            <a:r>
              <a:rPr lang="en-US" altLang="en-US" sz="3200" dirty="0"/>
              <a:t>Pretend you understand.</a:t>
            </a:r>
          </a:p>
          <a:p>
            <a:pPr eaLnBrk="1" hangingPunct="1">
              <a:defRPr/>
            </a:pPr>
            <a:r>
              <a:rPr lang="en-US" altLang="en-US" sz="3200" dirty="0"/>
              <a:t>Take a break and come back later.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</p:txBody>
      </p:sp>
      <p:pic>
        <p:nvPicPr>
          <p:cNvPr id="84996" name="Picture 3" descr="Photo of a student having difficulty reading many books.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950913"/>
            <a:ext cx="2808288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084763"/>
            <a:ext cx="7772400" cy="1143000"/>
          </a:xfrm>
          <a:noFill/>
        </p:spPr>
        <p:txBody>
          <a:bodyPr lIns="90488" tIns="44450" rIns="90488" bIns="44450" anchor="t"/>
          <a:lstStyle/>
          <a:p>
            <a:pPr eaLnBrk="1" hangingPunct="1"/>
            <a:r>
              <a:rPr lang="en-US" altLang="en-US" sz="3200" dirty="0"/>
              <a:t>Use 3X5 cards to learn new words. Put the word on one side and the definition on the other side. Review frequently. 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" name="Rectangle 4" descr="Diagram of a 3 X 5 index card"/>
          <p:cNvSpPr>
            <a:spLocks noChangeArrowheads="1"/>
          </p:cNvSpPr>
          <p:nvPr/>
        </p:nvSpPr>
        <p:spPr bwMode="auto">
          <a:xfrm>
            <a:off x="2699792" y="2708921"/>
            <a:ext cx="3168352" cy="1809930"/>
          </a:xfrm>
          <a:prstGeom prst="rect">
            <a:avLst/>
          </a:prstGeom>
          <a:solidFill>
            <a:srgbClr val="FCFCF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ECECE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altLang="en-US" b="1" dirty="0">
                <a:solidFill>
                  <a:srgbClr val="A50021"/>
                </a:solidFill>
                <a:latin typeface="Book Antiqua" pitchFamily="18" charset="0"/>
              </a:rPr>
              <a:t>           </a:t>
            </a:r>
            <a:r>
              <a:rPr lang="en-US" altLang="en-US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3x5 card</a:t>
            </a:r>
            <a:endParaRPr lang="en-US" alt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56540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Recite</a:t>
            </a:r>
            <a:endParaRPr lang="en-US" altLang="en-US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3284538"/>
            <a:ext cx="7643812" cy="3024187"/>
          </a:xfrm>
        </p:spPr>
        <p:txBody>
          <a:bodyPr/>
          <a:lstStyle/>
          <a:p>
            <a:pPr eaLnBrk="1" hangingPunct="1"/>
            <a:r>
              <a:rPr lang="en-US" altLang="en-US"/>
              <a:t>Most powerful memory technique</a:t>
            </a:r>
          </a:p>
          <a:p>
            <a:pPr eaLnBrk="1" hangingPunct="1"/>
            <a:r>
              <a:rPr lang="en-US" altLang="en-US"/>
              <a:t>Converts information from short term to long term memory</a:t>
            </a:r>
          </a:p>
          <a:p>
            <a:pPr eaLnBrk="1" hangingPunct="1"/>
            <a:r>
              <a:rPr lang="en-US" altLang="en-US"/>
              <a:t>Keeps you alert</a:t>
            </a:r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5364163" y="4365625"/>
            <a:ext cx="230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6600" dirty="0">
                <a:solidFill>
                  <a:srgbClr val="C00000"/>
                </a:solidFill>
                <a:latin typeface="+mn-lt"/>
              </a:rPr>
              <a:t>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 autoUpdateAnimBg="0"/>
      <p:bldP spid="273411" grpId="0" build="p" autoUpdateAnimBg="0" advAuto="0"/>
      <p:bldP spid="27341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Step 3</a:t>
            </a: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1476375" y="3213100"/>
            <a:ext cx="45878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/>
              <a:t>Review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/>
              <a:t>Reflect</a:t>
            </a:r>
            <a:endParaRPr lang="en-US" altLang="en-US" sz="6600">
              <a:solidFill>
                <a:srgbClr val="FAFD00"/>
              </a:solidFill>
            </a:endParaRPr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5292725" y="3978275"/>
            <a:ext cx="2492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C00000"/>
                </a:solidFill>
              </a:rPr>
              <a:t>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 autoUpdateAnimBg="0"/>
      <p:bldP spid="274435" grpId="0" autoUpdateAnimBg="0"/>
      <p:bldP spid="27443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26368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5400"/>
              <a:t>Why?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933450" y="3289300"/>
            <a:ext cx="78867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/>
              <a:t>Reinforces memory</a:t>
            </a:r>
            <a:endParaRPr lang="en-US" altLang="en-US" sz="6600">
              <a:solidFill>
                <a:srgbClr val="FAFD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924944"/>
            <a:ext cx="6553200" cy="508000"/>
          </a:xfrm>
        </p:spPr>
        <p:txBody>
          <a:bodyPr/>
          <a:lstStyle/>
          <a:p>
            <a:r>
              <a:rPr lang="en-US" dirty="0"/>
              <a:t>What’s New?</a:t>
            </a:r>
          </a:p>
        </p:txBody>
      </p:sp>
    </p:spTree>
    <p:extLst>
      <p:ext uri="{BB962C8B-B14F-4D97-AF65-F5344CB8AC3E}">
        <p14:creationId xmlns:p14="http://schemas.microsoft.com/office/powerpoint/2010/main" val="3790414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68584" y="2492896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dirty="0"/>
              <a:t>When?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611188" y="5229225"/>
            <a:ext cx="65976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C00000"/>
                </a:solidFill>
              </a:rPr>
              <a:t>Most of the forgetting occurs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C00000"/>
                </a:solidFill>
              </a:rPr>
              <a:t>in the first 20 minutes.</a:t>
            </a:r>
            <a:endParaRPr lang="en-US" altLang="en-US" sz="540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6" name="Picture 5" descr="It is best to review within 20 minut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98" y="2161671"/>
            <a:ext cx="3054252" cy="305425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4800"/>
              <a:t>How to Review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3357563"/>
            <a:ext cx="7643812" cy="3095625"/>
          </a:xfrm>
        </p:spPr>
        <p:txBody>
          <a:bodyPr/>
          <a:lstStyle/>
          <a:p>
            <a:pPr eaLnBrk="1" hangingPunct="1"/>
            <a:r>
              <a:rPr lang="en-US" altLang="en-US"/>
              <a:t>After each main section, review the main points.</a:t>
            </a:r>
          </a:p>
          <a:p>
            <a:pPr eaLnBrk="1" hangingPunct="1"/>
            <a:r>
              <a:rPr lang="en-US" altLang="en-US"/>
              <a:t>At the end of the chapter, quickly review the main points one more time.</a:t>
            </a:r>
          </a:p>
          <a:p>
            <a:pPr eaLnBrk="1" hangingPunct="1"/>
            <a:r>
              <a:rPr lang="en-US" altLang="en-US"/>
              <a:t>Do your review quickly.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autoUpdateAnimBg="0"/>
      <p:bldP spid="278531" grpId="0" build="p" autoUpdateAnimBg="0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3495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Reflection is the creative step.</a:t>
            </a:r>
          </a:p>
        </p:txBody>
      </p:sp>
      <p:pic>
        <p:nvPicPr>
          <p:cNvPr id="92192" name="Picture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24058"/>
            <a:ext cx="5115483" cy="227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81470" y="2564904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dirty="0"/>
              <a:t>Reflection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3960" y="3383442"/>
            <a:ext cx="7643812" cy="3455987"/>
          </a:xfrm>
        </p:spPr>
        <p:txBody>
          <a:bodyPr/>
          <a:lstStyle/>
          <a:p>
            <a:pPr eaLnBrk="1" hangingPunct="1"/>
            <a:r>
              <a:rPr lang="en-US" altLang="en-US" dirty="0"/>
              <a:t>How can I use this?</a:t>
            </a:r>
          </a:p>
          <a:p>
            <a:pPr eaLnBrk="1" hangingPunct="1"/>
            <a:r>
              <a:rPr lang="en-US" altLang="en-US" dirty="0"/>
              <a:t>What is important?</a:t>
            </a:r>
          </a:p>
          <a:p>
            <a:pPr eaLnBrk="1" hangingPunct="1"/>
            <a:r>
              <a:rPr lang="en-US" altLang="en-US" dirty="0"/>
              <a:t>How does it relate?</a:t>
            </a:r>
          </a:p>
          <a:p>
            <a:pPr eaLnBrk="1" hangingPunct="1"/>
            <a:r>
              <a:rPr lang="en-US" altLang="en-US" dirty="0"/>
              <a:t>How can I use it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altLang="en-US" dirty="0"/>
              <a:t>   in my career?</a:t>
            </a:r>
          </a:p>
          <a:p>
            <a:pPr eaLnBrk="1" hangingPunct="1"/>
            <a:r>
              <a:rPr lang="en-US" altLang="en-US" dirty="0"/>
              <a:t>Is it true?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2" name="Picture 1" descr="Photo of student reflecting on what she is reading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13" y="1460622"/>
            <a:ext cx="3594100" cy="538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306896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A step beyond memorization is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sz="6000" dirty="0"/>
              <a:t>Wisdom</a:t>
            </a:r>
            <a:br>
              <a:rPr lang="en-US" altLang="en-US" dirty="0"/>
            </a:br>
            <a:endParaRPr lang="en-US" altLang="en-US" dirty="0"/>
          </a:p>
        </p:txBody>
      </p:sp>
      <p:graphicFrame>
        <p:nvGraphicFramePr>
          <p:cNvPr id="325632" name="Object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390513"/>
              </p:ext>
            </p:extLst>
          </p:nvPr>
        </p:nvGraphicFramePr>
        <p:xfrm>
          <a:off x="5508625" y="3933825"/>
          <a:ext cx="2855913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139342" imgH="940918" progId="MS_ClipArt_Gallery.2">
                  <p:embed/>
                </p:oleObj>
              </mc:Choice>
              <mc:Fallback>
                <p:oleObj name="Clip" r:id="rId3" imgW="1139342" imgH="940918" progId="MS_ClipArt_Gallery.2">
                  <p:embed/>
                  <p:pic>
                    <p:nvPicPr>
                      <p:cNvPr id="325632" name="Object 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933825"/>
                        <a:ext cx="2855913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1279525" y="4851400"/>
            <a:ext cx="3308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C00000"/>
                </a:solidFill>
              </a:rPr>
              <a:t>REFLECT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25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25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34950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Sum:SQ4R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5236" name="Picture 3" descr="Graphic summarizing the steps of SQ$R: survey and question; read and recite; review and reflect.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52738"/>
            <a:ext cx="7685087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6553200" cy="508000"/>
          </a:xfrm>
        </p:spPr>
        <p:txBody>
          <a:bodyPr/>
          <a:lstStyle/>
          <a:p>
            <a:r>
              <a:rPr lang="en-US" dirty="0"/>
              <a:t>Succeeding in Math</a:t>
            </a:r>
          </a:p>
        </p:txBody>
      </p:sp>
      <p:pic>
        <p:nvPicPr>
          <p:cNvPr id="122882" name="Picture 2" descr="Photo of smiling math stud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2907531" cy="284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846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2636912"/>
            <a:ext cx="6553200" cy="508000"/>
          </a:xfrm>
        </p:spPr>
        <p:txBody>
          <a:bodyPr/>
          <a:lstStyle/>
          <a:p>
            <a:r>
              <a:rPr lang="en-US" dirty="0"/>
              <a:t>Why study math?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584" y="3573016"/>
            <a:ext cx="7643812" cy="2808014"/>
          </a:xfrm>
        </p:spPr>
        <p:txBody>
          <a:bodyPr/>
          <a:lstStyle/>
          <a:p>
            <a:r>
              <a:rPr lang="en-US" dirty="0"/>
              <a:t>Math is the most failed subject in college.  </a:t>
            </a:r>
          </a:p>
          <a:p>
            <a:r>
              <a:rPr lang="en-US" dirty="0"/>
              <a:t>It is required for graduation.</a:t>
            </a:r>
          </a:p>
          <a:p>
            <a:r>
              <a:rPr lang="en-US" dirty="0"/>
              <a:t>It is needed for entry into high paying scientific, technical and business occupations.  </a:t>
            </a:r>
          </a:p>
        </p:txBody>
      </p:sp>
    </p:spTree>
    <p:extLst>
      <p:ext uri="{BB962C8B-B14F-4D97-AF65-F5344CB8AC3E}">
        <p14:creationId xmlns:p14="http://schemas.microsoft.com/office/powerpoint/2010/main" val="30363343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916832"/>
            <a:ext cx="6553200" cy="508000"/>
          </a:xfrm>
        </p:spPr>
        <p:txBody>
          <a:bodyPr/>
          <a:lstStyle/>
          <a:p>
            <a:r>
              <a:rPr lang="en-US" dirty="0"/>
              <a:t>Reading a Math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492896"/>
            <a:ext cx="7643812" cy="4176166"/>
          </a:xfrm>
        </p:spPr>
        <p:txBody>
          <a:bodyPr/>
          <a:lstStyle/>
          <a:p>
            <a:r>
              <a:rPr lang="en-US" dirty="0"/>
              <a:t>Skim the text before class to become familiar with the topics.  Find out what you need to learn.  </a:t>
            </a:r>
          </a:p>
          <a:p>
            <a:r>
              <a:rPr lang="en-US" dirty="0"/>
              <a:t>As you are reading, make flash cards of the key definitions and formulas.</a:t>
            </a:r>
          </a:p>
          <a:p>
            <a:r>
              <a:rPr lang="en-US" dirty="0"/>
              <a:t>It is not enough to read and understand.  Add practice to your study system.  </a:t>
            </a:r>
          </a:p>
          <a:p>
            <a:r>
              <a:rPr lang="en-US" dirty="0"/>
              <a:t>Focus on understanding rather than memorization.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808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80928"/>
            <a:ext cx="6553200" cy="508000"/>
          </a:xfrm>
        </p:spPr>
        <p:txBody>
          <a:bodyPr/>
          <a:lstStyle/>
          <a:p>
            <a:r>
              <a:rPr lang="en-US" dirty="0"/>
              <a:t>Tips for Math Success</a:t>
            </a:r>
          </a:p>
        </p:txBody>
      </p:sp>
      <p:pic>
        <p:nvPicPr>
          <p:cNvPr id="123906" name="Picture 2" descr="Photo of successful math stud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73" y="3645024"/>
            <a:ext cx="424482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277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6553200" cy="508000"/>
          </a:xfrm>
        </p:spPr>
        <p:txBody>
          <a:bodyPr/>
          <a:lstStyle/>
          <a:p>
            <a:r>
              <a:rPr lang="en-US" dirty="0"/>
              <a:t>Multisensory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501008"/>
            <a:ext cx="7643812" cy="28080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Learning is increased by using and integrating </a:t>
            </a:r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all the senses</a:t>
            </a:r>
            <a:r>
              <a:rPr lang="en-US" dirty="0"/>
              <a:t>, not just preferred ones.  </a:t>
            </a:r>
          </a:p>
        </p:txBody>
      </p:sp>
    </p:spTree>
    <p:extLst>
      <p:ext uri="{BB962C8B-B14F-4D97-AF65-F5344CB8AC3E}">
        <p14:creationId xmlns:p14="http://schemas.microsoft.com/office/powerpoint/2010/main" val="19991866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875" y="2420888"/>
            <a:ext cx="6553200" cy="508000"/>
          </a:xfrm>
        </p:spPr>
        <p:txBody>
          <a:bodyPr/>
          <a:lstStyle/>
          <a:p>
            <a:r>
              <a:rPr lang="en-US" dirty="0"/>
              <a:t>Think Positively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3020644"/>
            <a:ext cx="7643812" cy="11475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“I can learn to be successful in math.”</a:t>
            </a:r>
          </a:p>
        </p:txBody>
      </p:sp>
      <p:pic>
        <p:nvPicPr>
          <p:cNvPr id="119810" name="Picture 2" descr="I love math">
            <a:extLst>
              <a:ext uri="{FF2B5EF4-FFF2-40B4-BE49-F238E27FC236}">
                <a16:creationId xmlns:a16="http://schemas.microsoft.com/office/drawing/2014/main" id="{B098E9F4-05C9-416C-B1FA-6BB684C22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200" y="4262178"/>
            <a:ext cx="333375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254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492896"/>
            <a:ext cx="6553200" cy="508000"/>
          </a:xfrm>
        </p:spPr>
        <p:txBody>
          <a:bodyPr/>
          <a:lstStyle/>
          <a:p>
            <a:r>
              <a:rPr lang="en-US" dirty="0"/>
              <a:t>Internal Locus of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501008"/>
            <a:ext cx="7643812" cy="2015926"/>
          </a:xfrm>
        </p:spPr>
        <p:txBody>
          <a:bodyPr/>
          <a:lstStyle/>
          <a:p>
            <a:r>
              <a:rPr lang="en-US" dirty="0"/>
              <a:t>Take responsibility for your own success.  </a:t>
            </a:r>
          </a:p>
          <a:p>
            <a:r>
              <a:rPr lang="en-US" dirty="0"/>
              <a:t>Get help when you need it.  </a:t>
            </a:r>
          </a:p>
        </p:txBody>
      </p:sp>
    </p:spTree>
    <p:extLst>
      <p:ext uri="{BB962C8B-B14F-4D97-AF65-F5344CB8AC3E}">
        <p14:creationId xmlns:p14="http://schemas.microsoft.com/office/powerpoint/2010/main" val="42748417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44574"/>
            <a:ext cx="6553200" cy="508000"/>
          </a:xfrm>
        </p:spPr>
        <p:txBody>
          <a:bodyPr/>
          <a:lstStyle/>
          <a:p>
            <a:r>
              <a:rPr lang="en-US" dirty="0"/>
              <a:t>Increase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557" y="4293096"/>
            <a:ext cx="7643812" cy="13678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Review the motivation tips in the first chapter and use them to study math.  </a:t>
            </a:r>
          </a:p>
        </p:txBody>
      </p:sp>
      <p:pic>
        <p:nvPicPr>
          <p:cNvPr id="125958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209811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7283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420888"/>
            <a:ext cx="6553200" cy="508000"/>
          </a:xfrm>
        </p:spPr>
        <p:txBody>
          <a:bodyPr/>
          <a:lstStyle/>
          <a:p>
            <a:r>
              <a:rPr lang="en-US" dirty="0"/>
              <a:t>Prepare Adequately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068960"/>
            <a:ext cx="7643812" cy="17278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Did you know that in order to be successful,  it takes about 10 hours a week to study for your math course?</a:t>
            </a:r>
          </a:p>
          <a:p>
            <a:pPr marL="0" indent="0">
              <a:buNone/>
            </a:pPr>
            <a:r>
              <a:rPr lang="en-US" dirty="0"/>
              <a:t>Make a study schedule.</a:t>
            </a:r>
          </a:p>
        </p:txBody>
      </p:sp>
    </p:spTree>
    <p:extLst>
      <p:ext uri="{BB962C8B-B14F-4D97-AF65-F5344CB8AC3E}">
        <p14:creationId xmlns:p14="http://schemas.microsoft.com/office/powerpoint/2010/main" val="37549383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49331"/>
            <a:ext cx="6553200" cy="508000"/>
          </a:xfrm>
        </p:spPr>
        <p:txBody>
          <a:bodyPr/>
          <a:lstStyle/>
          <a:p>
            <a:r>
              <a:rPr lang="en-US" dirty="0"/>
              <a:t>My goal: Earn an A or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429000"/>
            <a:ext cx="7643812" cy="16561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you do not earn an A or B in your math course, you will probably not succeed in the next level.  </a:t>
            </a:r>
          </a:p>
        </p:txBody>
      </p:sp>
      <p:pic>
        <p:nvPicPr>
          <p:cNvPr id="12697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9120"/>
            <a:ext cx="32004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2262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44" y="2636912"/>
            <a:ext cx="6553200" cy="508000"/>
          </a:xfrm>
        </p:spPr>
        <p:txBody>
          <a:bodyPr/>
          <a:lstStyle/>
          <a:p>
            <a:r>
              <a:rPr lang="en-US" dirty="0"/>
              <a:t>Math Is a Priority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429000"/>
            <a:ext cx="7643812" cy="14398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your prime time when you are most alert to study math.  </a:t>
            </a:r>
          </a:p>
        </p:txBody>
      </p:sp>
    </p:spTree>
    <p:extLst>
      <p:ext uri="{BB962C8B-B14F-4D97-AF65-F5344CB8AC3E}">
        <p14:creationId xmlns:p14="http://schemas.microsoft.com/office/powerpoint/2010/main" val="5289670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6553200" cy="508000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140968"/>
            <a:ext cx="7643812" cy="16558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minimize forgetting, review what you have learned in your math class as soon as possible after the class</a:t>
            </a:r>
          </a:p>
        </p:txBody>
      </p:sp>
    </p:spTree>
    <p:extLst>
      <p:ext uri="{BB962C8B-B14F-4D97-AF65-F5344CB8AC3E}">
        <p14:creationId xmlns:p14="http://schemas.microsoft.com/office/powerpoint/2010/main" val="28531063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204864"/>
            <a:ext cx="6553200" cy="508000"/>
          </a:xfrm>
        </p:spPr>
        <p:txBody>
          <a:bodyPr/>
          <a:lstStyle/>
          <a:p>
            <a:r>
              <a:rPr lang="en-US" dirty="0"/>
              <a:t>Use a Study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4" y="2924944"/>
            <a:ext cx="7643812" cy="15118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the study group to practice problems that might be on the exam.  </a:t>
            </a:r>
          </a:p>
        </p:txBody>
      </p:sp>
      <p:pic>
        <p:nvPicPr>
          <p:cNvPr id="128002" name="Picture 2" descr="Photo of a group of students studying math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4412345" cy="295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1375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284984"/>
            <a:ext cx="6553200" cy="508000"/>
          </a:xfrm>
        </p:spPr>
        <p:txBody>
          <a:bodyPr/>
          <a:lstStyle/>
          <a:p>
            <a:r>
              <a:rPr lang="en-US" dirty="0"/>
              <a:t>Ask Questions in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4149080"/>
            <a:ext cx="7643812" cy="24479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Ask questions as soon as you don’t understand anything.  </a:t>
            </a:r>
          </a:p>
          <a:p>
            <a:pPr marL="0" indent="0">
              <a:buNone/>
            </a:pPr>
            <a:r>
              <a:rPr lang="en-US" dirty="0"/>
              <a:t>Other students may have the same question and be thankful you asked it.  </a:t>
            </a:r>
          </a:p>
        </p:txBody>
      </p:sp>
      <p:pic>
        <p:nvPicPr>
          <p:cNvPr id="129026" name="Picture 2" descr="Photo of a student raising her hand to ask a question in clas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" y="0"/>
            <a:ext cx="4538935" cy="301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9726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060848"/>
            <a:ext cx="6553200" cy="508000"/>
          </a:xfrm>
        </p:spPr>
        <p:txBody>
          <a:bodyPr/>
          <a:lstStyle/>
          <a:p>
            <a:r>
              <a:rPr lang="en-US" sz="3200" dirty="0"/>
              <a:t>Use Multi-Sensory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564904"/>
            <a:ext cx="7643812" cy="4176166"/>
          </a:xfrm>
        </p:spPr>
        <p:txBody>
          <a:bodyPr/>
          <a:lstStyle/>
          <a:p>
            <a:r>
              <a:rPr lang="en-US" dirty="0"/>
              <a:t>Use all your senses to study math. </a:t>
            </a:r>
          </a:p>
          <a:p>
            <a:r>
              <a:rPr lang="en-US" dirty="0"/>
              <a:t>Read important concepts out loud.</a:t>
            </a:r>
          </a:p>
          <a:p>
            <a:r>
              <a:rPr lang="en-US" dirty="0"/>
              <a:t>Use flash cards.</a:t>
            </a:r>
          </a:p>
          <a:p>
            <a:r>
              <a:rPr lang="en-US" dirty="0"/>
              <a:t>Watch YouTube videos on difficult concepts.</a:t>
            </a:r>
          </a:p>
          <a:p>
            <a:r>
              <a:rPr lang="en-US" dirty="0"/>
              <a:t>Use different colors of ink to take notes. </a:t>
            </a:r>
          </a:p>
          <a:p>
            <a:r>
              <a:rPr lang="en-US" dirty="0"/>
              <a:t>Take pictures of problems on the board.  </a:t>
            </a:r>
          </a:p>
          <a:p>
            <a:r>
              <a:rPr lang="en-US" dirty="0"/>
              <a:t>Use math manipulatives.  </a:t>
            </a:r>
          </a:p>
          <a:p>
            <a:r>
              <a:rPr lang="en-US" dirty="0"/>
              <a:t>Use </a:t>
            </a:r>
            <a:r>
              <a:rPr lang="en-US"/>
              <a:t>social media </a:t>
            </a:r>
            <a:r>
              <a:rPr lang="en-US" dirty="0"/>
              <a:t>to discuss math problems.   </a:t>
            </a:r>
          </a:p>
        </p:txBody>
      </p:sp>
    </p:spTree>
    <p:extLst>
      <p:ext uri="{BB962C8B-B14F-4D97-AF65-F5344CB8AC3E}">
        <p14:creationId xmlns:p14="http://schemas.microsoft.com/office/powerpoint/2010/main" val="99221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77072"/>
            <a:ext cx="6553200" cy="508000"/>
          </a:xfrm>
        </p:spPr>
        <p:txBody>
          <a:bodyPr/>
          <a:lstStyle/>
          <a:p>
            <a:r>
              <a:rPr lang="en-US" dirty="0"/>
              <a:t>All the senses work together as a team to store information in long-term memory.  What senses can you use to remember?</a:t>
            </a:r>
          </a:p>
        </p:txBody>
      </p:sp>
    </p:spTree>
    <p:extLst>
      <p:ext uri="{BB962C8B-B14F-4D97-AF65-F5344CB8AC3E}">
        <p14:creationId xmlns:p14="http://schemas.microsoft.com/office/powerpoint/2010/main" val="38334494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7777162" cy="768350"/>
          </a:xfrm>
        </p:spPr>
        <p:txBody>
          <a:bodyPr/>
          <a:lstStyle/>
          <a:p>
            <a:pPr eaLnBrk="1" hangingPunct="1"/>
            <a:r>
              <a:rPr lang="en-US" altLang="en-US" dirty="0"/>
              <a:t>Online Reading Strategies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484313"/>
            <a:ext cx="7129463" cy="4824412"/>
          </a:xfrm>
        </p:spPr>
        <p:txBody>
          <a:bodyPr/>
          <a:lstStyle/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What is your purpose for reading?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For college material: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	Scan first.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	Look for key points.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	Make note of the important points. 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	Review.</a:t>
            </a:r>
          </a:p>
          <a:p>
            <a:pPr marL="0" indent="0"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96260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221163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971550" y="2708275"/>
            <a:ext cx="7272338" cy="508000"/>
          </a:xfrm>
        </p:spPr>
        <p:txBody>
          <a:bodyPr/>
          <a:lstStyle/>
          <a:p>
            <a:pPr eaLnBrk="1" hangingPunct="1"/>
            <a:r>
              <a:rPr lang="en-US" altLang="en-US" dirty="0"/>
              <a:t>What to do if the reading goes in one ear and out the other?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87450" y="3644900"/>
            <a:ext cx="7643813" cy="2808288"/>
          </a:xfrm>
        </p:spPr>
        <p:txBody>
          <a:bodyPr/>
          <a:lstStyle/>
          <a:p>
            <a:pPr eaLnBrk="1" hangingPunct="1"/>
            <a:r>
              <a:rPr lang="en-US" altLang="en-US" dirty="0"/>
              <a:t>Tell yourself you can do it!</a:t>
            </a:r>
          </a:p>
          <a:p>
            <a:pPr eaLnBrk="1" hangingPunct="1"/>
            <a:r>
              <a:rPr lang="en-US" altLang="en-US" dirty="0"/>
              <a:t>Try visualization.</a:t>
            </a:r>
          </a:p>
          <a:p>
            <a:pPr eaLnBrk="1" hangingPunct="1"/>
            <a:r>
              <a:rPr lang="en-US" altLang="en-US" dirty="0"/>
              <a:t>Look for personal meaning.</a:t>
            </a:r>
          </a:p>
          <a:p>
            <a:pPr eaLnBrk="1" hangingPunct="1"/>
            <a:r>
              <a:rPr lang="en-US" altLang="en-US" dirty="0"/>
              <a:t>Scan for important points.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Talk to the text as you read it.  </a:t>
            </a:r>
          </a:p>
        </p:txBody>
      </p:sp>
      <p:pic>
        <p:nvPicPr>
          <p:cNvPr id="5" name="Picture 1" descr="Photo of frustrated student who has difficulties with reading">
            <a:extLst>
              <a:ext uri="{FF2B5EF4-FFF2-40B4-BE49-F238E27FC236}">
                <a16:creationId xmlns:a16="http://schemas.microsoft.com/office/drawing/2014/main" id="{751B0D95-FF3E-4CD4-84DA-F46E2CEB7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3359944"/>
            <a:ext cx="2255838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4AA4A-A026-45DC-A04B-105E878EA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36912"/>
            <a:ext cx="6553200" cy="508000"/>
          </a:xfrm>
        </p:spPr>
        <p:txBody>
          <a:bodyPr/>
          <a:lstStyle/>
          <a:p>
            <a:r>
              <a:rPr lang="en-US" dirty="0"/>
              <a:t>Tips for Online Learning</a:t>
            </a:r>
          </a:p>
        </p:txBody>
      </p:sp>
      <p:pic>
        <p:nvPicPr>
          <p:cNvPr id="4" name="Picture 3" descr="Photo of a student learning online. ">
            <a:extLst>
              <a:ext uri="{FF2B5EF4-FFF2-40B4-BE49-F238E27FC236}">
                <a16:creationId xmlns:a16="http://schemas.microsoft.com/office/drawing/2014/main" id="{F88F43F3-81A3-4F76-A191-52A6B2F4EA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429000"/>
            <a:ext cx="4860032" cy="324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25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30F3F-5B1D-4D11-A5C5-740795B46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132856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Advantages and Disadvantages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EEB5FA-CD9A-453A-ACD2-1A1AF65D2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788" y="3212976"/>
            <a:ext cx="4040188" cy="24062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Advantages</a:t>
            </a:r>
          </a:p>
          <a:p>
            <a:r>
              <a:rPr lang="en-US" dirty="0"/>
              <a:t>No commute</a:t>
            </a:r>
          </a:p>
          <a:p>
            <a:r>
              <a:rPr lang="en-US" dirty="0"/>
              <a:t>Save money</a:t>
            </a:r>
          </a:p>
          <a:p>
            <a:r>
              <a:rPr lang="en-US" dirty="0"/>
              <a:t>Learn at your own pace </a:t>
            </a:r>
          </a:p>
          <a:p>
            <a:r>
              <a:rPr lang="en-US" dirty="0"/>
              <a:t>Convenient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3E2909B-8235-42D8-B4FB-FED38808F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3212976"/>
            <a:ext cx="4041775" cy="26942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Disadvantages</a:t>
            </a:r>
          </a:p>
          <a:p>
            <a:r>
              <a:rPr lang="en-US" dirty="0"/>
              <a:t>Less interaction between students and the instructor</a:t>
            </a:r>
          </a:p>
          <a:p>
            <a:r>
              <a:rPr lang="en-US" dirty="0"/>
              <a:t>Avoiding procrastination with a flexible schedule</a:t>
            </a:r>
          </a:p>
        </p:txBody>
      </p:sp>
    </p:spTree>
    <p:extLst>
      <p:ext uri="{BB962C8B-B14F-4D97-AF65-F5344CB8AC3E}">
        <p14:creationId xmlns:p14="http://schemas.microsoft.com/office/powerpoint/2010/main" val="12021142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3999D-80CA-4904-B1BE-DF14693EF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17437"/>
            <a:ext cx="8229600" cy="1143000"/>
          </a:xfrm>
        </p:spPr>
        <p:txBody>
          <a:bodyPr/>
          <a:lstStyle/>
          <a:p>
            <a:r>
              <a:rPr lang="en-US" dirty="0"/>
              <a:t>Balance Freedom and Responsibility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32577-DA70-43A4-B9F2-2ECD5F6BF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109119"/>
            <a:ext cx="4040188" cy="639762"/>
          </a:xfrm>
        </p:spPr>
        <p:txBody>
          <a:bodyPr/>
          <a:lstStyle/>
          <a:p>
            <a:r>
              <a:rPr lang="en-US" dirty="0"/>
              <a:t>Freedom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52291-3B0C-4E41-8F77-5C0D3AC55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3933056"/>
            <a:ext cx="4040188" cy="11821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Flexibility</a:t>
            </a:r>
          </a:p>
          <a:p>
            <a:pPr marL="0" indent="0">
              <a:buNone/>
            </a:pPr>
            <a:r>
              <a:rPr lang="en-US" dirty="0"/>
              <a:t>Convenience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AC27A8-9C19-4F69-B8A6-3EA0ED712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0970" y="3109119"/>
            <a:ext cx="4041775" cy="639762"/>
          </a:xfrm>
        </p:spPr>
        <p:txBody>
          <a:bodyPr/>
          <a:lstStyle/>
          <a:p>
            <a:r>
              <a:rPr lang="en-US" dirty="0"/>
              <a:t>Responsibility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7C061F-CF59-4323-8078-761C8E4BCB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3924024"/>
            <a:ext cx="4041775" cy="13261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Procrastination is the leading cause of lack of success in online courses</a:t>
            </a:r>
          </a:p>
        </p:txBody>
      </p:sp>
    </p:spTree>
    <p:extLst>
      <p:ext uri="{BB962C8B-B14F-4D97-AF65-F5344CB8AC3E}">
        <p14:creationId xmlns:p14="http://schemas.microsoft.com/office/powerpoint/2010/main" val="42821667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86B72-10BF-4977-A8CD-174DF8FA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586" y="2204864"/>
            <a:ext cx="6553200" cy="508000"/>
          </a:xfrm>
        </p:spPr>
        <p:txBody>
          <a:bodyPr/>
          <a:lstStyle/>
          <a:p>
            <a:r>
              <a:rPr lang="en-US" dirty="0"/>
              <a:t>Tips for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D2A4B-202B-46A6-BE24-97411AED5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2852936"/>
            <a:ext cx="7643812" cy="3816126"/>
          </a:xfrm>
        </p:spPr>
        <p:txBody>
          <a:bodyPr/>
          <a:lstStyle/>
          <a:p>
            <a:r>
              <a:rPr lang="en-US" dirty="0"/>
              <a:t>Establish a personal schedule.</a:t>
            </a:r>
          </a:p>
          <a:p>
            <a:r>
              <a:rPr lang="en-US" dirty="0"/>
              <a:t>Minimize distractions such as cell phones and social media.</a:t>
            </a:r>
          </a:p>
          <a:p>
            <a:r>
              <a:rPr lang="en-US" dirty="0"/>
              <a:t>Read the syllabus to understand how the course works and when assignments are due.</a:t>
            </a:r>
          </a:p>
          <a:p>
            <a:r>
              <a:rPr lang="en-US" dirty="0"/>
              <a:t>Distributed practice and frequent review work best.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584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54DEA-7EE6-4091-90CD-58B8DCB7F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420888"/>
            <a:ext cx="6553200" cy="508000"/>
          </a:xfrm>
        </p:spPr>
        <p:txBody>
          <a:bodyPr/>
          <a:lstStyle/>
          <a:p>
            <a:r>
              <a:rPr lang="en-US" sz="3200" dirty="0"/>
              <a:t>Review Tools for Online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8010-E753-41A6-ABC8-180BE54B9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3212976"/>
            <a:ext cx="7643812" cy="3240062"/>
          </a:xfrm>
        </p:spPr>
        <p:txBody>
          <a:bodyPr/>
          <a:lstStyle/>
          <a:p>
            <a:r>
              <a:rPr lang="en-US" dirty="0"/>
              <a:t>Take notes and review them. </a:t>
            </a:r>
          </a:p>
          <a:p>
            <a:r>
              <a:rPr lang="en-US" dirty="0"/>
              <a:t>Read the material out loud?</a:t>
            </a:r>
          </a:p>
          <a:p>
            <a:r>
              <a:rPr lang="en-US" dirty="0"/>
              <a:t>Is there an option for highlighting?</a:t>
            </a:r>
          </a:p>
          <a:p>
            <a:r>
              <a:rPr lang="en-US" dirty="0"/>
              <a:t>Read a small amount of material at a time.</a:t>
            </a:r>
          </a:p>
          <a:p>
            <a:r>
              <a:rPr lang="en-US" dirty="0"/>
              <a:t>For detailed information, make flash cards and review them. </a:t>
            </a:r>
          </a:p>
        </p:txBody>
      </p:sp>
    </p:spTree>
    <p:extLst>
      <p:ext uri="{BB962C8B-B14F-4D97-AF65-F5344CB8AC3E}">
        <p14:creationId xmlns:p14="http://schemas.microsoft.com/office/powerpoint/2010/main" val="34650993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28729-FC04-49A7-91DC-FC72BA233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060" y="2921000"/>
            <a:ext cx="6553200" cy="508000"/>
          </a:xfrm>
        </p:spPr>
        <p:txBody>
          <a:bodyPr/>
          <a:lstStyle/>
          <a:p>
            <a:r>
              <a:rPr lang="en-US" sz="2800" dirty="0"/>
              <a:t>How are online courses different?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13C48-B7C1-4FC7-844F-AB63E532E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349" y="3933255"/>
            <a:ext cx="7643812" cy="1511870"/>
          </a:xfrm>
        </p:spPr>
        <p:txBody>
          <a:bodyPr/>
          <a:lstStyle/>
          <a:p>
            <a:r>
              <a:rPr lang="en-US" dirty="0"/>
              <a:t>They require more writing.</a:t>
            </a:r>
          </a:p>
          <a:p>
            <a:r>
              <a:rPr lang="en-US" dirty="0"/>
              <a:t>Creative projects are more likely than traditional objective assessments.</a:t>
            </a:r>
          </a:p>
        </p:txBody>
      </p:sp>
    </p:spTree>
    <p:extLst>
      <p:ext uri="{BB962C8B-B14F-4D97-AF65-F5344CB8AC3E}">
        <p14:creationId xmlns:p14="http://schemas.microsoft.com/office/powerpoint/2010/main" val="15585283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349500"/>
            <a:ext cx="7632700" cy="508000"/>
          </a:xfrm>
        </p:spPr>
        <p:txBody>
          <a:bodyPr/>
          <a:lstStyle/>
          <a:p>
            <a:pPr eaLnBrk="1" hangingPunct="1"/>
            <a:r>
              <a:rPr lang="en-US" altLang="en-US"/>
              <a:t>Guidelines for Marking a Text</a:t>
            </a:r>
          </a:p>
        </p:txBody>
      </p:sp>
      <p:graphicFrame>
        <p:nvGraphicFramePr>
          <p:cNvPr id="100355" name="Object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470892"/>
              </p:ext>
            </p:extLst>
          </p:nvPr>
        </p:nvGraphicFramePr>
        <p:xfrm>
          <a:off x="2771775" y="3141663"/>
          <a:ext cx="2919413" cy="308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30959" imgH="1827886" progId="MS_ClipArt_Gallery.2">
                  <p:embed/>
                </p:oleObj>
              </mc:Choice>
              <mc:Fallback>
                <p:oleObj name="Clip" r:id="rId2" imgW="1730959" imgH="1827886" progId="MS_ClipArt_Gallery.2">
                  <p:embed/>
                  <p:pic>
                    <p:nvPicPr>
                      <p:cNvPr id="100355" name="Object 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141663"/>
                        <a:ext cx="2919413" cy="308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275808"/>
            <a:ext cx="7634288" cy="508000"/>
          </a:xfrm>
        </p:spPr>
        <p:txBody>
          <a:bodyPr/>
          <a:lstStyle/>
          <a:p>
            <a:pPr eaLnBrk="1" hangingPunct="1"/>
            <a:r>
              <a:rPr lang="en-US" altLang="en-US" dirty="0"/>
              <a:t>A Mind Map for Marking a Text</a:t>
            </a:r>
          </a:p>
        </p:txBody>
      </p:sp>
      <p:sp>
        <p:nvSpPr>
          <p:cNvPr id="101379" name="Text Box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3089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1380" name="Ova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124200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1381" name="Text Box 5" descr="Be selective"/>
          <p:cNvSpPr txBox="1">
            <a:spLocks noChangeArrowheads="1"/>
          </p:cNvSpPr>
          <p:nvPr/>
        </p:nvSpPr>
        <p:spPr bwMode="auto">
          <a:xfrm>
            <a:off x="3260725" y="3317875"/>
            <a:ext cx="2511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>
                <a:solidFill>
                  <a:schemeClr val="bg2"/>
                </a:solidFill>
              </a:rPr>
              <a:t>BE  SELECTIVE</a:t>
            </a:r>
            <a:endParaRPr lang="en-US" altLang="en-US" sz="2400" dirty="0"/>
          </a:p>
        </p:txBody>
      </p:sp>
      <p:sp>
        <p:nvSpPr>
          <p:cNvPr id="100358" name="Text Box 6" descr="Focus on the 20% that is most important"/>
          <p:cNvSpPr txBox="1">
            <a:spLocks noChangeArrowheads="1"/>
          </p:cNvSpPr>
          <p:nvPr/>
        </p:nvSpPr>
        <p:spPr bwMode="auto">
          <a:xfrm>
            <a:off x="3946525" y="3622675"/>
            <a:ext cx="80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20%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5775325" y="2935288"/>
            <a:ext cx="3476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594670" cy="508000"/>
          </a:xfrm>
        </p:spPr>
        <p:txBody>
          <a:bodyPr/>
          <a:lstStyle/>
          <a:p>
            <a:r>
              <a:rPr lang="en-US" dirty="0"/>
              <a:t>Visual: learning through reading, observing, or seeing things.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365104"/>
            <a:ext cx="7643812" cy="19447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Most scientists agree that vision is the best tool to learn anything.   </a:t>
            </a:r>
          </a:p>
        </p:txBody>
      </p:sp>
      <p:pic>
        <p:nvPicPr>
          <p:cNvPr id="4" name="Picture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94749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6998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906" y="1815651"/>
            <a:ext cx="6553200" cy="508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Marking</a:t>
            </a:r>
          </a:p>
        </p:txBody>
      </p:sp>
      <p:sp>
        <p:nvSpPr>
          <p:cNvPr id="102403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3778250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2404" name="Text Box 4" descr="Be selective and focus on the 20% that is most important."/>
          <p:cNvSpPr txBox="1">
            <a:spLocks noChangeArrowheads="1"/>
          </p:cNvSpPr>
          <p:nvPr/>
        </p:nvSpPr>
        <p:spPr bwMode="auto">
          <a:xfrm>
            <a:off x="3209925" y="3886200"/>
            <a:ext cx="23510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BE SELECTIVE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3906838" y="4230688"/>
            <a:ext cx="887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20 %</a:t>
            </a:r>
          </a:p>
        </p:txBody>
      </p:sp>
      <p:sp>
        <p:nvSpPr>
          <p:cNvPr id="102406" name="Lin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555875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622300" y="227647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250825" y="2865438"/>
            <a:ext cx="1808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SAVE TIME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5775325" y="2935288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238" y="1810931"/>
            <a:ext cx="6553200" cy="508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Marking</a:t>
            </a:r>
          </a:p>
        </p:txBody>
      </p:sp>
      <p:sp>
        <p:nvSpPr>
          <p:cNvPr id="103427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663" y="3316288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428" name="Text 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213" y="3408363"/>
            <a:ext cx="2351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BE SELECTIVE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744913" y="3773488"/>
            <a:ext cx="885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20 %</a:t>
            </a:r>
          </a:p>
        </p:txBody>
      </p:sp>
      <p:sp>
        <p:nvSpPr>
          <p:cNvPr id="103430" name="Lin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887538" y="2428875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771525" y="220027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400050" y="2865438"/>
            <a:ext cx="1808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SAVE TIME</a:t>
            </a: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5622925" y="3697288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GUIDELINES</a:t>
            </a:r>
          </a:p>
        </p:txBody>
      </p:sp>
      <p:sp>
        <p:nvSpPr>
          <p:cNvPr id="103434" name="Lin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1148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5" name="Lin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419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6" name="Lin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876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7" name="Lin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2925" y="5276256"/>
            <a:ext cx="396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8" name="Lin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2925" y="5654326"/>
            <a:ext cx="396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9" name="Lin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6096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6003925" y="4154488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READ FIRST</a:t>
            </a:r>
          </a:p>
        </p:txBody>
      </p:sp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5851525" y="4535488"/>
            <a:ext cx="1960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 ORGANIZE</a:t>
            </a:r>
            <a:r>
              <a:rPr lang="en-US" altLang="en-US" sz="2400" dirty="0">
                <a:solidFill>
                  <a:srgbClr val="66FF33"/>
                </a:solidFill>
              </a:rPr>
              <a:t> </a:t>
            </a:r>
            <a:endParaRPr lang="en-US" altLang="en-US" sz="2400" dirty="0"/>
          </a:p>
        </p:txBody>
      </p:sp>
      <p:sp>
        <p:nvSpPr>
          <p:cNvPr id="103442" name="Text Box 18"/>
          <p:cNvSpPr txBox="1">
            <a:spLocks noChangeArrowheads="1"/>
          </p:cNvSpPr>
          <p:nvPr/>
        </p:nvSpPr>
        <p:spPr bwMode="auto">
          <a:xfrm>
            <a:off x="5952330" y="5038428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NOTES IN MARGIN</a:t>
            </a:r>
          </a:p>
        </p:txBody>
      </p:sp>
      <p:sp>
        <p:nvSpPr>
          <p:cNvPr id="103443" name="Text Box 19"/>
          <p:cNvSpPr txBox="1">
            <a:spLocks noChangeArrowheads="1"/>
          </p:cNvSpPr>
          <p:nvPr/>
        </p:nvSpPr>
        <p:spPr bwMode="auto">
          <a:xfrm>
            <a:off x="5958554" y="5434955"/>
            <a:ext cx="123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BRIEF</a:t>
            </a:r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5943600" y="5791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FAST AND NEAT</a:t>
            </a:r>
          </a:p>
        </p:txBody>
      </p:sp>
      <p:sp>
        <p:nvSpPr>
          <p:cNvPr id="103445" name="Text Box 21"/>
          <p:cNvSpPr txBox="1">
            <a:spLocks noChangeArrowheads="1"/>
          </p:cNvSpPr>
          <p:nvPr/>
        </p:nvSpPr>
        <p:spPr bwMode="auto">
          <a:xfrm>
            <a:off x="5673725" y="2436813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35038" y="1956018"/>
            <a:ext cx="6553200" cy="508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Marking</a:t>
            </a:r>
          </a:p>
        </p:txBody>
      </p:sp>
      <p:sp>
        <p:nvSpPr>
          <p:cNvPr id="104451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540125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4452" name="Text 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3640138"/>
            <a:ext cx="2351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BE SELECTIVE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3429" name="Text 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25" y="3925888"/>
            <a:ext cx="887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20 %</a:t>
            </a:r>
          </a:p>
        </p:txBody>
      </p:sp>
      <p:sp>
        <p:nvSpPr>
          <p:cNvPr id="104454" name="Lin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933575" y="2284413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693738" y="20034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360363" y="2570163"/>
            <a:ext cx="1808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SAVE TIME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5622925" y="3697288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GUIDELINES</a:t>
            </a:r>
          </a:p>
        </p:txBody>
      </p:sp>
      <p:sp>
        <p:nvSpPr>
          <p:cNvPr id="104458" name="Lin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1148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Lin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419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0" name="Lin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876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1" name="Lin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257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Lin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715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Lin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6096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6003925" y="4154488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READ FIRST</a:t>
            </a: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5851525" y="4535488"/>
            <a:ext cx="185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ORGANIZE</a:t>
            </a:r>
            <a:r>
              <a:rPr lang="en-US" altLang="en-US" sz="2400">
                <a:solidFill>
                  <a:srgbClr val="66FF33"/>
                </a:solidFill>
              </a:rPr>
              <a:t> </a:t>
            </a:r>
            <a:endParaRPr lang="en-US" altLang="en-US" sz="2400"/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5791200" y="5027613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NOTES IN MARGIN</a:t>
            </a:r>
          </a:p>
        </p:txBody>
      </p:sp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6003925" y="5451475"/>
            <a:ext cx="115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BRIEF</a:t>
            </a:r>
          </a:p>
        </p:txBody>
      </p:sp>
      <p:sp>
        <p:nvSpPr>
          <p:cNvPr id="104468" name="Text Box 20"/>
          <p:cNvSpPr txBox="1">
            <a:spLocks noChangeArrowheads="1"/>
          </p:cNvSpPr>
          <p:nvPr/>
        </p:nvSpPr>
        <p:spPr bwMode="auto">
          <a:xfrm>
            <a:off x="5867400" y="5791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FAST AND NEAT</a:t>
            </a:r>
          </a:p>
        </p:txBody>
      </p:sp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581025" y="3392488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SYMBOLS</a:t>
            </a:r>
          </a:p>
        </p:txBody>
      </p:sp>
      <p:sp>
        <p:nvSpPr>
          <p:cNvPr id="104470" name="Line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36576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1" name="Text Box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3775075"/>
            <a:ext cx="117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Times New Roman" pitchFamily="18" charset="0"/>
              </a:rPr>
              <a:t>             </a:t>
            </a:r>
          </a:p>
        </p:txBody>
      </p:sp>
      <p:sp>
        <p:nvSpPr>
          <p:cNvPr id="104472" name="Line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4114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3" name="Lin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3886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4" name="Text Box 27"/>
          <p:cNvSpPr txBox="1">
            <a:spLocks noChangeArrowheads="1"/>
          </p:cNvSpPr>
          <p:nvPr/>
        </p:nvSpPr>
        <p:spPr bwMode="auto">
          <a:xfrm>
            <a:off x="669925" y="415448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1  2  3</a:t>
            </a:r>
          </a:p>
        </p:txBody>
      </p:sp>
      <p:sp>
        <p:nvSpPr>
          <p:cNvPr id="104475" name="AutoShap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838200" y="4572000"/>
            <a:ext cx="228600" cy="609600"/>
          </a:xfrm>
          <a:prstGeom prst="leftBracket">
            <a:avLst>
              <a:gd name="adj" fmla="val 2222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4476" name="Text Box 29"/>
          <p:cNvSpPr txBox="1">
            <a:spLocks noChangeArrowheads="1"/>
          </p:cNvSpPr>
          <p:nvPr/>
        </p:nvSpPr>
        <p:spPr bwMode="auto">
          <a:xfrm>
            <a:off x="1295400" y="4572000"/>
            <a:ext cx="565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 *</a:t>
            </a:r>
          </a:p>
        </p:txBody>
      </p:sp>
      <p:sp>
        <p:nvSpPr>
          <p:cNvPr id="104477" name="Rectangle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486400"/>
            <a:ext cx="1447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4478" name="Oval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495800"/>
            <a:ext cx="838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4479" name="Text Box 32"/>
          <p:cNvSpPr txBox="1">
            <a:spLocks noChangeArrowheads="1"/>
          </p:cNvSpPr>
          <p:nvPr/>
        </p:nvSpPr>
        <p:spPr bwMode="auto">
          <a:xfrm>
            <a:off x="5808663" y="2513013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5690592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Marking</a:t>
            </a:r>
          </a:p>
        </p:txBody>
      </p:sp>
      <p:sp>
        <p:nvSpPr>
          <p:cNvPr id="105475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124200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3336925" y="3316288"/>
            <a:ext cx="23510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BE SELECTIVE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4014788" y="3587750"/>
            <a:ext cx="88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20 %</a:t>
            </a:r>
          </a:p>
        </p:txBody>
      </p:sp>
      <p:sp>
        <p:nvSpPr>
          <p:cNvPr id="105478" name="Lin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057400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2087585" y="193992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WHY?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365125" y="2325688"/>
            <a:ext cx="1808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SAVE TIME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5622925" y="3697288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GUIDELINES</a:t>
            </a:r>
          </a:p>
        </p:txBody>
      </p:sp>
      <p:sp>
        <p:nvSpPr>
          <p:cNvPr id="105482" name="Lin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1148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3" name="Lin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419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4" name="Lin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876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5" name="Lin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257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6" name="Lin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715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7" name="Lin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6096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6003925" y="4154488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READ FIRST</a:t>
            </a:r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5851525" y="4535488"/>
            <a:ext cx="185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ORGANIZE</a:t>
            </a:r>
            <a:r>
              <a:rPr lang="en-US" altLang="en-US" sz="2400">
                <a:solidFill>
                  <a:srgbClr val="66FF33"/>
                </a:solidFill>
              </a:rPr>
              <a:t> </a:t>
            </a:r>
            <a:endParaRPr lang="en-US" altLang="en-US" sz="2400"/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5791200" y="5027613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NOTES IN MARGIN</a:t>
            </a: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6003925" y="5451475"/>
            <a:ext cx="115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BRIEF</a:t>
            </a:r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6019800" y="5791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FAST AND NEAT</a:t>
            </a:r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746125" y="3392488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SYMBOLS</a:t>
            </a:r>
          </a:p>
        </p:txBody>
      </p:sp>
      <p:sp>
        <p:nvSpPr>
          <p:cNvPr id="105494" name="Line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6576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5" name="Text Box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3775075"/>
            <a:ext cx="117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Times New Roman" pitchFamily="18" charset="0"/>
              </a:rPr>
              <a:t>             </a:t>
            </a:r>
          </a:p>
        </p:txBody>
      </p:sp>
      <p:sp>
        <p:nvSpPr>
          <p:cNvPr id="105496" name="Line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4114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7" name="Lin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3886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8" name="Text Box 27"/>
          <p:cNvSpPr txBox="1">
            <a:spLocks noChangeArrowheads="1"/>
          </p:cNvSpPr>
          <p:nvPr/>
        </p:nvSpPr>
        <p:spPr bwMode="auto">
          <a:xfrm>
            <a:off x="669925" y="415448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1  2  3</a:t>
            </a:r>
          </a:p>
        </p:txBody>
      </p:sp>
      <p:sp>
        <p:nvSpPr>
          <p:cNvPr id="105499" name="AutoShap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838200" y="4572000"/>
            <a:ext cx="228600" cy="609600"/>
          </a:xfrm>
          <a:prstGeom prst="leftBracket">
            <a:avLst>
              <a:gd name="adj" fmla="val 2222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5500" name="Text Box 29"/>
          <p:cNvSpPr txBox="1">
            <a:spLocks noChangeArrowheads="1"/>
          </p:cNvSpPr>
          <p:nvPr/>
        </p:nvSpPr>
        <p:spPr bwMode="auto">
          <a:xfrm>
            <a:off x="1295400" y="4572000"/>
            <a:ext cx="565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 *</a:t>
            </a:r>
          </a:p>
        </p:txBody>
      </p:sp>
      <p:sp>
        <p:nvSpPr>
          <p:cNvPr id="105501" name="Rectangle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486400"/>
            <a:ext cx="1447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5502" name="Oval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495800"/>
            <a:ext cx="838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5503" name="Text Box 32"/>
          <p:cNvSpPr txBox="1">
            <a:spLocks noChangeArrowheads="1"/>
          </p:cNvSpPr>
          <p:nvPr/>
        </p:nvSpPr>
        <p:spPr bwMode="auto">
          <a:xfrm>
            <a:off x="5673725" y="2589213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  <p:sp>
        <p:nvSpPr>
          <p:cNvPr id="105504" name="Line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10668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5" name="Rectangle 34" descr="Double system involves marking with a pencil first and then highlighting 20% of the most important points."/>
          <p:cNvSpPr>
            <a:spLocks noChangeArrowheads="1"/>
          </p:cNvSpPr>
          <p:nvPr/>
        </p:nvSpPr>
        <p:spPr bwMode="auto">
          <a:xfrm>
            <a:off x="4267200" y="1066800"/>
            <a:ext cx="26670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DOUBLE SYSTEM</a:t>
            </a:r>
            <a:endParaRPr lang="en-US" altLang="en-US" sz="2400" dirty="0"/>
          </a:p>
        </p:txBody>
      </p:sp>
      <p:sp>
        <p:nvSpPr>
          <p:cNvPr id="105506" name="Text Box 35"/>
          <p:cNvSpPr txBox="1">
            <a:spLocks noChangeArrowheads="1"/>
          </p:cNvSpPr>
          <p:nvPr/>
        </p:nvSpPr>
        <p:spPr bwMode="auto">
          <a:xfrm>
            <a:off x="4403725" y="1563688"/>
            <a:ext cx="41592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1. UNDERLINE IN PENCIL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2.  HIGHLIGHT AS PART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REVIEW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34888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dirty="0"/>
              <a:t>More Ideas on Text Marking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997200"/>
            <a:ext cx="7643812" cy="3384550"/>
          </a:xfrm>
        </p:spPr>
        <p:txBody>
          <a:bodyPr/>
          <a:lstStyle/>
          <a:p>
            <a:pPr eaLnBrk="1" hangingPunct="1"/>
            <a:r>
              <a:rPr lang="en-US" altLang="en-US"/>
              <a:t>Point out definitions by writing </a:t>
            </a:r>
            <a:r>
              <a:rPr lang="en-US" altLang="en-US">
                <a:solidFill>
                  <a:srgbClr val="C00000"/>
                </a:solidFill>
              </a:rPr>
              <a:t>DEF</a:t>
            </a:r>
            <a:r>
              <a:rPr lang="en-US" altLang="en-US">
                <a:solidFill>
                  <a:srgbClr val="FFFF00"/>
                </a:solidFill>
              </a:rPr>
              <a:t> </a:t>
            </a:r>
            <a:r>
              <a:rPr lang="en-US" altLang="en-US"/>
              <a:t>in the margin.  Circle the word being defined.</a:t>
            </a:r>
          </a:p>
          <a:p>
            <a:pPr eaLnBrk="1" hangingPunct="1"/>
            <a:r>
              <a:rPr lang="en-US" altLang="en-US"/>
              <a:t>Point out examples by writing </a:t>
            </a:r>
            <a:r>
              <a:rPr lang="en-US" altLang="en-US">
                <a:solidFill>
                  <a:srgbClr val="C00000"/>
                </a:solidFill>
              </a:rPr>
              <a:t>EX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in the margin</a:t>
            </a:r>
          </a:p>
          <a:p>
            <a:pPr eaLnBrk="1" hangingPunct="1"/>
            <a:r>
              <a:rPr lang="en-US" altLang="en-US"/>
              <a:t>Write </a:t>
            </a:r>
            <a:r>
              <a:rPr lang="en-US" altLang="en-US">
                <a:solidFill>
                  <a:srgbClr val="C00000"/>
                </a:solidFill>
              </a:rPr>
              <a:t>SUM</a:t>
            </a:r>
            <a:r>
              <a:rPr lang="en-US" altLang="en-US"/>
              <a:t> in the margin to point out useful summaries to reread.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0686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Group Activity:</a:t>
            </a:r>
            <a:br>
              <a:rPr lang="en-US" altLang="en-US"/>
            </a:br>
            <a:r>
              <a:rPr lang="en-US" altLang="en-US"/>
              <a:t>Make a Mind Map </a:t>
            </a:r>
            <a:br>
              <a:rPr lang="en-US" altLang="en-US"/>
            </a:br>
            <a:r>
              <a:rPr lang="en-US" altLang="en-US"/>
              <a:t>Use How Does the Memory Work?</a:t>
            </a: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620688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 dirty="0"/>
              <a:t>An Example of a Mind Map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531938"/>
            <a:ext cx="7129463" cy="5065712"/>
          </a:xfrm>
        </p:spPr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108548" name="Picture 3" descr="Example of a mind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31938"/>
            <a:ext cx="69119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050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Patterns of Organization are Keys to Understanding the Main Idea: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429000"/>
            <a:ext cx="7762875" cy="3024188"/>
          </a:xfrm>
        </p:spPr>
        <p:txBody>
          <a:bodyPr/>
          <a:lstStyle/>
          <a:p>
            <a:pPr eaLnBrk="1" hangingPunct="1"/>
            <a:r>
              <a:rPr lang="en-US" altLang="en-US"/>
              <a:t>Listing Pattern</a:t>
            </a:r>
          </a:p>
          <a:p>
            <a:pPr eaLnBrk="1" hangingPunct="1"/>
            <a:r>
              <a:rPr lang="en-US" altLang="en-US"/>
              <a:t>Sequence Pattern</a:t>
            </a:r>
          </a:p>
          <a:p>
            <a:pPr eaLnBrk="1" hangingPunct="1"/>
            <a:r>
              <a:rPr lang="en-US" altLang="en-US"/>
              <a:t>Definition Pattern</a:t>
            </a:r>
          </a:p>
          <a:p>
            <a:pPr eaLnBrk="1" hangingPunct="1"/>
            <a:r>
              <a:rPr lang="en-US" altLang="en-US"/>
              <a:t>Comparison/Contrast Pattern</a:t>
            </a:r>
          </a:p>
          <a:p>
            <a:pPr eaLnBrk="1" hangingPunct="1"/>
            <a:r>
              <a:rPr lang="en-US" altLang="en-US"/>
              <a:t>Cause/Effect Pattern</a:t>
            </a:r>
          </a:p>
        </p:txBody>
      </p:sp>
      <p:graphicFrame>
        <p:nvGraphicFramePr>
          <p:cNvPr id="206852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360582"/>
              </p:ext>
            </p:extLst>
          </p:nvPr>
        </p:nvGraphicFramePr>
        <p:xfrm>
          <a:off x="6875463" y="3500438"/>
          <a:ext cx="1397000" cy="265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395413" imgH="2659063" progId="MS_ClipArt_Gallery.2">
                  <p:embed/>
                </p:oleObj>
              </mc:Choice>
              <mc:Fallback>
                <p:oleObj name="Clip" r:id="rId3" imgW="1395413" imgH="2659063" progId="MS_ClipArt_Gallery.2">
                  <p:embed/>
                  <p:pic>
                    <p:nvPicPr>
                      <p:cNvPr id="206852" name="Object 4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3500438"/>
                        <a:ext cx="1397000" cy="265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813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Understanding the</a:t>
            </a:r>
            <a:br>
              <a:rPr lang="en-US" altLang="en-US"/>
            </a:br>
            <a:r>
              <a:rPr lang="en-US" altLang="en-US"/>
              <a:t>main ideas= </a:t>
            </a:r>
            <a:br>
              <a:rPr lang="en-US" altLang="en-US"/>
            </a:br>
            <a:r>
              <a:rPr lang="en-US" altLang="en-US"/>
              <a:t>Success on tests</a:t>
            </a:r>
          </a:p>
        </p:txBody>
      </p:sp>
      <p:pic>
        <p:nvPicPr>
          <p:cNvPr id="110595" name="Picture 1" descr="Photo of a happy stud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230438"/>
            <a:ext cx="3024188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39700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/>
              <a:t>The Listing Pattern Presents a List of Items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6900" y="1484313"/>
            <a:ext cx="7129463" cy="2016125"/>
          </a:xfrm>
        </p:spPr>
        <p:txBody>
          <a:bodyPr/>
          <a:lstStyle/>
          <a:p>
            <a:pPr eaLnBrk="1" hangingPunct="1"/>
            <a:r>
              <a:rPr lang="en-US" altLang="en-US"/>
              <a:t>Your task as a reader is to identify all the items listed.</a:t>
            </a:r>
          </a:p>
          <a:p>
            <a:pPr eaLnBrk="1" hangingPunct="1"/>
            <a:r>
              <a:rPr lang="en-US" altLang="en-US"/>
              <a:t>Watch for clues such as numbers or letters.  </a:t>
            </a:r>
          </a:p>
        </p:txBody>
      </p:sp>
      <p:sp>
        <p:nvSpPr>
          <p:cNvPr id="9" name="WordArt 4" descr="One of the listing patterns is labeling them numerically. "/>
          <p:cNvSpPr>
            <a:spLocks noChangeArrowheads="1" noChangeShapeType="1" noTextEdit="1"/>
          </p:cNvSpPr>
          <p:nvPr/>
        </p:nvSpPr>
        <p:spPr bwMode="auto">
          <a:xfrm>
            <a:off x="2124075" y="4284663"/>
            <a:ext cx="25146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1, 2, 3</a:t>
            </a:r>
          </a:p>
        </p:txBody>
      </p:sp>
      <p:sp>
        <p:nvSpPr>
          <p:cNvPr id="10" name="WordArt 5" descr="One of the listing patterns is describing them in order such as first, second, third"/>
          <p:cNvSpPr>
            <a:spLocks noChangeArrowheads="1" noChangeShapeType="1" noTextEdit="1"/>
          </p:cNvSpPr>
          <p:nvPr/>
        </p:nvSpPr>
        <p:spPr bwMode="auto">
          <a:xfrm>
            <a:off x="6516688" y="3789363"/>
            <a:ext cx="2257425" cy="220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First</a:t>
            </a:r>
          </a:p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Second</a:t>
            </a:r>
          </a:p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Third</a:t>
            </a:r>
          </a:p>
        </p:txBody>
      </p:sp>
      <p:sp>
        <p:nvSpPr>
          <p:cNvPr id="11" name="WordArt 6" descr="One of the listing patterns is labeling them alphabetically. "/>
          <p:cNvSpPr>
            <a:spLocks noChangeArrowheads="1" noChangeShapeType="1" noTextEdit="1"/>
          </p:cNvSpPr>
          <p:nvPr/>
        </p:nvSpPr>
        <p:spPr bwMode="auto">
          <a:xfrm rot="5400000">
            <a:off x="4173538" y="4322763"/>
            <a:ext cx="2514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kern="10" dirty="0"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/>
                  </a:outerShdw>
                </a:effectLst>
                <a:latin typeface="Arial Black"/>
              </a:rPr>
              <a:t>A B C 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204864"/>
            <a:ext cx="6553200" cy="508000"/>
          </a:xfrm>
        </p:spPr>
        <p:txBody>
          <a:bodyPr/>
          <a:lstStyle/>
          <a:p>
            <a:r>
              <a:rPr lang="en-US" dirty="0"/>
              <a:t>Visual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212976"/>
            <a:ext cx="7643812" cy="3312070"/>
          </a:xfrm>
        </p:spPr>
        <p:txBody>
          <a:bodyPr/>
          <a:lstStyle/>
          <a:p>
            <a:r>
              <a:rPr lang="en-US" dirty="0"/>
              <a:t>Make a visual image or video of what you are learning.</a:t>
            </a:r>
          </a:p>
          <a:p>
            <a:r>
              <a:rPr lang="en-US" dirty="0"/>
              <a:t>Use color to highlight important points.</a:t>
            </a:r>
          </a:p>
          <a:p>
            <a:r>
              <a:rPr lang="en-US" dirty="0"/>
              <a:t>Use mind maps to summarize information.</a:t>
            </a:r>
          </a:p>
          <a:p>
            <a:r>
              <a:rPr lang="en-US" dirty="0"/>
              <a:t>Pay attention to pictures, graphs, charts.</a:t>
            </a:r>
          </a:p>
          <a:p>
            <a:r>
              <a:rPr lang="en-US" dirty="0"/>
              <a:t>Use YouTube to explain difficult concepts.</a:t>
            </a:r>
          </a:p>
        </p:txBody>
      </p:sp>
      <p:pic>
        <p:nvPicPr>
          <p:cNvPr id="4" name="Picture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29"/>
            <a:ext cx="2794749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0573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Sequence Pattern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3141663"/>
            <a:ext cx="7643813" cy="3240087"/>
          </a:xfrm>
        </p:spPr>
        <p:txBody>
          <a:bodyPr/>
          <a:lstStyle/>
          <a:p>
            <a:pPr eaLnBrk="1" hangingPunct="1"/>
            <a:r>
              <a:rPr lang="en-US" altLang="en-US" dirty="0"/>
              <a:t>Presents a list of items </a:t>
            </a:r>
            <a:r>
              <a:rPr lang="en-US" altLang="en-US" dirty="0">
                <a:solidFill>
                  <a:schemeClr val="tx2"/>
                </a:solidFill>
              </a:rPr>
              <a:t>in a specific order</a:t>
            </a:r>
            <a:r>
              <a:rPr lang="en-US" altLang="en-US" dirty="0"/>
              <a:t>.  The order is important.</a:t>
            </a:r>
          </a:p>
          <a:p>
            <a:pPr eaLnBrk="1" hangingPunct="1"/>
            <a:r>
              <a:rPr lang="en-US" altLang="en-US" dirty="0"/>
              <a:t>As a reader, identify and mark all items in the series and </a:t>
            </a:r>
            <a:r>
              <a:rPr lang="en-US" altLang="en-US" dirty="0">
                <a:solidFill>
                  <a:schemeClr val="tx2"/>
                </a:solidFill>
              </a:rPr>
              <a:t>note their order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Again clues are numbers or letters.  </a:t>
            </a:r>
          </a:p>
          <a:p>
            <a:pPr eaLnBrk="1" hangingPunct="1"/>
            <a:r>
              <a:rPr lang="en-US" altLang="en-US" dirty="0"/>
              <a:t>Notice words such as </a:t>
            </a:r>
            <a:r>
              <a:rPr lang="en-US" altLang="en-US" dirty="0">
                <a:solidFill>
                  <a:srgbClr val="C00000"/>
                </a:solidFill>
              </a:rPr>
              <a:t>then, next, finally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Definition Pattern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3357563"/>
            <a:ext cx="7643813" cy="2951162"/>
          </a:xfrm>
        </p:spPr>
        <p:txBody>
          <a:bodyPr/>
          <a:lstStyle/>
          <a:p>
            <a:pPr eaLnBrk="1" hangingPunct="1"/>
            <a:r>
              <a:rPr lang="en-US" altLang="en-US"/>
              <a:t>Presents an explanation of a term</a:t>
            </a:r>
          </a:p>
          <a:p>
            <a:pPr eaLnBrk="1" hangingPunct="1"/>
            <a:r>
              <a:rPr lang="en-US" altLang="en-US"/>
              <a:t>As the reader, understand all parts of the definition</a:t>
            </a:r>
          </a:p>
          <a:p>
            <a:pPr eaLnBrk="1" hangingPunct="1"/>
            <a:r>
              <a:rPr lang="en-US" altLang="en-US"/>
              <a:t>Watch for words such as: </a:t>
            </a:r>
            <a:r>
              <a:rPr lang="en-US" altLang="en-US">
                <a:solidFill>
                  <a:srgbClr val="C00000"/>
                </a:solidFill>
              </a:rPr>
              <a:t>is, is defined, this term means, is known as, refers to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349500"/>
            <a:ext cx="7559675" cy="508000"/>
          </a:xfrm>
        </p:spPr>
        <p:txBody>
          <a:bodyPr/>
          <a:lstStyle/>
          <a:p>
            <a:pPr eaLnBrk="1" hangingPunct="1"/>
            <a:r>
              <a:rPr lang="en-US" altLang="en-US"/>
              <a:t>Comparison/Contrast Pattern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3068638"/>
            <a:ext cx="7762875" cy="3529012"/>
          </a:xfrm>
        </p:spPr>
        <p:txBody>
          <a:bodyPr/>
          <a:lstStyle/>
          <a:p>
            <a:pPr eaLnBrk="1" hangingPunct="1"/>
            <a:r>
              <a:rPr lang="en-US" altLang="en-US"/>
              <a:t>Presents similarities or differences</a:t>
            </a:r>
          </a:p>
          <a:p>
            <a:pPr eaLnBrk="1" hangingPunct="1"/>
            <a:r>
              <a:rPr lang="en-US" altLang="en-US"/>
              <a:t>As a reader, recognize these similarities or differences</a:t>
            </a:r>
          </a:p>
          <a:p>
            <a:pPr eaLnBrk="1" hangingPunct="1"/>
            <a:r>
              <a:rPr lang="en-US" altLang="en-US"/>
              <a:t>For comparisons, notice these words: </a:t>
            </a:r>
            <a:r>
              <a:rPr lang="en-US" altLang="en-US">
                <a:solidFill>
                  <a:schemeClr val="tx2"/>
                </a:solidFill>
              </a:rPr>
              <a:t>similarly</a:t>
            </a:r>
            <a:r>
              <a:rPr lang="en-US" altLang="en-US"/>
              <a:t>, </a:t>
            </a:r>
            <a:r>
              <a:rPr lang="en-US" altLang="en-US">
                <a:solidFill>
                  <a:schemeClr val="tx2"/>
                </a:solidFill>
              </a:rPr>
              <a:t>likewise</a:t>
            </a:r>
            <a:r>
              <a:rPr lang="en-US" altLang="en-US"/>
              <a:t>, </a:t>
            </a:r>
            <a:r>
              <a:rPr lang="en-US" altLang="en-US">
                <a:solidFill>
                  <a:schemeClr val="tx2"/>
                </a:solidFill>
              </a:rPr>
              <a:t>also</a:t>
            </a:r>
          </a:p>
          <a:p>
            <a:pPr eaLnBrk="1" hangingPunct="1"/>
            <a:r>
              <a:rPr lang="en-US" altLang="en-US"/>
              <a:t>For differences, notice these words: </a:t>
            </a:r>
            <a:r>
              <a:rPr lang="en-US" altLang="en-US">
                <a:solidFill>
                  <a:srgbClr val="C00000"/>
                </a:solidFill>
              </a:rPr>
              <a:t>however, in contrast, on the other hand, nevertheless 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Cause/Effect Pattern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852738"/>
            <a:ext cx="7762875" cy="3773487"/>
          </a:xfrm>
        </p:spPr>
        <p:txBody>
          <a:bodyPr/>
          <a:lstStyle/>
          <a:p>
            <a:pPr eaLnBrk="1" hangingPunct="1"/>
            <a:r>
              <a:rPr lang="en-US" altLang="en-US"/>
              <a:t>Presents the reasons things happen (</a:t>
            </a:r>
            <a:r>
              <a:rPr lang="en-US" altLang="en-US">
                <a:solidFill>
                  <a:srgbClr val="C00000"/>
                </a:solidFill>
              </a:rPr>
              <a:t>causes</a:t>
            </a:r>
            <a:r>
              <a:rPr lang="en-US" altLang="en-US"/>
              <a:t>) and their results (</a:t>
            </a:r>
            <a:r>
              <a:rPr lang="en-US" altLang="en-US">
                <a:solidFill>
                  <a:srgbClr val="C00000"/>
                </a:solidFill>
              </a:rPr>
              <a:t>effects</a:t>
            </a:r>
            <a:r>
              <a:rPr lang="en-US" altLang="en-US"/>
              <a:t>)</a:t>
            </a:r>
          </a:p>
          <a:p>
            <a:pPr eaLnBrk="1" hangingPunct="1"/>
            <a:r>
              <a:rPr lang="en-US" altLang="en-US"/>
              <a:t>As a reader understand the cause and effect</a:t>
            </a:r>
          </a:p>
          <a:p>
            <a:pPr eaLnBrk="1" hangingPunct="1"/>
            <a:r>
              <a:rPr lang="en-US" altLang="en-US"/>
              <a:t>For </a:t>
            </a:r>
            <a:r>
              <a:rPr lang="en-US" altLang="en-US">
                <a:solidFill>
                  <a:srgbClr val="C00000"/>
                </a:solidFill>
              </a:rPr>
              <a:t>cause</a:t>
            </a:r>
            <a:r>
              <a:rPr lang="en-US" altLang="en-US">
                <a:solidFill>
                  <a:schemeClr val="tx2"/>
                </a:solidFill>
              </a:rPr>
              <a:t> </a:t>
            </a:r>
            <a:r>
              <a:rPr lang="en-US" altLang="en-US"/>
              <a:t>notice these words: </a:t>
            </a:r>
            <a:r>
              <a:rPr lang="en-US" altLang="en-US">
                <a:solidFill>
                  <a:srgbClr val="C00000"/>
                </a:solidFill>
              </a:rPr>
              <a:t>causes, produces, leads to, results in</a:t>
            </a:r>
          </a:p>
          <a:p>
            <a:pPr eaLnBrk="1" hangingPunct="1"/>
            <a:r>
              <a:rPr lang="en-US" altLang="en-US"/>
              <a:t>For </a:t>
            </a:r>
            <a:r>
              <a:rPr lang="en-US" altLang="en-US">
                <a:solidFill>
                  <a:srgbClr val="C00000"/>
                </a:solidFill>
              </a:rPr>
              <a:t>effect</a:t>
            </a:r>
            <a:r>
              <a:rPr lang="en-US" altLang="en-US"/>
              <a:t> notice these words: </a:t>
            </a:r>
            <a:r>
              <a:rPr lang="en-US" altLang="en-US">
                <a:solidFill>
                  <a:srgbClr val="C00000"/>
                </a:solidFill>
              </a:rPr>
              <a:t>results from, was caused by, due to, consequently, therefore</a:t>
            </a: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04664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 dirty="0"/>
              <a:t>Keys to Success:</a:t>
            </a:r>
            <a:br>
              <a:rPr lang="en-US" altLang="en-US" dirty="0"/>
            </a:br>
            <a:r>
              <a:rPr lang="en-US" altLang="en-US" dirty="0"/>
              <a:t>Create Your Success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557338"/>
            <a:ext cx="7129463" cy="27352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Your decisions and behavior create the future.  </a:t>
            </a:r>
          </a:p>
        </p:txBody>
      </p:sp>
      <p:graphicFrame>
        <p:nvGraphicFramePr>
          <p:cNvPr id="116740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639613"/>
              </p:ext>
            </p:extLst>
          </p:nvPr>
        </p:nvGraphicFramePr>
        <p:xfrm>
          <a:off x="0" y="0"/>
          <a:ext cx="1757815" cy="1789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52943" imgH="1887648" progId="MS_ClipArt_Gallery.2">
                  <p:embed/>
                </p:oleObj>
              </mc:Choice>
              <mc:Fallback>
                <p:oleObj name="Clip" r:id="rId3" imgW="1852943" imgH="1887648" progId="MS_ClipArt_Gallery.2">
                  <p:embed/>
                  <p:pic>
                    <p:nvPicPr>
                      <p:cNvPr id="116740" name="Object 1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57815" cy="1789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Get Your Future Started"/>
          <p:cNvPicPr/>
          <p:nvPr/>
        </p:nvPicPr>
        <p:blipFill>
          <a:blip r:embed="rId5"/>
          <a:stretch>
            <a:fillRect/>
          </a:stretch>
        </p:blipFill>
        <p:spPr>
          <a:xfrm>
            <a:off x="3059832" y="2739748"/>
            <a:ext cx="3744416" cy="3254469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1416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Exercises:</a:t>
            </a:r>
            <a:br>
              <a:rPr lang="en-US" altLang="en-US"/>
            </a:br>
            <a:r>
              <a:rPr lang="en-US" altLang="en-US"/>
              <a:t>Check Your Textbook Reading skills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Scenarios</a:t>
            </a:r>
          </a:p>
        </p:txBody>
      </p:sp>
      <p:graphicFrame>
        <p:nvGraphicFramePr>
          <p:cNvPr id="118787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286808"/>
              </p:ext>
            </p:extLst>
          </p:nvPr>
        </p:nvGraphicFramePr>
        <p:xfrm>
          <a:off x="5715000" y="3886200"/>
          <a:ext cx="2608263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13255" imgH="1437437" progId="MS_ClipArt_Gallery.2">
                  <p:embed/>
                </p:oleObj>
              </mc:Choice>
              <mc:Fallback>
                <p:oleObj name="Clip" r:id="rId2" imgW="1813255" imgH="1437437" progId="MS_ClipArt_Gallery.2">
                  <p:embed/>
                  <p:pic>
                    <p:nvPicPr>
                      <p:cNvPr id="118787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886200"/>
                        <a:ext cx="2608263" cy="206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80928"/>
            <a:ext cx="6553200" cy="508000"/>
          </a:xfrm>
        </p:spPr>
        <p:txBody>
          <a:bodyPr/>
          <a:lstStyle/>
          <a:p>
            <a:r>
              <a:rPr lang="en-US" dirty="0"/>
              <a:t>Auditory: learning through listening and talking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195" y="4077072"/>
            <a:ext cx="7643812" cy="23762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auditory strategies to reinforce visual learning.  </a:t>
            </a:r>
          </a:p>
        </p:txBody>
      </p:sp>
      <p:pic>
        <p:nvPicPr>
          <p:cNvPr id="4" name="Picture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11"/>
            <a:ext cx="3381848" cy="217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574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111111"/>
      </a:dk1>
      <a:lt1>
        <a:srgbClr val="FFFFFF"/>
      </a:lt1>
      <a:dk2>
        <a:srgbClr val="000000"/>
      </a:dk2>
      <a:lt2>
        <a:srgbClr val="800000"/>
      </a:lt2>
      <a:accent1>
        <a:srgbClr val="996633"/>
      </a:accent1>
      <a:accent2>
        <a:srgbClr val="663300"/>
      </a:accent2>
      <a:accent3>
        <a:srgbClr val="FFFFFF"/>
      </a:accent3>
      <a:accent4>
        <a:srgbClr val="0D0D0D"/>
      </a:accent4>
      <a:accent5>
        <a:srgbClr val="CAB8AD"/>
      </a:accent5>
      <a:accent6>
        <a:srgbClr val="5C2D00"/>
      </a:accent6>
      <a:hlink>
        <a:srgbClr val="FFCC9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FFCC66"/>
        </a:accent1>
        <a:accent2>
          <a:srgbClr val="9966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8A5C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FF9966"/>
        </a:accent1>
        <a:accent2>
          <a:srgbClr val="6633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5C2D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996633"/>
        </a:accent1>
        <a:accent2>
          <a:srgbClr val="663300"/>
        </a:accent2>
        <a:accent3>
          <a:srgbClr val="FFFFFF"/>
        </a:accent3>
        <a:accent4>
          <a:srgbClr val="0D0D0D"/>
        </a:accent4>
        <a:accent5>
          <a:srgbClr val="CAB8AD"/>
        </a:accent5>
        <a:accent6>
          <a:srgbClr val="5C2D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1585</TotalTime>
  <Words>1987</Words>
  <Application>Microsoft Office PowerPoint</Application>
  <PresentationFormat>On-screen Show (4:3)</PresentationFormat>
  <Paragraphs>339</Paragraphs>
  <Slides>85</Slides>
  <Notes>4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4" baseType="lpstr">
      <vt:lpstr>Arial</vt:lpstr>
      <vt:lpstr>Arial Black</vt:lpstr>
      <vt:lpstr>Book Antiqua</vt:lpstr>
      <vt:lpstr>Impact</vt:lpstr>
      <vt:lpstr>Monotype Sorts</vt:lpstr>
      <vt:lpstr>Tahoma</vt:lpstr>
      <vt:lpstr>Times New Roman</vt:lpstr>
      <vt:lpstr>template</vt:lpstr>
      <vt:lpstr>Clip</vt:lpstr>
      <vt:lpstr>Improve Your Study Skills    </vt:lpstr>
      <vt:lpstr>Brain Science and Practical Learning Strategies</vt:lpstr>
      <vt:lpstr>New discoveries are disproving traditional theories:</vt:lpstr>
      <vt:lpstr>What’s New?</vt:lpstr>
      <vt:lpstr>Multisensory Integration</vt:lpstr>
      <vt:lpstr>All the senses work together as a team to store information in long-term memory.  What senses can you use to remember?</vt:lpstr>
      <vt:lpstr>Visual: learning through reading, observing, or seeing things. </vt:lpstr>
      <vt:lpstr>Visual Examples</vt:lpstr>
      <vt:lpstr>Auditory: learning through listening and talking</vt:lpstr>
      <vt:lpstr>Auditory Examples</vt:lpstr>
      <vt:lpstr>Kinesthetic Learning</vt:lpstr>
      <vt:lpstr>Tactile Examples</vt:lpstr>
      <vt:lpstr> Kinesthetic: learning through movement</vt:lpstr>
      <vt:lpstr>Kinesthetic Examples</vt:lpstr>
      <vt:lpstr>Olfactory: learning by smell </vt:lpstr>
      <vt:lpstr>Olfactory Examples</vt:lpstr>
      <vt:lpstr>Gustatory: learning through taste</vt:lpstr>
      <vt:lpstr>Gustatory Examples</vt:lpstr>
      <vt:lpstr>Use all your senses to remember.</vt:lpstr>
      <vt:lpstr>Read to Remember</vt:lpstr>
      <vt:lpstr>SQ4R A shortcut to college reading</vt:lpstr>
      <vt:lpstr>Read once Instead of Re-reading.  Recite for memory improvement.</vt:lpstr>
      <vt:lpstr>Step 1  Survey Question</vt:lpstr>
      <vt:lpstr>Why?</vt:lpstr>
      <vt:lpstr>How?</vt:lpstr>
      <vt:lpstr>Survey</vt:lpstr>
      <vt:lpstr>Question</vt:lpstr>
      <vt:lpstr>Keeps you awake</vt:lpstr>
      <vt:lpstr>Become an Active Reader</vt:lpstr>
      <vt:lpstr>Exercise: Surveying and Questioning a Chapter </vt:lpstr>
      <vt:lpstr>Step 2</vt:lpstr>
      <vt:lpstr>This step is most important for    Memory</vt:lpstr>
      <vt:lpstr>How?</vt:lpstr>
      <vt:lpstr>Underline or highlight the idea if it is important.</vt:lpstr>
      <vt:lpstr>When reading is tough</vt:lpstr>
      <vt:lpstr>Use 3X5 cards to learn new words. Put the word on one side and the definition on the other side. Review frequently.  </vt:lpstr>
      <vt:lpstr>Recite</vt:lpstr>
      <vt:lpstr>Step 3</vt:lpstr>
      <vt:lpstr>Why?</vt:lpstr>
      <vt:lpstr>When?</vt:lpstr>
      <vt:lpstr>How to Review</vt:lpstr>
      <vt:lpstr>Reflection is the creative step.</vt:lpstr>
      <vt:lpstr>Reflection</vt:lpstr>
      <vt:lpstr>A step beyond memorization is  Wisdom </vt:lpstr>
      <vt:lpstr>Sum:SQ4R</vt:lpstr>
      <vt:lpstr>Succeeding in Math</vt:lpstr>
      <vt:lpstr>Why study math?</vt:lpstr>
      <vt:lpstr>Reading a Math Text</vt:lpstr>
      <vt:lpstr>Tips for Math Success</vt:lpstr>
      <vt:lpstr>Think Positively</vt:lpstr>
      <vt:lpstr>Internal Locus of Control</vt:lpstr>
      <vt:lpstr>Increase Motivation</vt:lpstr>
      <vt:lpstr>Prepare Adequately</vt:lpstr>
      <vt:lpstr>My goal: Earn an A or B</vt:lpstr>
      <vt:lpstr>Math Is a Priority</vt:lpstr>
      <vt:lpstr>Review</vt:lpstr>
      <vt:lpstr>Use a Study Group</vt:lpstr>
      <vt:lpstr>Ask Questions in Class</vt:lpstr>
      <vt:lpstr>Use Multi-Sensory Techniques</vt:lpstr>
      <vt:lpstr>Online Reading Strategies</vt:lpstr>
      <vt:lpstr>What to do if the reading goes in one ear and out the other?</vt:lpstr>
      <vt:lpstr>Tips for Online Learning</vt:lpstr>
      <vt:lpstr>Advantages and Disadvantages</vt:lpstr>
      <vt:lpstr>Balance Freedom and Responsibility</vt:lpstr>
      <vt:lpstr>Tips for Success</vt:lpstr>
      <vt:lpstr>Review Tools for Online Courses</vt:lpstr>
      <vt:lpstr>How are online courses different?</vt:lpstr>
      <vt:lpstr>Guidelines for Marking a Text</vt:lpstr>
      <vt:lpstr>A Mind Map for Marking a Text</vt:lpstr>
      <vt:lpstr>Marking</vt:lpstr>
      <vt:lpstr>Marking</vt:lpstr>
      <vt:lpstr>Marking</vt:lpstr>
      <vt:lpstr>Marking</vt:lpstr>
      <vt:lpstr>More Ideas on Text Marking</vt:lpstr>
      <vt:lpstr>Group Activity: Make a Mind Map  Use How Does the Memory Work? </vt:lpstr>
      <vt:lpstr>An Example of a Mind Map</vt:lpstr>
      <vt:lpstr>Patterns of Organization are Keys to Understanding the Main Idea:</vt:lpstr>
      <vt:lpstr>Understanding the main ideas=  Success on tests</vt:lpstr>
      <vt:lpstr>The Listing Pattern Presents a List of Items</vt:lpstr>
      <vt:lpstr>Sequence Pattern</vt:lpstr>
      <vt:lpstr>Definition Pattern</vt:lpstr>
      <vt:lpstr>Comparison/Contrast Pattern</vt:lpstr>
      <vt:lpstr>Cause/Effect Pattern</vt:lpstr>
      <vt:lpstr>Keys to Success: Create Your Success</vt:lpstr>
      <vt:lpstr>Exercises: Check Your Textbook Reading skills  Scenarios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-</dc:creator>
  <cp:lastModifiedBy>Marsha Fralick</cp:lastModifiedBy>
  <cp:revision>54</cp:revision>
  <dcterms:created xsi:type="dcterms:W3CDTF">2006-02-02T11:24:42Z</dcterms:created>
  <dcterms:modified xsi:type="dcterms:W3CDTF">2024-12-18T19:33:08Z</dcterms:modified>
</cp:coreProperties>
</file>