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256" r:id="rId2"/>
    <p:sldId id="366" r:id="rId3"/>
    <p:sldId id="369" r:id="rId4"/>
    <p:sldId id="463" r:id="rId5"/>
    <p:sldId id="464" r:id="rId6"/>
    <p:sldId id="465" r:id="rId7"/>
    <p:sldId id="379" r:id="rId8"/>
    <p:sldId id="456" r:id="rId9"/>
    <p:sldId id="457" r:id="rId10"/>
    <p:sldId id="398" r:id="rId11"/>
    <p:sldId id="395" r:id="rId12"/>
    <p:sldId id="394" r:id="rId13"/>
    <p:sldId id="281" r:id="rId14"/>
    <p:sldId id="396" r:id="rId15"/>
    <p:sldId id="397" r:id="rId16"/>
    <p:sldId id="459" r:id="rId17"/>
    <p:sldId id="387" r:id="rId18"/>
    <p:sldId id="382" r:id="rId19"/>
    <p:sldId id="378" r:id="rId20"/>
    <p:sldId id="377" r:id="rId21"/>
    <p:sldId id="460" r:id="rId22"/>
    <p:sldId id="461" r:id="rId23"/>
    <p:sldId id="405" r:id="rId24"/>
    <p:sldId id="391" r:id="rId25"/>
    <p:sldId id="462" r:id="rId26"/>
    <p:sldId id="370" r:id="rId27"/>
    <p:sldId id="381" r:id="rId28"/>
    <p:sldId id="399" r:id="rId29"/>
    <p:sldId id="400" r:id="rId30"/>
    <p:sldId id="401" r:id="rId31"/>
    <p:sldId id="403" r:id="rId32"/>
    <p:sldId id="404" r:id="rId33"/>
    <p:sldId id="406" r:id="rId34"/>
    <p:sldId id="408" r:id="rId35"/>
    <p:sldId id="409" r:id="rId36"/>
    <p:sldId id="410" r:id="rId37"/>
    <p:sldId id="412" r:id="rId38"/>
    <p:sldId id="413" r:id="rId39"/>
    <p:sldId id="414" r:id="rId40"/>
    <p:sldId id="415" r:id="rId41"/>
    <p:sldId id="446" r:id="rId42"/>
    <p:sldId id="451" r:id="rId43"/>
    <p:sldId id="454" r:id="rId44"/>
    <p:sldId id="447" r:id="rId45"/>
    <p:sldId id="319" r:id="rId46"/>
    <p:sldId id="330" r:id="rId47"/>
    <p:sldId id="416" r:id="rId48"/>
    <p:sldId id="417" r:id="rId49"/>
    <p:sldId id="418" r:id="rId50"/>
    <p:sldId id="419" r:id="rId51"/>
    <p:sldId id="420" r:id="rId52"/>
    <p:sldId id="421" r:id="rId53"/>
    <p:sldId id="422" r:id="rId54"/>
    <p:sldId id="423" r:id="rId55"/>
    <p:sldId id="424" r:id="rId56"/>
    <p:sldId id="425" r:id="rId57"/>
    <p:sldId id="426" r:id="rId58"/>
    <p:sldId id="427" r:id="rId59"/>
    <p:sldId id="428" r:id="rId60"/>
    <p:sldId id="429" r:id="rId61"/>
    <p:sldId id="430" r:id="rId62"/>
    <p:sldId id="431" r:id="rId63"/>
    <p:sldId id="432" r:id="rId64"/>
    <p:sldId id="433" r:id="rId65"/>
    <p:sldId id="434" r:id="rId66"/>
    <p:sldId id="435" r:id="rId67"/>
    <p:sldId id="436" r:id="rId68"/>
    <p:sldId id="437" r:id="rId69"/>
    <p:sldId id="438" r:id="rId70"/>
    <p:sldId id="439" r:id="rId71"/>
    <p:sldId id="440" r:id="rId72"/>
    <p:sldId id="441" r:id="rId73"/>
    <p:sldId id="442" r:id="rId74"/>
    <p:sldId id="443" r:id="rId75"/>
    <p:sldId id="444" r:id="rId7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BB61C9-FDA3-4459-B011-7F5A6D3AD2C6}" v="31" dt="2024-12-15T19:24:54.3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79" autoAdjust="0"/>
    <p:restoredTop sz="94660" autoAdjust="0"/>
  </p:normalViewPr>
  <p:slideViewPr>
    <p:cSldViewPr>
      <p:cViewPr varScale="1">
        <p:scale>
          <a:sx n="63" d="100"/>
          <a:sy n="63" d="100"/>
        </p:scale>
        <p:origin x="1616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6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154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microsoft.com/office/2015/10/relationships/revisionInfo" Target="revisionInfo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sha Fralick" userId="7db0cee375c13348" providerId="LiveId" clId="{27BB61C9-FDA3-4459-B011-7F5A6D3AD2C6}"/>
    <pc:docChg chg="custSel addSld modSld">
      <pc:chgData name="Marsha Fralick" userId="7db0cee375c13348" providerId="LiveId" clId="{27BB61C9-FDA3-4459-B011-7F5A6D3AD2C6}" dt="2024-12-15T19:24:54.392" v="901" actId="1076"/>
      <pc:docMkLst>
        <pc:docMk/>
      </pc:docMkLst>
      <pc:sldChg chg="modSp mod">
        <pc:chgData name="Marsha Fralick" userId="7db0cee375c13348" providerId="LiveId" clId="{27BB61C9-FDA3-4459-B011-7F5A6D3AD2C6}" dt="2024-12-15T18:59:27.255" v="14" actId="14100"/>
        <pc:sldMkLst>
          <pc:docMk/>
          <pc:sldMk cId="1510083489" sldId="369"/>
        </pc:sldMkLst>
        <pc:spChg chg="mod">
          <ac:chgData name="Marsha Fralick" userId="7db0cee375c13348" providerId="LiveId" clId="{27BB61C9-FDA3-4459-B011-7F5A6D3AD2C6}" dt="2024-12-15T18:59:22.234" v="13" actId="6549"/>
          <ac:spMkLst>
            <pc:docMk/>
            <pc:sldMk cId="1510083489" sldId="369"/>
            <ac:spMk id="2" creationId="{00000000-0000-0000-0000-000000000000}"/>
          </ac:spMkLst>
        </pc:spChg>
        <pc:picChg chg="mod">
          <ac:chgData name="Marsha Fralick" userId="7db0cee375c13348" providerId="LiveId" clId="{27BB61C9-FDA3-4459-B011-7F5A6D3AD2C6}" dt="2024-12-15T18:59:27.255" v="14" actId="14100"/>
          <ac:picMkLst>
            <pc:docMk/>
            <pc:sldMk cId="1510083489" sldId="369"/>
            <ac:picMk id="4" creationId="{00000000-0000-0000-0000-000000000000}"/>
          </ac:picMkLst>
        </pc:picChg>
      </pc:sldChg>
      <pc:sldChg chg="modSp mod">
        <pc:chgData name="Marsha Fralick" userId="7db0cee375c13348" providerId="LiveId" clId="{27BB61C9-FDA3-4459-B011-7F5A6D3AD2C6}" dt="2024-12-15T19:19:53.997" v="793" actId="27636"/>
        <pc:sldMkLst>
          <pc:docMk/>
          <pc:sldMk cId="0" sldId="414"/>
        </pc:sldMkLst>
        <pc:spChg chg="mod">
          <ac:chgData name="Marsha Fralick" userId="7db0cee375c13348" providerId="LiveId" clId="{27BB61C9-FDA3-4459-B011-7F5A6D3AD2C6}" dt="2024-12-15T19:19:53.997" v="793" actId="27636"/>
          <ac:spMkLst>
            <pc:docMk/>
            <pc:sldMk cId="0" sldId="414"/>
            <ac:spMk id="30723" creationId="{00000000-0000-0000-0000-000000000000}"/>
          </ac:spMkLst>
        </pc:spChg>
      </pc:sldChg>
      <pc:sldChg chg="modSp mod">
        <pc:chgData name="Marsha Fralick" userId="7db0cee375c13348" providerId="LiveId" clId="{27BB61C9-FDA3-4459-B011-7F5A6D3AD2C6}" dt="2024-12-15T19:21:54.045" v="897" actId="1076"/>
        <pc:sldMkLst>
          <pc:docMk/>
          <pc:sldMk cId="0" sldId="415"/>
        </pc:sldMkLst>
        <pc:spChg chg="mod">
          <ac:chgData name="Marsha Fralick" userId="7db0cee375c13348" providerId="LiveId" clId="{27BB61C9-FDA3-4459-B011-7F5A6D3AD2C6}" dt="2024-12-15T19:21:54.045" v="897" actId="1076"/>
          <ac:spMkLst>
            <pc:docMk/>
            <pc:sldMk cId="0" sldId="415"/>
            <ac:spMk id="52226" creationId="{00000000-0000-0000-0000-000000000000}"/>
          </ac:spMkLst>
        </pc:spChg>
        <pc:spChg chg="mod">
          <ac:chgData name="Marsha Fralick" userId="7db0cee375c13348" providerId="LiveId" clId="{27BB61C9-FDA3-4459-B011-7F5A6D3AD2C6}" dt="2024-12-15T19:21:44.523" v="895" actId="1076"/>
          <ac:spMkLst>
            <pc:docMk/>
            <pc:sldMk cId="0" sldId="415"/>
            <ac:spMk id="52227" creationId="{00000000-0000-0000-0000-000000000000}"/>
          </ac:spMkLst>
        </pc:spChg>
        <pc:picChg chg="mod">
          <ac:chgData name="Marsha Fralick" userId="7db0cee375c13348" providerId="LiveId" clId="{27BB61C9-FDA3-4459-B011-7F5A6D3AD2C6}" dt="2024-12-15T19:21:48.655" v="896" actId="1076"/>
          <ac:picMkLst>
            <pc:docMk/>
            <pc:sldMk cId="0" sldId="415"/>
            <ac:picMk id="249858" creationId="{00000000-0000-0000-0000-000000000000}"/>
          </ac:picMkLst>
        </pc:picChg>
      </pc:sldChg>
      <pc:sldChg chg="modSp mod">
        <pc:chgData name="Marsha Fralick" userId="7db0cee375c13348" providerId="LiveId" clId="{27BB61C9-FDA3-4459-B011-7F5A6D3AD2C6}" dt="2024-12-15T19:23:38.727" v="899" actId="6549"/>
        <pc:sldMkLst>
          <pc:docMk/>
          <pc:sldMk cId="3448178387" sldId="430"/>
        </pc:sldMkLst>
        <pc:spChg chg="mod">
          <ac:chgData name="Marsha Fralick" userId="7db0cee375c13348" providerId="LiveId" clId="{27BB61C9-FDA3-4459-B011-7F5A6D3AD2C6}" dt="2024-12-15T19:23:38.727" v="899" actId="6549"/>
          <ac:spMkLst>
            <pc:docMk/>
            <pc:sldMk cId="3448178387" sldId="430"/>
            <ac:spMk id="3" creationId="{00000000-0000-0000-0000-000000000000}"/>
          </ac:spMkLst>
        </pc:spChg>
      </pc:sldChg>
      <pc:sldChg chg="addSp delSp modSp">
        <pc:chgData name="Marsha Fralick" userId="7db0cee375c13348" providerId="LiveId" clId="{27BB61C9-FDA3-4459-B011-7F5A6D3AD2C6}" dt="2024-12-15T19:17:37.463" v="721" actId="1076"/>
        <pc:sldMkLst>
          <pc:docMk/>
          <pc:sldMk cId="656052891" sldId="460"/>
        </pc:sldMkLst>
        <pc:spChg chg="add del mod">
          <ac:chgData name="Marsha Fralick" userId="7db0cee375c13348" providerId="LiveId" clId="{27BB61C9-FDA3-4459-B011-7F5A6D3AD2C6}" dt="2024-12-15T19:17:21.942" v="714"/>
          <ac:spMkLst>
            <pc:docMk/>
            <pc:sldMk cId="656052891" sldId="460"/>
            <ac:spMk id="3" creationId="{E72B502D-8BEB-7A94-DC16-827647EE87B2}"/>
          </ac:spMkLst>
        </pc:spChg>
        <pc:picChg chg="del">
          <ac:chgData name="Marsha Fralick" userId="7db0cee375c13348" providerId="LiveId" clId="{27BB61C9-FDA3-4459-B011-7F5A6D3AD2C6}" dt="2024-12-15T19:17:20.195" v="713" actId="478"/>
          <ac:picMkLst>
            <pc:docMk/>
            <pc:sldMk cId="656052891" sldId="460"/>
            <ac:picMk id="5" creationId="{87B0C774-648D-45C7-A8C1-59975E0A095D}"/>
          </ac:picMkLst>
        </pc:picChg>
        <pc:picChg chg="add mod">
          <ac:chgData name="Marsha Fralick" userId="7db0cee375c13348" providerId="LiveId" clId="{27BB61C9-FDA3-4459-B011-7F5A6D3AD2C6}" dt="2024-12-15T19:17:37.463" v="721" actId="1076"/>
          <ac:picMkLst>
            <pc:docMk/>
            <pc:sldMk cId="656052891" sldId="460"/>
            <ac:picMk id="6" creationId="{25C44D56-4907-A6C4-E186-94FDB697D9E8}"/>
          </ac:picMkLst>
        </pc:picChg>
      </pc:sldChg>
      <pc:sldChg chg="modSp new mod">
        <pc:chgData name="Marsha Fralick" userId="7db0cee375c13348" providerId="LiveId" clId="{27BB61C9-FDA3-4459-B011-7F5A6D3AD2C6}" dt="2024-12-15T19:24:54.392" v="901" actId="1076"/>
        <pc:sldMkLst>
          <pc:docMk/>
          <pc:sldMk cId="4046040854" sldId="463"/>
        </pc:sldMkLst>
        <pc:spChg chg="mod">
          <ac:chgData name="Marsha Fralick" userId="7db0cee375c13348" providerId="LiveId" clId="{27BB61C9-FDA3-4459-B011-7F5A6D3AD2C6}" dt="2024-12-15T19:24:50.040" v="900" actId="1076"/>
          <ac:spMkLst>
            <pc:docMk/>
            <pc:sldMk cId="4046040854" sldId="463"/>
            <ac:spMk id="2" creationId="{C44FBA56-9D18-BEB0-38B3-3F552BEF2774}"/>
          </ac:spMkLst>
        </pc:spChg>
        <pc:spChg chg="mod">
          <ac:chgData name="Marsha Fralick" userId="7db0cee375c13348" providerId="LiveId" clId="{27BB61C9-FDA3-4459-B011-7F5A6D3AD2C6}" dt="2024-12-15T19:24:54.392" v="901" actId="1076"/>
          <ac:spMkLst>
            <pc:docMk/>
            <pc:sldMk cId="4046040854" sldId="463"/>
            <ac:spMk id="3" creationId="{7ED4E16B-A739-FF62-9446-E22019F8ADA0}"/>
          </ac:spMkLst>
        </pc:spChg>
      </pc:sldChg>
      <pc:sldChg chg="modSp new mod">
        <pc:chgData name="Marsha Fralick" userId="7db0cee375c13348" providerId="LiveId" clId="{27BB61C9-FDA3-4459-B011-7F5A6D3AD2C6}" dt="2024-12-15T19:10:00.871" v="597" actId="1076"/>
        <pc:sldMkLst>
          <pc:docMk/>
          <pc:sldMk cId="1475821437" sldId="464"/>
        </pc:sldMkLst>
        <pc:spChg chg="mod">
          <ac:chgData name="Marsha Fralick" userId="7db0cee375c13348" providerId="LiveId" clId="{27BB61C9-FDA3-4459-B011-7F5A6D3AD2C6}" dt="2024-12-15T19:09:53.441" v="596" actId="1076"/>
          <ac:spMkLst>
            <pc:docMk/>
            <pc:sldMk cId="1475821437" sldId="464"/>
            <ac:spMk id="2" creationId="{BEEA774C-203B-150A-07C7-D7E029533128}"/>
          </ac:spMkLst>
        </pc:spChg>
        <pc:spChg chg="mod">
          <ac:chgData name="Marsha Fralick" userId="7db0cee375c13348" providerId="LiveId" clId="{27BB61C9-FDA3-4459-B011-7F5A6D3AD2C6}" dt="2024-12-15T19:10:00.871" v="597" actId="1076"/>
          <ac:spMkLst>
            <pc:docMk/>
            <pc:sldMk cId="1475821437" sldId="464"/>
            <ac:spMk id="3" creationId="{95E98276-2271-6790-CEDF-4DCA971A5FEC}"/>
          </ac:spMkLst>
        </pc:spChg>
      </pc:sldChg>
      <pc:sldChg chg="addSp modSp new mod">
        <pc:chgData name="Marsha Fralick" userId="7db0cee375c13348" providerId="LiveId" clId="{27BB61C9-FDA3-4459-B011-7F5A6D3AD2C6}" dt="2024-12-15T19:15:21.753" v="712" actId="1076"/>
        <pc:sldMkLst>
          <pc:docMk/>
          <pc:sldMk cId="174657002" sldId="465"/>
        </pc:sldMkLst>
        <pc:spChg chg="mod">
          <ac:chgData name="Marsha Fralick" userId="7db0cee375c13348" providerId="LiveId" clId="{27BB61C9-FDA3-4459-B011-7F5A6D3AD2C6}" dt="2024-12-15T19:15:14.809" v="710" actId="1076"/>
          <ac:spMkLst>
            <pc:docMk/>
            <pc:sldMk cId="174657002" sldId="465"/>
            <ac:spMk id="2" creationId="{04FB5757-FDDD-722C-1F17-158D7DB3B373}"/>
          </ac:spMkLst>
        </pc:spChg>
        <pc:spChg chg="mod">
          <ac:chgData name="Marsha Fralick" userId="7db0cee375c13348" providerId="LiveId" clId="{27BB61C9-FDA3-4459-B011-7F5A6D3AD2C6}" dt="2024-12-15T19:15:18.461" v="711" actId="1076"/>
          <ac:spMkLst>
            <pc:docMk/>
            <pc:sldMk cId="174657002" sldId="465"/>
            <ac:spMk id="3" creationId="{DA92E9BB-7ABB-7A75-4EAD-92DD67B9CC40}"/>
          </ac:spMkLst>
        </pc:spChg>
        <pc:picChg chg="add mod">
          <ac:chgData name="Marsha Fralick" userId="7db0cee375c13348" providerId="LiveId" clId="{27BB61C9-FDA3-4459-B011-7F5A6D3AD2C6}" dt="2024-12-15T19:15:21.753" v="712" actId="1076"/>
          <ac:picMkLst>
            <pc:docMk/>
            <pc:sldMk cId="174657002" sldId="465"/>
            <ac:picMk id="5" creationId="{7A841B3F-7AFD-E38A-116F-E3E98937EA8E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0BA8CB-C06B-4F9E-971C-307175D389FE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3E8373-AC0A-43A5-BBA9-F3BEFA076FA6}">
      <dgm:prSet custT="1"/>
      <dgm:spPr/>
      <dgm:t>
        <a:bodyPr/>
        <a:lstStyle/>
        <a:p>
          <a:r>
            <a:rPr lang="en-US" sz="2400" u="none" dirty="0"/>
            <a:t>Assess</a:t>
          </a:r>
        </a:p>
      </dgm:t>
    </dgm:pt>
    <dgm:pt modelId="{35898E51-40CD-40FB-AAC3-0896C838AECA}" type="parTrans" cxnId="{2DF48D9C-1803-4F92-873F-488C3727FDE0}">
      <dgm:prSet/>
      <dgm:spPr/>
      <dgm:t>
        <a:bodyPr/>
        <a:lstStyle/>
        <a:p>
          <a:endParaRPr lang="en-US"/>
        </a:p>
      </dgm:t>
    </dgm:pt>
    <dgm:pt modelId="{80870A28-27BA-4E8B-96CF-CBAC3E985CAA}" type="sibTrans" cxnId="{2DF48D9C-1803-4F92-873F-488C3727FDE0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DD73521A-CF67-44F7-9320-7533BBB01D30}">
      <dgm:prSet/>
      <dgm:spPr/>
      <dgm:t>
        <a:bodyPr/>
        <a:lstStyle/>
        <a:p>
          <a:r>
            <a:rPr lang="en-US"/>
            <a:t>Take English the first semester</a:t>
          </a:r>
        </a:p>
      </dgm:t>
    </dgm:pt>
    <dgm:pt modelId="{F95D6239-90E9-434C-A3DC-410ECD48B0F9}" type="parTrans" cxnId="{17C83D69-6F68-420F-B44F-0DF2CCE16E3B}">
      <dgm:prSet/>
      <dgm:spPr/>
      <dgm:t>
        <a:bodyPr/>
        <a:lstStyle/>
        <a:p>
          <a:endParaRPr lang="en-US"/>
        </a:p>
      </dgm:t>
    </dgm:pt>
    <dgm:pt modelId="{A7D179B1-182C-4F3E-83CD-14570AC8677A}" type="sibTrans" cxnId="{17C83D69-6F68-420F-B44F-0DF2CCE16E3B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66B6C194-7560-4045-841B-88A5E6BA458F}">
      <dgm:prSet/>
      <dgm:spPr/>
      <dgm:t>
        <a:bodyPr/>
        <a:lstStyle/>
        <a:p>
          <a:r>
            <a:rPr lang="en-US"/>
            <a:t>Start math classes early</a:t>
          </a:r>
        </a:p>
      </dgm:t>
    </dgm:pt>
    <dgm:pt modelId="{5E3D5A61-9B75-4EFB-985D-BD19A2283850}" type="parTrans" cxnId="{66D88B0C-DB54-49CB-BFDF-A7437954432A}">
      <dgm:prSet/>
      <dgm:spPr/>
      <dgm:t>
        <a:bodyPr/>
        <a:lstStyle/>
        <a:p>
          <a:endParaRPr lang="en-US"/>
        </a:p>
      </dgm:t>
    </dgm:pt>
    <dgm:pt modelId="{78BA7BBF-F402-420D-9C19-3FDF2727E59B}" type="sibTrans" cxnId="{66D88B0C-DB54-49CB-BFDF-A7437954432A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2AD9DADF-70C3-4F9E-812A-36A95C48B3E3}">
      <dgm:prSet/>
      <dgm:spPr/>
      <dgm:t>
        <a:bodyPr/>
        <a:lstStyle/>
        <a:p>
          <a:r>
            <a:rPr lang="en-US"/>
            <a:t>Take general education</a:t>
          </a:r>
        </a:p>
      </dgm:t>
    </dgm:pt>
    <dgm:pt modelId="{57BC1BB5-3C7E-43B8-8700-6981D405AE8A}" type="parTrans" cxnId="{D4168B80-DEA6-4F14-A49A-9A41C22850BA}">
      <dgm:prSet/>
      <dgm:spPr/>
      <dgm:t>
        <a:bodyPr/>
        <a:lstStyle/>
        <a:p>
          <a:endParaRPr lang="en-US"/>
        </a:p>
      </dgm:t>
    </dgm:pt>
    <dgm:pt modelId="{2253E071-9E86-4CDB-944A-C8D88A29D565}" type="sibTrans" cxnId="{D4168B80-DEA6-4F14-A49A-9A41C22850BA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8B8D5DE9-0D84-48B2-8AA2-7AE6F9068F6A}">
      <dgm:prSet/>
      <dgm:spPr/>
      <dgm:t>
        <a:bodyPr/>
        <a:lstStyle/>
        <a:p>
          <a:r>
            <a:rPr lang="en-US"/>
            <a:t>Prepare for your major</a:t>
          </a:r>
        </a:p>
      </dgm:t>
    </dgm:pt>
    <dgm:pt modelId="{5705AC8F-77EF-4313-AA84-EC29E7D66FDD}" type="parTrans" cxnId="{C6FBC707-2E4C-4210-987D-708A368DF283}">
      <dgm:prSet/>
      <dgm:spPr/>
      <dgm:t>
        <a:bodyPr/>
        <a:lstStyle/>
        <a:p>
          <a:endParaRPr lang="en-US"/>
        </a:p>
      </dgm:t>
    </dgm:pt>
    <dgm:pt modelId="{CBC202A3-1864-4A89-BF40-CD32232E9CB9}" type="sibTrans" cxnId="{C6FBC707-2E4C-4210-987D-708A368DF283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26236162-95B8-463F-884F-D3B84344F59C}" type="pres">
      <dgm:prSet presAssocID="{0A0BA8CB-C06B-4F9E-971C-307175D389FE}" presName="linearFlow" presStyleCnt="0">
        <dgm:presLayoutVars>
          <dgm:dir/>
          <dgm:animLvl val="lvl"/>
          <dgm:resizeHandles val="exact"/>
        </dgm:presLayoutVars>
      </dgm:prSet>
      <dgm:spPr/>
    </dgm:pt>
    <dgm:pt modelId="{9B0F12F7-58CE-48C9-8052-B2A58698278D}" type="pres">
      <dgm:prSet presAssocID="{9F3E8373-AC0A-43A5-BBA9-F3BEFA076FA6}" presName="compositeNode" presStyleCnt="0"/>
      <dgm:spPr/>
    </dgm:pt>
    <dgm:pt modelId="{C666F6A7-F602-4836-8605-D2EBE627E35F}" type="pres">
      <dgm:prSet presAssocID="{9F3E8373-AC0A-43A5-BBA9-F3BEFA076FA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79CF5B6-5C41-41F2-AD99-B7783467A063}" type="pres">
      <dgm:prSet presAssocID="{9F3E8373-AC0A-43A5-BBA9-F3BEFA076FA6}" presName="parSh" presStyleCnt="0"/>
      <dgm:spPr/>
    </dgm:pt>
    <dgm:pt modelId="{4D443B5F-AF6F-4753-957B-E1BA58E37ED0}" type="pres">
      <dgm:prSet presAssocID="{9F3E8373-AC0A-43A5-BBA9-F3BEFA076FA6}" presName="lineNode" presStyleLbl="alignAccFollowNode1" presStyleIdx="0" presStyleCnt="15"/>
      <dgm:spPr/>
    </dgm:pt>
    <dgm:pt modelId="{15FA2DAC-DFA1-45A5-AC86-3CD73B929E19}" type="pres">
      <dgm:prSet presAssocID="{9F3E8373-AC0A-43A5-BBA9-F3BEFA076FA6}" presName="lineArrowNode" presStyleLbl="alignAccFollowNode1" presStyleIdx="1" presStyleCnt="15"/>
      <dgm:spPr/>
    </dgm:pt>
    <dgm:pt modelId="{6E829224-E66C-47EF-AAD7-6CE3E0C8BDC9}" type="pres">
      <dgm:prSet presAssocID="{80870A28-27BA-4E8B-96CF-CBAC3E985CAA}" presName="sibTransNodeCircle" presStyleLbl="alignNode1" presStyleIdx="0" presStyleCnt="5">
        <dgm:presLayoutVars>
          <dgm:chMax val="0"/>
          <dgm:bulletEnabled/>
        </dgm:presLayoutVars>
      </dgm:prSet>
      <dgm:spPr/>
    </dgm:pt>
    <dgm:pt modelId="{59B427B2-2E52-4750-A5BA-33C07E29A061}" type="pres">
      <dgm:prSet presAssocID="{80870A28-27BA-4E8B-96CF-CBAC3E985CAA}" presName="spacerBetweenCircleAndCallout" presStyleCnt="0">
        <dgm:presLayoutVars/>
      </dgm:prSet>
      <dgm:spPr/>
    </dgm:pt>
    <dgm:pt modelId="{0B40EBF0-8C13-4AAF-A3CF-F1A9C15580F6}" type="pres">
      <dgm:prSet presAssocID="{9F3E8373-AC0A-43A5-BBA9-F3BEFA076FA6}" presName="nodeText" presStyleLbl="alignAccFollowNode1" presStyleIdx="2" presStyleCnt="15" custFlipHor="1" custScaleX="105224">
        <dgm:presLayoutVars>
          <dgm:bulletEnabled val="1"/>
        </dgm:presLayoutVars>
      </dgm:prSet>
      <dgm:spPr/>
    </dgm:pt>
    <dgm:pt modelId="{71E2F354-61FC-47C5-8F6E-24DF2245B9D9}" type="pres">
      <dgm:prSet presAssocID="{80870A28-27BA-4E8B-96CF-CBAC3E985CAA}" presName="sibTransComposite" presStyleCnt="0"/>
      <dgm:spPr/>
    </dgm:pt>
    <dgm:pt modelId="{C979D231-A98F-44A9-B76C-EDC9F1AC9137}" type="pres">
      <dgm:prSet presAssocID="{DD73521A-CF67-44F7-9320-7533BBB01D30}" presName="compositeNode" presStyleCnt="0"/>
      <dgm:spPr/>
    </dgm:pt>
    <dgm:pt modelId="{D0C06588-CCA1-4093-B3D2-4FBB553F27D4}" type="pres">
      <dgm:prSet presAssocID="{DD73521A-CF67-44F7-9320-7533BBB01D30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A4E9D5E-ABC1-4FEB-826B-A8C03E8CE48F}" type="pres">
      <dgm:prSet presAssocID="{DD73521A-CF67-44F7-9320-7533BBB01D30}" presName="parSh" presStyleCnt="0"/>
      <dgm:spPr/>
    </dgm:pt>
    <dgm:pt modelId="{5B3C00FE-BAE8-4289-BE49-E7C3241E7A89}" type="pres">
      <dgm:prSet presAssocID="{DD73521A-CF67-44F7-9320-7533BBB01D30}" presName="lineNode" presStyleLbl="alignAccFollowNode1" presStyleIdx="3" presStyleCnt="15"/>
      <dgm:spPr/>
    </dgm:pt>
    <dgm:pt modelId="{F406B3DB-D813-437E-8B53-88FD693B25F0}" type="pres">
      <dgm:prSet presAssocID="{DD73521A-CF67-44F7-9320-7533BBB01D30}" presName="lineArrowNode" presStyleLbl="alignAccFollowNode1" presStyleIdx="4" presStyleCnt="15"/>
      <dgm:spPr/>
    </dgm:pt>
    <dgm:pt modelId="{4F79E6FC-1A09-4A8E-8D3C-2882B348430E}" type="pres">
      <dgm:prSet presAssocID="{A7D179B1-182C-4F3E-83CD-14570AC8677A}" presName="sibTransNodeCircle" presStyleLbl="alignNode1" presStyleIdx="1" presStyleCnt="5">
        <dgm:presLayoutVars>
          <dgm:chMax val="0"/>
          <dgm:bulletEnabled/>
        </dgm:presLayoutVars>
      </dgm:prSet>
      <dgm:spPr/>
    </dgm:pt>
    <dgm:pt modelId="{4AA93DD1-DA03-4450-8257-EAAEF5DB4150}" type="pres">
      <dgm:prSet presAssocID="{A7D179B1-182C-4F3E-83CD-14570AC8677A}" presName="spacerBetweenCircleAndCallout" presStyleCnt="0">
        <dgm:presLayoutVars/>
      </dgm:prSet>
      <dgm:spPr/>
    </dgm:pt>
    <dgm:pt modelId="{272FFDD7-BBF2-4804-9777-57C7DD9D950C}" type="pres">
      <dgm:prSet presAssocID="{DD73521A-CF67-44F7-9320-7533BBB01D30}" presName="nodeText" presStyleLbl="alignAccFollowNode1" presStyleIdx="5" presStyleCnt="15">
        <dgm:presLayoutVars>
          <dgm:bulletEnabled val="1"/>
        </dgm:presLayoutVars>
      </dgm:prSet>
      <dgm:spPr/>
    </dgm:pt>
    <dgm:pt modelId="{189C94C8-B078-481A-AE65-2B09EB72DCE9}" type="pres">
      <dgm:prSet presAssocID="{A7D179B1-182C-4F3E-83CD-14570AC8677A}" presName="sibTransComposite" presStyleCnt="0"/>
      <dgm:spPr/>
    </dgm:pt>
    <dgm:pt modelId="{18A2E239-BA97-44B6-AE36-4C7EACF3E6D2}" type="pres">
      <dgm:prSet presAssocID="{66B6C194-7560-4045-841B-88A5E6BA458F}" presName="compositeNode" presStyleCnt="0"/>
      <dgm:spPr/>
    </dgm:pt>
    <dgm:pt modelId="{16F6372C-CC19-419A-A3A5-2622280221DD}" type="pres">
      <dgm:prSet presAssocID="{66B6C194-7560-4045-841B-88A5E6BA458F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735A566-DA62-44C3-BA53-27272D0DA95E}" type="pres">
      <dgm:prSet presAssocID="{66B6C194-7560-4045-841B-88A5E6BA458F}" presName="parSh" presStyleCnt="0"/>
      <dgm:spPr/>
    </dgm:pt>
    <dgm:pt modelId="{B7A759EB-EF74-41CE-9A12-249EAE13CF7C}" type="pres">
      <dgm:prSet presAssocID="{66B6C194-7560-4045-841B-88A5E6BA458F}" presName="lineNode" presStyleLbl="alignAccFollowNode1" presStyleIdx="6" presStyleCnt="15"/>
      <dgm:spPr/>
    </dgm:pt>
    <dgm:pt modelId="{3A863BC7-AF6F-49D6-A6F0-F2F3986ED211}" type="pres">
      <dgm:prSet presAssocID="{66B6C194-7560-4045-841B-88A5E6BA458F}" presName="lineArrowNode" presStyleLbl="alignAccFollowNode1" presStyleIdx="7" presStyleCnt="15"/>
      <dgm:spPr/>
    </dgm:pt>
    <dgm:pt modelId="{520CC1D0-8586-42AE-A91E-772EFB0C7C9C}" type="pres">
      <dgm:prSet presAssocID="{78BA7BBF-F402-420D-9C19-3FDF2727E59B}" presName="sibTransNodeCircle" presStyleLbl="alignNode1" presStyleIdx="2" presStyleCnt="5">
        <dgm:presLayoutVars>
          <dgm:chMax val="0"/>
          <dgm:bulletEnabled/>
        </dgm:presLayoutVars>
      </dgm:prSet>
      <dgm:spPr/>
    </dgm:pt>
    <dgm:pt modelId="{73ABC979-1BD6-4FE7-97A3-D6EC1453ED11}" type="pres">
      <dgm:prSet presAssocID="{78BA7BBF-F402-420D-9C19-3FDF2727E59B}" presName="spacerBetweenCircleAndCallout" presStyleCnt="0">
        <dgm:presLayoutVars/>
      </dgm:prSet>
      <dgm:spPr/>
    </dgm:pt>
    <dgm:pt modelId="{647BD1BD-54DE-467C-BDB6-51E91ACF8E70}" type="pres">
      <dgm:prSet presAssocID="{66B6C194-7560-4045-841B-88A5E6BA458F}" presName="nodeText" presStyleLbl="alignAccFollowNode1" presStyleIdx="8" presStyleCnt="15">
        <dgm:presLayoutVars>
          <dgm:bulletEnabled val="1"/>
        </dgm:presLayoutVars>
      </dgm:prSet>
      <dgm:spPr/>
    </dgm:pt>
    <dgm:pt modelId="{71381B8C-9634-4504-9A4B-662D9651D86B}" type="pres">
      <dgm:prSet presAssocID="{78BA7BBF-F402-420D-9C19-3FDF2727E59B}" presName="sibTransComposite" presStyleCnt="0"/>
      <dgm:spPr/>
    </dgm:pt>
    <dgm:pt modelId="{4AEB586A-C570-4DAD-AC22-645637215E32}" type="pres">
      <dgm:prSet presAssocID="{2AD9DADF-70C3-4F9E-812A-36A95C48B3E3}" presName="compositeNode" presStyleCnt="0"/>
      <dgm:spPr/>
    </dgm:pt>
    <dgm:pt modelId="{1ABAF4CE-3785-4441-A27A-A8DEA6E92130}" type="pres">
      <dgm:prSet presAssocID="{2AD9DADF-70C3-4F9E-812A-36A95C48B3E3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486DF26-561D-41B4-96A8-A068B98DF7DB}" type="pres">
      <dgm:prSet presAssocID="{2AD9DADF-70C3-4F9E-812A-36A95C48B3E3}" presName="parSh" presStyleCnt="0"/>
      <dgm:spPr/>
    </dgm:pt>
    <dgm:pt modelId="{9D8CB764-25C2-44B1-A6D1-AA3A6CF2CE0F}" type="pres">
      <dgm:prSet presAssocID="{2AD9DADF-70C3-4F9E-812A-36A95C48B3E3}" presName="lineNode" presStyleLbl="alignAccFollowNode1" presStyleIdx="9" presStyleCnt="15"/>
      <dgm:spPr/>
    </dgm:pt>
    <dgm:pt modelId="{6FB1559D-85AA-4D23-BA03-FCB2E2F1B30C}" type="pres">
      <dgm:prSet presAssocID="{2AD9DADF-70C3-4F9E-812A-36A95C48B3E3}" presName="lineArrowNode" presStyleLbl="alignAccFollowNode1" presStyleIdx="10" presStyleCnt="15"/>
      <dgm:spPr/>
    </dgm:pt>
    <dgm:pt modelId="{0BFA60E1-2BE5-4FB0-BBE1-C5665B228511}" type="pres">
      <dgm:prSet presAssocID="{2253E071-9E86-4CDB-944A-C8D88A29D565}" presName="sibTransNodeCircle" presStyleLbl="alignNode1" presStyleIdx="3" presStyleCnt="5">
        <dgm:presLayoutVars>
          <dgm:chMax val="0"/>
          <dgm:bulletEnabled/>
        </dgm:presLayoutVars>
      </dgm:prSet>
      <dgm:spPr/>
    </dgm:pt>
    <dgm:pt modelId="{94715890-6DFF-4C9C-8099-9C108EA78B69}" type="pres">
      <dgm:prSet presAssocID="{2253E071-9E86-4CDB-944A-C8D88A29D565}" presName="spacerBetweenCircleAndCallout" presStyleCnt="0">
        <dgm:presLayoutVars/>
      </dgm:prSet>
      <dgm:spPr/>
    </dgm:pt>
    <dgm:pt modelId="{5A1C7084-30AA-49FC-BE49-485DA983967B}" type="pres">
      <dgm:prSet presAssocID="{2AD9DADF-70C3-4F9E-812A-36A95C48B3E3}" presName="nodeText" presStyleLbl="alignAccFollowNode1" presStyleIdx="11" presStyleCnt="15">
        <dgm:presLayoutVars>
          <dgm:bulletEnabled val="1"/>
        </dgm:presLayoutVars>
      </dgm:prSet>
      <dgm:spPr/>
    </dgm:pt>
    <dgm:pt modelId="{E3DACFEB-8F2D-4A94-BE33-196091BDE994}" type="pres">
      <dgm:prSet presAssocID="{2253E071-9E86-4CDB-944A-C8D88A29D565}" presName="sibTransComposite" presStyleCnt="0"/>
      <dgm:spPr/>
    </dgm:pt>
    <dgm:pt modelId="{48755A5B-34FE-4F13-B143-54EB38075EC4}" type="pres">
      <dgm:prSet presAssocID="{8B8D5DE9-0D84-48B2-8AA2-7AE6F9068F6A}" presName="compositeNode" presStyleCnt="0"/>
      <dgm:spPr/>
    </dgm:pt>
    <dgm:pt modelId="{A447E511-3090-446F-A962-8AE835B56399}" type="pres">
      <dgm:prSet presAssocID="{8B8D5DE9-0D84-48B2-8AA2-7AE6F9068F6A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0A2FBDE-A941-4178-9F2D-448DEDAE6FE1}" type="pres">
      <dgm:prSet presAssocID="{8B8D5DE9-0D84-48B2-8AA2-7AE6F9068F6A}" presName="parSh" presStyleCnt="0"/>
      <dgm:spPr/>
    </dgm:pt>
    <dgm:pt modelId="{D1AE3EF3-A766-4F06-808D-586A61A819B7}" type="pres">
      <dgm:prSet presAssocID="{8B8D5DE9-0D84-48B2-8AA2-7AE6F9068F6A}" presName="lineNode" presStyleLbl="alignAccFollowNode1" presStyleIdx="12" presStyleCnt="15"/>
      <dgm:spPr/>
    </dgm:pt>
    <dgm:pt modelId="{CE2CF41E-7C49-40AB-A247-FB92963AEECF}" type="pres">
      <dgm:prSet presAssocID="{8B8D5DE9-0D84-48B2-8AA2-7AE6F9068F6A}" presName="lineArrowNode" presStyleLbl="alignAccFollowNode1" presStyleIdx="13" presStyleCnt="15"/>
      <dgm:spPr/>
    </dgm:pt>
    <dgm:pt modelId="{A17B6DF6-4AAC-41E3-904D-C5D0788593D5}" type="pres">
      <dgm:prSet presAssocID="{CBC202A3-1864-4A89-BF40-CD32232E9CB9}" presName="sibTransNodeCircle" presStyleLbl="alignNode1" presStyleIdx="4" presStyleCnt="5">
        <dgm:presLayoutVars>
          <dgm:chMax val="0"/>
          <dgm:bulletEnabled/>
        </dgm:presLayoutVars>
      </dgm:prSet>
      <dgm:spPr/>
    </dgm:pt>
    <dgm:pt modelId="{E2D41D77-A315-4717-82CF-102FD1499452}" type="pres">
      <dgm:prSet presAssocID="{CBC202A3-1864-4A89-BF40-CD32232E9CB9}" presName="spacerBetweenCircleAndCallout" presStyleCnt="0">
        <dgm:presLayoutVars/>
      </dgm:prSet>
      <dgm:spPr/>
    </dgm:pt>
    <dgm:pt modelId="{2FFD9922-6E81-445F-8FAB-1D990BD07658}" type="pres">
      <dgm:prSet presAssocID="{8B8D5DE9-0D84-48B2-8AA2-7AE6F9068F6A}" presName="nodeText" presStyleLbl="alignAccFollowNode1" presStyleIdx="14" presStyleCnt="15">
        <dgm:presLayoutVars>
          <dgm:bulletEnabled val="1"/>
        </dgm:presLayoutVars>
      </dgm:prSet>
      <dgm:spPr/>
    </dgm:pt>
  </dgm:ptLst>
  <dgm:cxnLst>
    <dgm:cxn modelId="{34C93701-7865-4EF6-82E3-738A4CAACE40}" type="presOf" srcId="{DD73521A-CF67-44F7-9320-7533BBB01D30}" destId="{272FFDD7-BBF2-4804-9777-57C7DD9D950C}" srcOrd="0" destOrd="0" presId="urn:microsoft.com/office/officeart/2016/7/layout/LinearArrowProcessNumbered"/>
    <dgm:cxn modelId="{C6FBC707-2E4C-4210-987D-708A368DF283}" srcId="{0A0BA8CB-C06B-4F9E-971C-307175D389FE}" destId="{8B8D5DE9-0D84-48B2-8AA2-7AE6F9068F6A}" srcOrd="4" destOrd="0" parTransId="{5705AC8F-77EF-4313-AA84-EC29E7D66FDD}" sibTransId="{CBC202A3-1864-4A89-BF40-CD32232E9CB9}"/>
    <dgm:cxn modelId="{66D88B0C-DB54-49CB-BFDF-A7437954432A}" srcId="{0A0BA8CB-C06B-4F9E-971C-307175D389FE}" destId="{66B6C194-7560-4045-841B-88A5E6BA458F}" srcOrd="2" destOrd="0" parTransId="{5E3D5A61-9B75-4EFB-985D-BD19A2283850}" sibTransId="{78BA7BBF-F402-420D-9C19-3FDF2727E59B}"/>
    <dgm:cxn modelId="{A610A52A-45D0-45D3-A0EF-46C042B2877B}" type="presOf" srcId="{A7D179B1-182C-4F3E-83CD-14570AC8677A}" destId="{4F79E6FC-1A09-4A8E-8D3C-2882B348430E}" srcOrd="0" destOrd="0" presId="urn:microsoft.com/office/officeart/2016/7/layout/LinearArrowProcessNumbered"/>
    <dgm:cxn modelId="{2D218839-071B-4F86-B6BC-4110E0C831B2}" type="presOf" srcId="{CBC202A3-1864-4A89-BF40-CD32232E9CB9}" destId="{A17B6DF6-4AAC-41E3-904D-C5D0788593D5}" srcOrd="0" destOrd="0" presId="urn:microsoft.com/office/officeart/2016/7/layout/LinearArrowProcessNumbered"/>
    <dgm:cxn modelId="{038A0B45-3118-481D-8938-E99029A80815}" type="presOf" srcId="{0A0BA8CB-C06B-4F9E-971C-307175D389FE}" destId="{26236162-95B8-463F-884F-D3B84344F59C}" srcOrd="0" destOrd="0" presId="urn:microsoft.com/office/officeart/2016/7/layout/LinearArrowProcessNumbered"/>
    <dgm:cxn modelId="{17C83D69-6F68-420F-B44F-0DF2CCE16E3B}" srcId="{0A0BA8CB-C06B-4F9E-971C-307175D389FE}" destId="{DD73521A-CF67-44F7-9320-7533BBB01D30}" srcOrd="1" destOrd="0" parTransId="{F95D6239-90E9-434C-A3DC-410ECD48B0F9}" sibTransId="{A7D179B1-182C-4F3E-83CD-14570AC8677A}"/>
    <dgm:cxn modelId="{F570414A-8797-46BB-9533-FE56C631E7F2}" type="presOf" srcId="{8B8D5DE9-0D84-48B2-8AA2-7AE6F9068F6A}" destId="{2FFD9922-6E81-445F-8FAB-1D990BD07658}" srcOrd="0" destOrd="0" presId="urn:microsoft.com/office/officeart/2016/7/layout/LinearArrowProcessNumbered"/>
    <dgm:cxn modelId="{6DE1AD7E-085C-449E-BB9E-D00A66FE02C9}" type="presOf" srcId="{80870A28-27BA-4E8B-96CF-CBAC3E985CAA}" destId="{6E829224-E66C-47EF-AAD7-6CE3E0C8BDC9}" srcOrd="0" destOrd="0" presId="urn:microsoft.com/office/officeart/2016/7/layout/LinearArrowProcessNumbered"/>
    <dgm:cxn modelId="{D4168B80-DEA6-4F14-A49A-9A41C22850BA}" srcId="{0A0BA8CB-C06B-4F9E-971C-307175D389FE}" destId="{2AD9DADF-70C3-4F9E-812A-36A95C48B3E3}" srcOrd="3" destOrd="0" parTransId="{57BC1BB5-3C7E-43B8-8700-6981D405AE8A}" sibTransId="{2253E071-9E86-4CDB-944A-C8D88A29D565}"/>
    <dgm:cxn modelId="{5E14618A-58EB-4FF6-9B23-C2EDD5918AA7}" type="presOf" srcId="{78BA7BBF-F402-420D-9C19-3FDF2727E59B}" destId="{520CC1D0-8586-42AE-A91E-772EFB0C7C9C}" srcOrd="0" destOrd="0" presId="urn:microsoft.com/office/officeart/2016/7/layout/LinearArrowProcessNumbered"/>
    <dgm:cxn modelId="{5AEAE28B-0A5A-47CD-AE2B-B20CC2386466}" type="presOf" srcId="{2253E071-9E86-4CDB-944A-C8D88A29D565}" destId="{0BFA60E1-2BE5-4FB0-BBE1-C5665B228511}" srcOrd="0" destOrd="0" presId="urn:microsoft.com/office/officeart/2016/7/layout/LinearArrowProcessNumbered"/>
    <dgm:cxn modelId="{0F545793-E75F-4692-9494-3A3FD5B9FFE7}" type="presOf" srcId="{66B6C194-7560-4045-841B-88A5E6BA458F}" destId="{647BD1BD-54DE-467C-BDB6-51E91ACF8E70}" srcOrd="0" destOrd="0" presId="urn:microsoft.com/office/officeart/2016/7/layout/LinearArrowProcessNumbered"/>
    <dgm:cxn modelId="{2DF48D9C-1803-4F92-873F-488C3727FDE0}" srcId="{0A0BA8CB-C06B-4F9E-971C-307175D389FE}" destId="{9F3E8373-AC0A-43A5-BBA9-F3BEFA076FA6}" srcOrd="0" destOrd="0" parTransId="{35898E51-40CD-40FB-AAC3-0896C838AECA}" sibTransId="{80870A28-27BA-4E8B-96CF-CBAC3E985CAA}"/>
    <dgm:cxn modelId="{443A27B8-9481-459B-8A71-B32CBAE01CB7}" type="presOf" srcId="{2AD9DADF-70C3-4F9E-812A-36A95C48B3E3}" destId="{5A1C7084-30AA-49FC-BE49-485DA983967B}" srcOrd="0" destOrd="0" presId="urn:microsoft.com/office/officeart/2016/7/layout/LinearArrowProcessNumbered"/>
    <dgm:cxn modelId="{C57B60C4-2F10-44A0-8A30-18FCAC9557FF}" type="presOf" srcId="{9F3E8373-AC0A-43A5-BBA9-F3BEFA076FA6}" destId="{0B40EBF0-8C13-4AAF-A3CF-F1A9C15580F6}" srcOrd="0" destOrd="0" presId="urn:microsoft.com/office/officeart/2016/7/layout/LinearArrowProcessNumbered"/>
    <dgm:cxn modelId="{851B9342-48F3-46E1-94AE-28C75FBF1938}" type="presParOf" srcId="{26236162-95B8-463F-884F-D3B84344F59C}" destId="{9B0F12F7-58CE-48C9-8052-B2A58698278D}" srcOrd="0" destOrd="0" presId="urn:microsoft.com/office/officeart/2016/7/layout/LinearArrowProcessNumbered"/>
    <dgm:cxn modelId="{F53FE068-9758-451A-AF0C-7AFFA08E5CA2}" type="presParOf" srcId="{9B0F12F7-58CE-48C9-8052-B2A58698278D}" destId="{C666F6A7-F602-4836-8605-D2EBE627E35F}" srcOrd="0" destOrd="0" presId="urn:microsoft.com/office/officeart/2016/7/layout/LinearArrowProcessNumbered"/>
    <dgm:cxn modelId="{20742E4F-2B87-4E65-8491-2E116E029DE4}" type="presParOf" srcId="{9B0F12F7-58CE-48C9-8052-B2A58698278D}" destId="{C79CF5B6-5C41-41F2-AD99-B7783467A063}" srcOrd="1" destOrd="0" presId="urn:microsoft.com/office/officeart/2016/7/layout/LinearArrowProcessNumbered"/>
    <dgm:cxn modelId="{C84DAF36-48AB-498A-A14C-C51690B0EE91}" type="presParOf" srcId="{C79CF5B6-5C41-41F2-AD99-B7783467A063}" destId="{4D443B5F-AF6F-4753-957B-E1BA58E37ED0}" srcOrd="0" destOrd="0" presId="urn:microsoft.com/office/officeart/2016/7/layout/LinearArrowProcessNumbered"/>
    <dgm:cxn modelId="{FDBAA461-E1FF-4F1C-93DF-713FDC36C667}" type="presParOf" srcId="{C79CF5B6-5C41-41F2-AD99-B7783467A063}" destId="{15FA2DAC-DFA1-45A5-AC86-3CD73B929E19}" srcOrd="1" destOrd="0" presId="urn:microsoft.com/office/officeart/2016/7/layout/LinearArrowProcessNumbered"/>
    <dgm:cxn modelId="{BC5DEE04-6EB5-437D-950D-F2D456FB75DA}" type="presParOf" srcId="{C79CF5B6-5C41-41F2-AD99-B7783467A063}" destId="{6E829224-E66C-47EF-AAD7-6CE3E0C8BDC9}" srcOrd="2" destOrd="0" presId="urn:microsoft.com/office/officeart/2016/7/layout/LinearArrowProcessNumbered"/>
    <dgm:cxn modelId="{4225F652-8CA1-41D1-B5F6-F887D84C0BEB}" type="presParOf" srcId="{C79CF5B6-5C41-41F2-AD99-B7783467A063}" destId="{59B427B2-2E52-4750-A5BA-33C07E29A061}" srcOrd="3" destOrd="0" presId="urn:microsoft.com/office/officeart/2016/7/layout/LinearArrowProcessNumbered"/>
    <dgm:cxn modelId="{B93D867C-1512-4BA2-BA06-525C490C2C6E}" type="presParOf" srcId="{9B0F12F7-58CE-48C9-8052-B2A58698278D}" destId="{0B40EBF0-8C13-4AAF-A3CF-F1A9C15580F6}" srcOrd="2" destOrd="0" presId="urn:microsoft.com/office/officeart/2016/7/layout/LinearArrowProcessNumbered"/>
    <dgm:cxn modelId="{4D657D93-6D78-4EB4-A928-117DF7E49036}" type="presParOf" srcId="{26236162-95B8-463F-884F-D3B84344F59C}" destId="{71E2F354-61FC-47C5-8F6E-24DF2245B9D9}" srcOrd="1" destOrd="0" presId="urn:microsoft.com/office/officeart/2016/7/layout/LinearArrowProcessNumbered"/>
    <dgm:cxn modelId="{E72A9701-FFFA-48BB-AA00-C0E836CA96B6}" type="presParOf" srcId="{26236162-95B8-463F-884F-D3B84344F59C}" destId="{C979D231-A98F-44A9-B76C-EDC9F1AC9137}" srcOrd="2" destOrd="0" presId="urn:microsoft.com/office/officeart/2016/7/layout/LinearArrowProcessNumbered"/>
    <dgm:cxn modelId="{76D342A9-0EC0-4C1A-85A3-2B564EB1E992}" type="presParOf" srcId="{C979D231-A98F-44A9-B76C-EDC9F1AC9137}" destId="{D0C06588-CCA1-4093-B3D2-4FBB553F27D4}" srcOrd="0" destOrd="0" presId="urn:microsoft.com/office/officeart/2016/7/layout/LinearArrowProcessNumbered"/>
    <dgm:cxn modelId="{7C680140-30BE-434F-95C2-76BF7C807CD3}" type="presParOf" srcId="{C979D231-A98F-44A9-B76C-EDC9F1AC9137}" destId="{4A4E9D5E-ABC1-4FEB-826B-A8C03E8CE48F}" srcOrd="1" destOrd="0" presId="urn:microsoft.com/office/officeart/2016/7/layout/LinearArrowProcessNumbered"/>
    <dgm:cxn modelId="{A0658EBF-B005-4F89-83E9-E93DCF2FBBBF}" type="presParOf" srcId="{4A4E9D5E-ABC1-4FEB-826B-A8C03E8CE48F}" destId="{5B3C00FE-BAE8-4289-BE49-E7C3241E7A89}" srcOrd="0" destOrd="0" presId="urn:microsoft.com/office/officeart/2016/7/layout/LinearArrowProcessNumbered"/>
    <dgm:cxn modelId="{72F3ECD8-E5B6-445D-A27D-876374F12317}" type="presParOf" srcId="{4A4E9D5E-ABC1-4FEB-826B-A8C03E8CE48F}" destId="{F406B3DB-D813-437E-8B53-88FD693B25F0}" srcOrd="1" destOrd="0" presId="urn:microsoft.com/office/officeart/2016/7/layout/LinearArrowProcessNumbered"/>
    <dgm:cxn modelId="{D3DD1632-E7CD-4D41-A104-726E931BDD9B}" type="presParOf" srcId="{4A4E9D5E-ABC1-4FEB-826B-A8C03E8CE48F}" destId="{4F79E6FC-1A09-4A8E-8D3C-2882B348430E}" srcOrd="2" destOrd="0" presId="urn:microsoft.com/office/officeart/2016/7/layout/LinearArrowProcessNumbered"/>
    <dgm:cxn modelId="{43053F61-ADB9-40F0-B08D-E749BB330495}" type="presParOf" srcId="{4A4E9D5E-ABC1-4FEB-826B-A8C03E8CE48F}" destId="{4AA93DD1-DA03-4450-8257-EAAEF5DB4150}" srcOrd="3" destOrd="0" presId="urn:microsoft.com/office/officeart/2016/7/layout/LinearArrowProcessNumbered"/>
    <dgm:cxn modelId="{E034285A-65FB-4F15-BE06-BF1A62A22395}" type="presParOf" srcId="{C979D231-A98F-44A9-B76C-EDC9F1AC9137}" destId="{272FFDD7-BBF2-4804-9777-57C7DD9D950C}" srcOrd="2" destOrd="0" presId="urn:microsoft.com/office/officeart/2016/7/layout/LinearArrowProcessNumbered"/>
    <dgm:cxn modelId="{8D3629B1-B9BC-4134-AE6D-10839E21BE1D}" type="presParOf" srcId="{26236162-95B8-463F-884F-D3B84344F59C}" destId="{189C94C8-B078-481A-AE65-2B09EB72DCE9}" srcOrd="3" destOrd="0" presId="urn:microsoft.com/office/officeart/2016/7/layout/LinearArrowProcessNumbered"/>
    <dgm:cxn modelId="{DCAB7AA8-A5FE-4D52-8FAA-E17CBADF642C}" type="presParOf" srcId="{26236162-95B8-463F-884F-D3B84344F59C}" destId="{18A2E239-BA97-44B6-AE36-4C7EACF3E6D2}" srcOrd="4" destOrd="0" presId="urn:microsoft.com/office/officeart/2016/7/layout/LinearArrowProcessNumbered"/>
    <dgm:cxn modelId="{C4BA48F8-FE26-4FF0-968D-AF99990CBE3F}" type="presParOf" srcId="{18A2E239-BA97-44B6-AE36-4C7EACF3E6D2}" destId="{16F6372C-CC19-419A-A3A5-2622280221DD}" srcOrd="0" destOrd="0" presId="urn:microsoft.com/office/officeart/2016/7/layout/LinearArrowProcessNumbered"/>
    <dgm:cxn modelId="{7B476687-33BE-4BE9-A08C-54BCF4A21808}" type="presParOf" srcId="{18A2E239-BA97-44B6-AE36-4C7EACF3E6D2}" destId="{3735A566-DA62-44C3-BA53-27272D0DA95E}" srcOrd="1" destOrd="0" presId="urn:microsoft.com/office/officeart/2016/7/layout/LinearArrowProcessNumbered"/>
    <dgm:cxn modelId="{A0BDC0B6-9DF6-4AA2-846B-472F4B420B1D}" type="presParOf" srcId="{3735A566-DA62-44C3-BA53-27272D0DA95E}" destId="{B7A759EB-EF74-41CE-9A12-249EAE13CF7C}" srcOrd="0" destOrd="0" presId="urn:microsoft.com/office/officeart/2016/7/layout/LinearArrowProcessNumbered"/>
    <dgm:cxn modelId="{0FD2513E-9AD3-4C28-B92D-05BF89C17618}" type="presParOf" srcId="{3735A566-DA62-44C3-BA53-27272D0DA95E}" destId="{3A863BC7-AF6F-49D6-A6F0-F2F3986ED211}" srcOrd="1" destOrd="0" presId="urn:microsoft.com/office/officeart/2016/7/layout/LinearArrowProcessNumbered"/>
    <dgm:cxn modelId="{A995B963-272F-4772-98A3-1FEE5531AAD2}" type="presParOf" srcId="{3735A566-DA62-44C3-BA53-27272D0DA95E}" destId="{520CC1D0-8586-42AE-A91E-772EFB0C7C9C}" srcOrd="2" destOrd="0" presId="urn:microsoft.com/office/officeart/2016/7/layout/LinearArrowProcessNumbered"/>
    <dgm:cxn modelId="{67C771B2-D691-4DF4-B58C-954689705C23}" type="presParOf" srcId="{3735A566-DA62-44C3-BA53-27272D0DA95E}" destId="{73ABC979-1BD6-4FE7-97A3-D6EC1453ED11}" srcOrd="3" destOrd="0" presId="urn:microsoft.com/office/officeart/2016/7/layout/LinearArrowProcessNumbered"/>
    <dgm:cxn modelId="{255B2CD5-C52E-40D2-A136-4737CBF1D563}" type="presParOf" srcId="{18A2E239-BA97-44B6-AE36-4C7EACF3E6D2}" destId="{647BD1BD-54DE-467C-BDB6-51E91ACF8E70}" srcOrd="2" destOrd="0" presId="urn:microsoft.com/office/officeart/2016/7/layout/LinearArrowProcessNumbered"/>
    <dgm:cxn modelId="{CE9164A2-70C7-412B-B860-5D81C46A20BE}" type="presParOf" srcId="{26236162-95B8-463F-884F-D3B84344F59C}" destId="{71381B8C-9634-4504-9A4B-662D9651D86B}" srcOrd="5" destOrd="0" presId="urn:microsoft.com/office/officeart/2016/7/layout/LinearArrowProcessNumbered"/>
    <dgm:cxn modelId="{0AB3692E-AAD9-4361-B196-28D3195904EE}" type="presParOf" srcId="{26236162-95B8-463F-884F-D3B84344F59C}" destId="{4AEB586A-C570-4DAD-AC22-645637215E32}" srcOrd="6" destOrd="0" presId="urn:microsoft.com/office/officeart/2016/7/layout/LinearArrowProcessNumbered"/>
    <dgm:cxn modelId="{12633BCA-1311-4724-B97E-4825034DCDB0}" type="presParOf" srcId="{4AEB586A-C570-4DAD-AC22-645637215E32}" destId="{1ABAF4CE-3785-4441-A27A-A8DEA6E92130}" srcOrd="0" destOrd="0" presId="urn:microsoft.com/office/officeart/2016/7/layout/LinearArrowProcessNumbered"/>
    <dgm:cxn modelId="{23223DAB-60E3-49BC-BD8F-4B1EC5370337}" type="presParOf" srcId="{4AEB586A-C570-4DAD-AC22-645637215E32}" destId="{4486DF26-561D-41B4-96A8-A068B98DF7DB}" srcOrd="1" destOrd="0" presId="urn:microsoft.com/office/officeart/2016/7/layout/LinearArrowProcessNumbered"/>
    <dgm:cxn modelId="{11070B7D-DD26-4A62-BAE6-975730034501}" type="presParOf" srcId="{4486DF26-561D-41B4-96A8-A068B98DF7DB}" destId="{9D8CB764-25C2-44B1-A6D1-AA3A6CF2CE0F}" srcOrd="0" destOrd="0" presId="urn:microsoft.com/office/officeart/2016/7/layout/LinearArrowProcessNumbered"/>
    <dgm:cxn modelId="{D0AF2135-E87F-4388-81B7-916BAC924C83}" type="presParOf" srcId="{4486DF26-561D-41B4-96A8-A068B98DF7DB}" destId="{6FB1559D-85AA-4D23-BA03-FCB2E2F1B30C}" srcOrd="1" destOrd="0" presId="urn:microsoft.com/office/officeart/2016/7/layout/LinearArrowProcessNumbered"/>
    <dgm:cxn modelId="{33F8E830-0FB9-4DCF-BF91-1799003F223D}" type="presParOf" srcId="{4486DF26-561D-41B4-96A8-A068B98DF7DB}" destId="{0BFA60E1-2BE5-4FB0-BBE1-C5665B228511}" srcOrd="2" destOrd="0" presId="urn:microsoft.com/office/officeart/2016/7/layout/LinearArrowProcessNumbered"/>
    <dgm:cxn modelId="{89B1585F-4782-4446-AD47-3705BF237DA3}" type="presParOf" srcId="{4486DF26-561D-41B4-96A8-A068B98DF7DB}" destId="{94715890-6DFF-4C9C-8099-9C108EA78B69}" srcOrd="3" destOrd="0" presId="urn:microsoft.com/office/officeart/2016/7/layout/LinearArrowProcessNumbered"/>
    <dgm:cxn modelId="{061E7CBA-C4B5-43FD-8A8E-82CBD7ADC0E1}" type="presParOf" srcId="{4AEB586A-C570-4DAD-AC22-645637215E32}" destId="{5A1C7084-30AA-49FC-BE49-485DA983967B}" srcOrd="2" destOrd="0" presId="urn:microsoft.com/office/officeart/2016/7/layout/LinearArrowProcessNumbered"/>
    <dgm:cxn modelId="{A1DBEF8F-556D-444E-95BD-017B816B688A}" type="presParOf" srcId="{26236162-95B8-463F-884F-D3B84344F59C}" destId="{E3DACFEB-8F2D-4A94-BE33-196091BDE994}" srcOrd="7" destOrd="0" presId="urn:microsoft.com/office/officeart/2016/7/layout/LinearArrowProcessNumbered"/>
    <dgm:cxn modelId="{D9293238-3A71-4521-90A7-50E02AAB44E3}" type="presParOf" srcId="{26236162-95B8-463F-884F-D3B84344F59C}" destId="{48755A5B-34FE-4F13-B143-54EB38075EC4}" srcOrd="8" destOrd="0" presId="urn:microsoft.com/office/officeart/2016/7/layout/LinearArrowProcessNumbered"/>
    <dgm:cxn modelId="{4604F624-22CF-4745-991E-62160232D623}" type="presParOf" srcId="{48755A5B-34FE-4F13-B143-54EB38075EC4}" destId="{A447E511-3090-446F-A962-8AE835B56399}" srcOrd="0" destOrd="0" presId="urn:microsoft.com/office/officeart/2016/7/layout/LinearArrowProcessNumbered"/>
    <dgm:cxn modelId="{34358145-871F-425F-9C97-F8D883939A01}" type="presParOf" srcId="{48755A5B-34FE-4F13-B143-54EB38075EC4}" destId="{B0A2FBDE-A941-4178-9F2D-448DEDAE6FE1}" srcOrd="1" destOrd="0" presId="urn:microsoft.com/office/officeart/2016/7/layout/LinearArrowProcessNumbered"/>
    <dgm:cxn modelId="{491A8131-25B5-4B74-BFBE-C458AFA95E46}" type="presParOf" srcId="{B0A2FBDE-A941-4178-9F2D-448DEDAE6FE1}" destId="{D1AE3EF3-A766-4F06-808D-586A61A819B7}" srcOrd="0" destOrd="0" presId="urn:microsoft.com/office/officeart/2016/7/layout/LinearArrowProcessNumbered"/>
    <dgm:cxn modelId="{48185D76-F763-4AB5-A8AF-76E87E3EB21E}" type="presParOf" srcId="{B0A2FBDE-A941-4178-9F2D-448DEDAE6FE1}" destId="{CE2CF41E-7C49-40AB-A247-FB92963AEECF}" srcOrd="1" destOrd="0" presId="urn:microsoft.com/office/officeart/2016/7/layout/LinearArrowProcessNumbered"/>
    <dgm:cxn modelId="{EAE0D4B1-B98A-434B-83F4-3AEAEB348290}" type="presParOf" srcId="{B0A2FBDE-A941-4178-9F2D-448DEDAE6FE1}" destId="{A17B6DF6-4AAC-41E3-904D-C5D0788593D5}" srcOrd="2" destOrd="0" presId="urn:microsoft.com/office/officeart/2016/7/layout/LinearArrowProcessNumbered"/>
    <dgm:cxn modelId="{53B520C4-B9AC-4A05-81C8-1CE759669E86}" type="presParOf" srcId="{B0A2FBDE-A941-4178-9F2D-448DEDAE6FE1}" destId="{E2D41D77-A315-4717-82CF-102FD1499452}" srcOrd="3" destOrd="0" presId="urn:microsoft.com/office/officeart/2016/7/layout/LinearArrowProcessNumbered"/>
    <dgm:cxn modelId="{C8BED57C-1BBE-4C3D-8C46-F39202548FC3}" type="presParOf" srcId="{48755A5B-34FE-4F13-B143-54EB38075EC4}" destId="{2FFD9922-6E81-445F-8FAB-1D990BD07658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E38DAA-5F76-4BE7-B92A-9A5344331108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04B25B-AE6D-4933-B8EA-176BD29D2AD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List the job.</a:t>
          </a:r>
        </a:p>
      </dgm:t>
    </dgm:pt>
    <dgm:pt modelId="{7743A151-5A9E-4EAD-B078-0CB66A964698}" type="parTrans" cxnId="{6AFF93DD-1EB1-4267-83D7-3E6514DCA691}">
      <dgm:prSet/>
      <dgm:spPr/>
      <dgm:t>
        <a:bodyPr/>
        <a:lstStyle/>
        <a:p>
          <a:endParaRPr lang="en-US"/>
        </a:p>
      </dgm:t>
    </dgm:pt>
    <dgm:pt modelId="{163B52C3-68C3-4A61-A64A-1245B53DC569}" type="sibTrans" cxnId="{6AFF93DD-1EB1-4267-83D7-3E6514DCA691}">
      <dgm:prSet/>
      <dgm:spPr/>
      <dgm:t>
        <a:bodyPr/>
        <a:lstStyle/>
        <a:p>
          <a:endParaRPr lang="en-US"/>
        </a:p>
      </dgm:t>
    </dgm:pt>
    <dgm:pt modelId="{27EC4BB6-24BC-4824-9AD4-AD8C2CD0A8F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Briefly state how your education and experience would be an asset to the company.</a:t>
          </a:r>
        </a:p>
      </dgm:t>
    </dgm:pt>
    <dgm:pt modelId="{AE90DE66-CC22-4F2B-8505-AAEE5F39EF27}" type="parTrans" cxnId="{A7ACA859-8838-4680-AAAF-EF037C41F63F}">
      <dgm:prSet/>
      <dgm:spPr/>
      <dgm:t>
        <a:bodyPr/>
        <a:lstStyle/>
        <a:p>
          <a:endParaRPr lang="en-US"/>
        </a:p>
      </dgm:t>
    </dgm:pt>
    <dgm:pt modelId="{F9DCE4DF-6132-4ACC-99F2-8E7567D485F3}" type="sibTrans" cxnId="{A7ACA859-8838-4680-AAAF-EF037C41F63F}">
      <dgm:prSet/>
      <dgm:spPr/>
      <dgm:t>
        <a:bodyPr/>
        <a:lstStyle/>
        <a:p>
          <a:endParaRPr lang="en-US"/>
        </a:p>
      </dgm:t>
    </dgm:pt>
    <dgm:pt modelId="{2D831929-A64C-4FB1-AE4E-ED3D0890808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Ask for an interview.</a:t>
          </a:r>
        </a:p>
      </dgm:t>
    </dgm:pt>
    <dgm:pt modelId="{3C164E18-AECE-4D3B-BEAF-3F68086DB630}" type="parTrans" cxnId="{18D0D3C3-81D5-4DBC-8FA3-A035B92E752A}">
      <dgm:prSet/>
      <dgm:spPr/>
      <dgm:t>
        <a:bodyPr/>
        <a:lstStyle/>
        <a:p>
          <a:endParaRPr lang="en-US"/>
        </a:p>
      </dgm:t>
    </dgm:pt>
    <dgm:pt modelId="{86CF052F-C786-4643-B924-A82DEC236BE5}" type="sibTrans" cxnId="{18D0D3C3-81D5-4DBC-8FA3-A035B92E752A}">
      <dgm:prSet/>
      <dgm:spPr/>
      <dgm:t>
        <a:bodyPr/>
        <a:lstStyle/>
        <a:p>
          <a:endParaRPr lang="en-US"/>
        </a:p>
      </dgm:t>
    </dgm:pt>
    <dgm:pt modelId="{B79751CF-74B8-48B5-84B9-697E427ECF1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Attach your resume. </a:t>
          </a:r>
        </a:p>
      </dgm:t>
    </dgm:pt>
    <dgm:pt modelId="{39BDC7D2-EEA5-4CB7-964F-40878E1AF4D8}" type="parTrans" cxnId="{0F90CE85-CA08-4F58-B324-0522AB4C224A}">
      <dgm:prSet/>
      <dgm:spPr/>
      <dgm:t>
        <a:bodyPr/>
        <a:lstStyle/>
        <a:p>
          <a:endParaRPr lang="en-US"/>
        </a:p>
      </dgm:t>
    </dgm:pt>
    <dgm:pt modelId="{C2BC98EC-51F9-4CDD-B319-9952DDB492BA}" type="sibTrans" cxnId="{0F90CE85-CA08-4F58-B324-0522AB4C224A}">
      <dgm:prSet/>
      <dgm:spPr/>
      <dgm:t>
        <a:bodyPr/>
        <a:lstStyle/>
        <a:p>
          <a:endParaRPr lang="en-US"/>
        </a:p>
      </dgm:t>
    </dgm:pt>
    <dgm:pt modelId="{A6C99950-75F5-4083-B7EF-4A1B4DCB0D7E}" type="pres">
      <dgm:prSet presAssocID="{FEE38DAA-5F76-4BE7-B92A-9A5344331108}" presName="root" presStyleCnt="0">
        <dgm:presLayoutVars>
          <dgm:dir/>
          <dgm:resizeHandles val="exact"/>
        </dgm:presLayoutVars>
      </dgm:prSet>
      <dgm:spPr/>
    </dgm:pt>
    <dgm:pt modelId="{828030FE-4408-4279-AC42-3B659BDBACF3}" type="pres">
      <dgm:prSet presAssocID="{F404B25B-AE6D-4933-B8EA-176BD29D2AD1}" presName="compNode" presStyleCnt="0"/>
      <dgm:spPr/>
    </dgm:pt>
    <dgm:pt modelId="{27363B1B-DAD1-4D5B-8957-4E508FFE20DE}" type="pres">
      <dgm:prSet presAssocID="{F404B25B-AE6D-4933-B8EA-176BD29D2AD1}" presName="iconRect" presStyleLbl="node1" presStyleIdx="0" presStyleCnt="4" custLinFactY="-74708" custLinFactNeighborX="-9673" custLinFactNeighborY="-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060675A6-4E14-4D9F-9456-D546275EAE77}" type="pres">
      <dgm:prSet presAssocID="{F404B25B-AE6D-4933-B8EA-176BD29D2AD1}" presName="spaceRect" presStyleCnt="0"/>
      <dgm:spPr/>
    </dgm:pt>
    <dgm:pt modelId="{1E4ED14B-50C1-451C-8378-ACD5BBD825F0}" type="pres">
      <dgm:prSet presAssocID="{F404B25B-AE6D-4933-B8EA-176BD29D2AD1}" presName="textRect" presStyleLbl="revTx" presStyleIdx="0" presStyleCnt="4" custLinFactNeighborX="-4760" custLinFactNeighborY="-49635">
        <dgm:presLayoutVars>
          <dgm:chMax val="1"/>
          <dgm:chPref val="1"/>
        </dgm:presLayoutVars>
      </dgm:prSet>
      <dgm:spPr/>
    </dgm:pt>
    <dgm:pt modelId="{BF89E809-2F2B-418C-877E-575EA8389677}" type="pres">
      <dgm:prSet presAssocID="{163B52C3-68C3-4A61-A64A-1245B53DC569}" presName="sibTrans" presStyleCnt="0"/>
      <dgm:spPr/>
    </dgm:pt>
    <dgm:pt modelId="{CF65FA6F-E337-4753-A86D-E1C85CBC46CE}" type="pres">
      <dgm:prSet presAssocID="{27EC4BB6-24BC-4824-9AD4-AD8C2CD0A8F1}" presName="compNode" presStyleCnt="0"/>
      <dgm:spPr/>
    </dgm:pt>
    <dgm:pt modelId="{F718117A-36EA-48FB-ACB9-FF892A0C1940}" type="pres">
      <dgm:prSet presAssocID="{27EC4BB6-24BC-4824-9AD4-AD8C2CD0A8F1}" presName="iconRect" presStyleLbl="node1" presStyleIdx="1" presStyleCnt="4" custLinFactNeighborX="-43392" custLinFactNeighborY="-3810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726AF5F6-15BE-4C00-9D71-2F91F0C0C65C}" type="pres">
      <dgm:prSet presAssocID="{27EC4BB6-24BC-4824-9AD4-AD8C2CD0A8F1}" presName="spaceRect" presStyleCnt="0"/>
      <dgm:spPr/>
    </dgm:pt>
    <dgm:pt modelId="{9133B20E-7F06-4632-86B2-C4DCFDD812A1}" type="pres">
      <dgm:prSet presAssocID="{27EC4BB6-24BC-4824-9AD4-AD8C2CD0A8F1}" presName="textRect" presStyleLbl="revTx" presStyleIdx="1" presStyleCnt="4" custLinFactNeighborX="-24585" custLinFactNeighborY="-33512">
        <dgm:presLayoutVars>
          <dgm:chMax val="1"/>
          <dgm:chPref val="1"/>
        </dgm:presLayoutVars>
      </dgm:prSet>
      <dgm:spPr/>
    </dgm:pt>
    <dgm:pt modelId="{FE55A8C7-CF4E-492E-9E3C-CFDF8D030108}" type="pres">
      <dgm:prSet presAssocID="{F9DCE4DF-6132-4ACC-99F2-8E7567D485F3}" presName="sibTrans" presStyleCnt="0"/>
      <dgm:spPr/>
    </dgm:pt>
    <dgm:pt modelId="{AE8A3ABB-751C-46A9-8C4C-12298E7A2719}" type="pres">
      <dgm:prSet presAssocID="{2D831929-A64C-4FB1-AE4E-ED3D08908082}" presName="compNode" presStyleCnt="0"/>
      <dgm:spPr/>
    </dgm:pt>
    <dgm:pt modelId="{617093F6-F6AD-484F-8F66-CAFD77CCBED8}" type="pres">
      <dgm:prSet presAssocID="{2D831929-A64C-4FB1-AE4E-ED3D08908082}" presName="iconRect" presStyleLbl="node1" presStyleIdx="2" presStyleCnt="4" custLinFactNeighborX="5578" custLinFactNeighborY="35929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9A271EE2-5D8E-4626-9F68-A8D77051263B}" type="pres">
      <dgm:prSet presAssocID="{2D831929-A64C-4FB1-AE4E-ED3D08908082}" presName="spaceRect" presStyleCnt="0"/>
      <dgm:spPr/>
    </dgm:pt>
    <dgm:pt modelId="{65741622-B143-4274-B06A-95CE88676C8A}" type="pres">
      <dgm:prSet presAssocID="{2D831929-A64C-4FB1-AE4E-ED3D08908082}" presName="textRect" presStyleLbl="revTx" presStyleIdx="2" presStyleCnt="4" custLinFactNeighborX="-2548" custLinFactNeighborY="6988">
        <dgm:presLayoutVars>
          <dgm:chMax val="1"/>
          <dgm:chPref val="1"/>
        </dgm:presLayoutVars>
      </dgm:prSet>
      <dgm:spPr/>
    </dgm:pt>
    <dgm:pt modelId="{8D244414-F362-4D77-85C1-A10B1C880E2C}" type="pres">
      <dgm:prSet presAssocID="{86CF052F-C786-4643-B924-A82DEC236BE5}" presName="sibTrans" presStyleCnt="0"/>
      <dgm:spPr/>
    </dgm:pt>
    <dgm:pt modelId="{278FDB8C-5112-4F2F-BE86-7E18DC73E551}" type="pres">
      <dgm:prSet presAssocID="{B79751CF-74B8-48B5-84B9-697E427ECF17}" presName="compNode" presStyleCnt="0"/>
      <dgm:spPr/>
    </dgm:pt>
    <dgm:pt modelId="{1872AB27-B779-47CE-B929-22CA610393F6}" type="pres">
      <dgm:prSet presAssocID="{B79751CF-74B8-48B5-84B9-697E427ECF17}" presName="iconRect" presStyleLbl="node1" presStyleIdx="3" presStyleCnt="4" custLinFactNeighborX="-7468" custLinFactNeighborY="87609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apler"/>
        </a:ext>
      </dgm:extLst>
    </dgm:pt>
    <dgm:pt modelId="{80BB2E4E-0056-4444-B5A2-C34D3189EB35}" type="pres">
      <dgm:prSet presAssocID="{B79751CF-74B8-48B5-84B9-697E427ECF17}" presName="spaceRect" presStyleCnt="0"/>
      <dgm:spPr/>
    </dgm:pt>
    <dgm:pt modelId="{3060F870-BF94-4F11-8A68-F369B289E312}" type="pres">
      <dgm:prSet presAssocID="{B79751CF-74B8-48B5-84B9-697E427ECF17}" presName="textRect" presStyleLbl="revTx" presStyleIdx="3" presStyleCnt="4" custLinFactNeighborX="-3768" custLinFactNeighborY="21701">
        <dgm:presLayoutVars>
          <dgm:chMax val="1"/>
          <dgm:chPref val="1"/>
        </dgm:presLayoutVars>
      </dgm:prSet>
      <dgm:spPr/>
    </dgm:pt>
  </dgm:ptLst>
  <dgm:cxnLst>
    <dgm:cxn modelId="{D2678305-0570-4F35-9BB8-94BE936AB0C6}" type="presOf" srcId="{2D831929-A64C-4FB1-AE4E-ED3D08908082}" destId="{65741622-B143-4274-B06A-95CE88676C8A}" srcOrd="0" destOrd="0" presId="urn:microsoft.com/office/officeart/2018/2/layout/IconLabelList"/>
    <dgm:cxn modelId="{03A83722-4732-44BC-B05B-0AA235348971}" type="presOf" srcId="{FEE38DAA-5F76-4BE7-B92A-9A5344331108}" destId="{A6C99950-75F5-4083-B7EF-4A1B4DCB0D7E}" srcOrd="0" destOrd="0" presId="urn:microsoft.com/office/officeart/2018/2/layout/IconLabelList"/>
    <dgm:cxn modelId="{CE740E4F-72D2-4A30-AC6D-4FFB98AF0B03}" type="presOf" srcId="{B79751CF-74B8-48B5-84B9-697E427ECF17}" destId="{3060F870-BF94-4F11-8A68-F369B289E312}" srcOrd="0" destOrd="0" presId="urn:microsoft.com/office/officeart/2018/2/layout/IconLabelList"/>
    <dgm:cxn modelId="{A7ACA859-8838-4680-AAAF-EF037C41F63F}" srcId="{FEE38DAA-5F76-4BE7-B92A-9A5344331108}" destId="{27EC4BB6-24BC-4824-9AD4-AD8C2CD0A8F1}" srcOrd="1" destOrd="0" parTransId="{AE90DE66-CC22-4F2B-8505-AAEE5F39EF27}" sibTransId="{F9DCE4DF-6132-4ACC-99F2-8E7567D485F3}"/>
    <dgm:cxn modelId="{0F90CE85-CA08-4F58-B324-0522AB4C224A}" srcId="{FEE38DAA-5F76-4BE7-B92A-9A5344331108}" destId="{B79751CF-74B8-48B5-84B9-697E427ECF17}" srcOrd="3" destOrd="0" parTransId="{39BDC7D2-EEA5-4CB7-964F-40878E1AF4D8}" sibTransId="{C2BC98EC-51F9-4CDD-B319-9952DDB492BA}"/>
    <dgm:cxn modelId="{76B93B87-1924-4B21-B79A-5C13EFF494D1}" type="presOf" srcId="{27EC4BB6-24BC-4824-9AD4-AD8C2CD0A8F1}" destId="{9133B20E-7F06-4632-86B2-C4DCFDD812A1}" srcOrd="0" destOrd="0" presId="urn:microsoft.com/office/officeart/2018/2/layout/IconLabelList"/>
    <dgm:cxn modelId="{18D0D3C3-81D5-4DBC-8FA3-A035B92E752A}" srcId="{FEE38DAA-5F76-4BE7-B92A-9A5344331108}" destId="{2D831929-A64C-4FB1-AE4E-ED3D08908082}" srcOrd="2" destOrd="0" parTransId="{3C164E18-AECE-4D3B-BEAF-3F68086DB630}" sibTransId="{86CF052F-C786-4643-B924-A82DEC236BE5}"/>
    <dgm:cxn modelId="{BE6191CA-3414-4990-8152-C90C3694B564}" type="presOf" srcId="{F404B25B-AE6D-4933-B8EA-176BD29D2AD1}" destId="{1E4ED14B-50C1-451C-8378-ACD5BBD825F0}" srcOrd="0" destOrd="0" presId="urn:microsoft.com/office/officeart/2018/2/layout/IconLabelList"/>
    <dgm:cxn modelId="{6AFF93DD-1EB1-4267-83D7-3E6514DCA691}" srcId="{FEE38DAA-5F76-4BE7-B92A-9A5344331108}" destId="{F404B25B-AE6D-4933-B8EA-176BD29D2AD1}" srcOrd="0" destOrd="0" parTransId="{7743A151-5A9E-4EAD-B078-0CB66A964698}" sibTransId="{163B52C3-68C3-4A61-A64A-1245B53DC569}"/>
    <dgm:cxn modelId="{CD3A2020-529B-486F-A98E-CDDF34EB4361}" type="presParOf" srcId="{A6C99950-75F5-4083-B7EF-4A1B4DCB0D7E}" destId="{828030FE-4408-4279-AC42-3B659BDBACF3}" srcOrd="0" destOrd="0" presId="urn:microsoft.com/office/officeart/2018/2/layout/IconLabelList"/>
    <dgm:cxn modelId="{5E8C5228-7A66-40ED-AE29-1D7BA112484F}" type="presParOf" srcId="{828030FE-4408-4279-AC42-3B659BDBACF3}" destId="{27363B1B-DAD1-4D5B-8957-4E508FFE20DE}" srcOrd="0" destOrd="0" presId="urn:microsoft.com/office/officeart/2018/2/layout/IconLabelList"/>
    <dgm:cxn modelId="{62DA5C58-4438-43DB-9CE9-055B36EB7E72}" type="presParOf" srcId="{828030FE-4408-4279-AC42-3B659BDBACF3}" destId="{060675A6-4E14-4D9F-9456-D546275EAE77}" srcOrd="1" destOrd="0" presId="urn:microsoft.com/office/officeart/2018/2/layout/IconLabelList"/>
    <dgm:cxn modelId="{D3115FFE-D12E-4A7E-9276-896D74197475}" type="presParOf" srcId="{828030FE-4408-4279-AC42-3B659BDBACF3}" destId="{1E4ED14B-50C1-451C-8378-ACD5BBD825F0}" srcOrd="2" destOrd="0" presId="urn:microsoft.com/office/officeart/2018/2/layout/IconLabelList"/>
    <dgm:cxn modelId="{FDA12A17-DC21-4899-9CF8-B6F5A4C47E06}" type="presParOf" srcId="{A6C99950-75F5-4083-B7EF-4A1B4DCB0D7E}" destId="{BF89E809-2F2B-418C-877E-575EA8389677}" srcOrd="1" destOrd="0" presId="urn:microsoft.com/office/officeart/2018/2/layout/IconLabelList"/>
    <dgm:cxn modelId="{9C488405-9E45-41CC-BE5F-E2EA04B4CD0F}" type="presParOf" srcId="{A6C99950-75F5-4083-B7EF-4A1B4DCB0D7E}" destId="{CF65FA6F-E337-4753-A86D-E1C85CBC46CE}" srcOrd="2" destOrd="0" presId="urn:microsoft.com/office/officeart/2018/2/layout/IconLabelList"/>
    <dgm:cxn modelId="{DC1690E3-8F2A-44A9-B544-9B8E157F849B}" type="presParOf" srcId="{CF65FA6F-E337-4753-A86D-E1C85CBC46CE}" destId="{F718117A-36EA-48FB-ACB9-FF892A0C1940}" srcOrd="0" destOrd="0" presId="urn:microsoft.com/office/officeart/2018/2/layout/IconLabelList"/>
    <dgm:cxn modelId="{34C31913-D1E3-4FA1-8640-C6B899C32D65}" type="presParOf" srcId="{CF65FA6F-E337-4753-A86D-E1C85CBC46CE}" destId="{726AF5F6-15BE-4C00-9D71-2F91F0C0C65C}" srcOrd="1" destOrd="0" presId="urn:microsoft.com/office/officeart/2018/2/layout/IconLabelList"/>
    <dgm:cxn modelId="{A1328E3C-1B67-4DD8-A7D4-54B1FD520CFC}" type="presParOf" srcId="{CF65FA6F-E337-4753-A86D-E1C85CBC46CE}" destId="{9133B20E-7F06-4632-86B2-C4DCFDD812A1}" srcOrd="2" destOrd="0" presId="urn:microsoft.com/office/officeart/2018/2/layout/IconLabelList"/>
    <dgm:cxn modelId="{7D213861-FC24-465E-91E1-6B1FE88A75FF}" type="presParOf" srcId="{A6C99950-75F5-4083-B7EF-4A1B4DCB0D7E}" destId="{FE55A8C7-CF4E-492E-9E3C-CFDF8D030108}" srcOrd="3" destOrd="0" presId="urn:microsoft.com/office/officeart/2018/2/layout/IconLabelList"/>
    <dgm:cxn modelId="{CBB27EDF-BB9F-41FF-9AFE-EEE8812215EA}" type="presParOf" srcId="{A6C99950-75F5-4083-B7EF-4A1B4DCB0D7E}" destId="{AE8A3ABB-751C-46A9-8C4C-12298E7A2719}" srcOrd="4" destOrd="0" presId="urn:microsoft.com/office/officeart/2018/2/layout/IconLabelList"/>
    <dgm:cxn modelId="{8F01508B-119F-483D-9AF3-D8EADB37B9BB}" type="presParOf" srcId="{AE8A3ABB-751C-46A9-8C4C-12298E7A2719}" destId="{617093F6-F6AD-484F-8F66-CAFD77CCBED8}" srcOrd="0" destOrd="0" presId="urn:microsoft.com/office/officeart/2018/2/layout/IconLabelList"/>
    <dgm:cxn modelId="{F5FFCA17-D48C-4C36-B116-74EACDD06EA2}" type="presParOf" srcId="{AE8A3ABB-751C-46A9-8C4C-12298E7A2719}" destId="{9A271EE2-5D8E-4626-9F68-A8D77051263B}" srcOrd="1" destOrd="0" presId="urn:microsoft.com/office/officeart/2018/2/layout/IconLabelList"/>
    <dgm:cxn modelId="{49517498-E603-4DE0-BF80-07F110CFC801}" type="presParOf" srcId="{AE8A3ABB-751C-46A9-8C4C-12298E7A2719}" destId="{65741622-B143-4274-B06A-95CE88676C8A}" srcOrd="2" destOrd="0" presId="urn:microsoft.com/office/officeart/2018/2/layout/IconLabelList"/>
    <dgm:cxn modelId="{00DB1277-5410-4943-A236-4C3E7B2168BE}" type="presParOf" srcId="{A6C99950-75F5-4083-B7EF-4A1B4DCB0D7E}" destId="{8D244414-F362-4D77-85C1-A10B1C880E2C}" srcOrd="5" destOrd="0" presId="urn:microsoft.com/office/officeart/2018/2/layout/IconLabelList"/>
    <dgm:cxn modelId="{EDA9F7F8-1EAB-4DFE-8C7B-6F85830E41BC}" type="presParOf" srcId="{A6C99950-75F5-4083-B7EF-4A1B4DCB0D7E}" destId="{278FDB8C-5112-4F2F-BE86-7E18DC73E551}" srcOrd="6" destOrd="0" presId="urn:microsoft.com/office/officeart/2018/2/layout/IconLabelList"/>
    <dgm:cxn modelId="{943AEA99-F6ED-4DE4-9976-DE8C0C7B842C}" type="presParOf" srcId="{278FDB8C-5112-4F2F-BE86-7E18DC73E551}" destId="{1872AB27-B779-47CE-B929-22CA610393F6}" srcOrd="0" destOrd="0" presId="urn:microsoft.com/office/officeart/2018/2/layout/IconLabelList"/>
    <dgm:cxn modelId="{241BA550-8093-44F1-BC84-E79F52147379}" type="presParOf" srcId="{278FDB8C-5112-4F2F-BE86-7E18DC73E551}" destId="{80BB2E4E-0056-4444-B5A2-C34D3189EB35}" srcOrd="1" destOrd="0" presId="urn:microsoft.com/office/officeart/2018/2/layout/IconLabelList"/>
    <dgm:cxn modelId="{D1C1101A-B243-452C-9234-D8C02397BCE2}" type="presParOf" srcId="{278FDB8C-5112-4F2F-BE86-7E18DC73E551}" destId="{3060F870-BF94-4F11-8A68-F369B289E31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443B5F-AF6F-4753-957B-E1BA58E37ED0}">
      <dsp:nvSpPr>
        <dsp:cNvPr id="0" name=""/>
        <dsp:cNvSpPr/>
      </dsp:nvSpPr>
      <dsp:spPr>
        <a:xfrm>
          <a:off x="775180" y="821109"/>
          <a:ext cx="590301" cy="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FA2DAC-DFA1-45A5-AC86-3CD73B929E19}">
      <dsp:nvSpPr>
        <dsp:cNvPr id="0" name=""/>
        <dsp:cNvSpPr/>
      </dsp:nvSpPr>
      <dsp:spPr>
        <a:xfrm>
          <a:off x="1400900" y="771560"/>
          <a:ext cx="67884" cy="127501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829224-E66C-47EF-AAD7-6CE3E0C8BDC9}">
      <dsp:nvSpPr>
        <dsp:cNvPr id="0" name=""/>
        <dsp:cNvSpPr/>
      </dsp:nvSpPr>
      <dsp:spPr>
        <a:xfrm>
          <a:off x="430012" y="549764"/>
          <a:ext cx="542762" cy="5427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062" tIns="21062" rIns="21062" bIns="21062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1</a:t>
          </a:r>
        </a:p>
      </dsp:txBody>
      <dsp:txXfrm>
        <a:off x="509498" y="629250"/>
        <a:ext cx="383790" cy="383790"/>
      </dsp:txXfrm>
    </dsp:sp>
    <dsp:sp modelId="{0B40EBF0-8C13-4AAF-A3CF-F1A9C15580F6}">
      <dsp:nvSpPr>
        <dsp:cNvPr id="0" name=""/>
        <dsp:cNvSpPr/>
      </dsp:nvSpPr>
      <dsp:spPr>
        <a:xfrm flipH="1">
          <a:off x="1963" y="1258124"/>
          <a:ext cx="1423684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726" tIns="165100" rIns="106726" bIns="1651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u="none" kern="1200" dirty="0"/>
            <a:t>Assess</a:t>
          </a:r>
        </a:p>
      </dsp:txBody>
      <dsp:txXfrm>
        <a:off x="1963" y="1542861"/>
        <a:ext cx="1423684" cy="1680863"/>
      </dsp:txXfrm>
    </dsp:sp>
    <dsp:sp modelId="{5B3C00FE-BAE8-4289-BE49-E7C3241E7A89}">
      <dsp:nvSpPr>
        <dsp:cNvPr id="0" name=""/>
        <dsp:cNvSpPr/>
      </dsp:nvSpPr>
      <dsp:spPr>
        <a:xfrm>
          <a:off x="1540640" y="821108"/>
          <a:ext cx="1321694" cy="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06B3DB-D813-437E-8B53-88FD693B25F0}">
      <dsp:nvSpPr>
        <dsp:cNvPr id="0" name=""/>
        <dsp:cNvSpPr/>
      </dsp:nvSpPr>
      <dsp:spPr>
        <a:xfrm>
          <a:off x="2897580" y="771558"/>
          <a:ext cx="67553" cy="127504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79E6FC-1A09-4A8E-8D3C-2882B348430E}">
      <dsp:nvSpPr>
        <dsp:cNvPr id="0" name=""/>
        <dsp:cNvSpPr/>
      </dsp:nvSpPr>
      <dsp:spPr>
        <a:xfrm>
          <a:off x="1930106" y="549762"/>
          <a:ext cx="542762" cy="5427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062" tIns="21062" rIns="21062" bIns="21062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2</a:t>
          </a:r>
        </a:p>
      </dsp:txBody>
      <dsp:txXfrm>
        <a:off x="2009592" y="629248"/>
        <a:ext cx="383790" cy="383790"/>
      </dsp:txXfrm>
    </dsp:sp>
    <dsp:sp modelId="{272FFDD7-BBF2-4804-9777-57C7DD9D950C}">
      <dsp:nvSpPr>
        <dsp:cNvPr id="0" name=""/>
        <dsp:cNvSpPr/>
      </dsp:nvSpPr>
      <dsp:spPr>
        <a:xfrm>
          <a:off x="1540640" y="1258124"/>
          <a:ext cx="1321694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257" tIns="165100" rIns="104257" bIns="1651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Take English the first semester</a:t>
          </a:r>
        </a:p>
      </dsp:txBody>
      <dsp:txXfrm>
        <a:off x="1540640" y="1522463"/>
        <a:ext cx="1321694" cy="1701261"/>
      </dsp:txXfrm>
    </dsp:sp>
    <dsp:sp modelId="{B7A759EB-EF74-41CE-9A12-249EAE13CF7C}">
      <dsp:nvSpPr>
        <dsp:cNvPr id="0" name=""/>
        <dsp:cNvSpPr/>
      </dsp:nvSpPr>
      <dsp:spPr>
        <a:xfrm>
          <a:off x="3009189" y="821107"/>
          <a:ext cx="1321694" cy="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863BC7-AF6F-49D6-A6F0-F2F3986ED211}">
      <dsp:nvSpPr>
        <dsp:cNvPr id="0" name=""/>
        <dsp:cNvSpPr/>
      </dsp:nvSpPr>
      <dsp:spPr>
        <a:xfrm>
          <a:off x="4366129" y="771558"/>
          <a:ext cx="67553" cy="127505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0CC1D0-8586-42AE-A91E-772EFB0C7C9C}">
      <dsp:nvSpPr>
        <dsp:cNvPr id="0" name=""/>
        <dsp:cNvSpPr/>
      </dsp:nvSpPr>
      <dsp:spPr>
        <a:xfrm>
          <a:off x="3398655" y="549762"/>
          <a:ext cx="542762" cy="5427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062" tIns="21062" rIns="21062" bIns="21062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3</a:t>
          </a:r>
        </a:p>
      </dsp:txBody>
      <dsp:txXfrm>
        <a:off x="3478141" y="629248"/>
        <a:ext cx="383790" cy="383790"/>
      </dsp:txXfrm>
    </dsp:sp>
    <dsp:sp modelId="{647BD1BD-54DE-467C-BDB6-51E91ACF8E70}">
      <dsp:nvSpPr>
        <dsp:cNvPr id="0" name=""/>
        <dsp:cNvSpPr/>
      </dsp:nvSpPr>
      <dsp:spPr>
        <a:xfrm>
          <a:off x="3009189" y="1258124"/>
          <a:ext cx="1321694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257" tIns="165100" rIns="104257" bIns="1651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Start math classes early</a:t>
          </a:r>
        </a:p>
      </dsp:txBody>
      <dsp:txXfrm>
        <a:off x="3009189" y="1522463"/>
        <a:ext cx="1321694" cy="1701261"/>
      </dsp:txXfrm>
    </dsp:sp>
    <dsp:sp modelId="{9D8CB764-25C2-44B1-A6D1-AA3A6CF2CE0F}">
      <dsp:nvSpPr>
        <dsp:cNvPr id="0" name=""/>
        <dsp:cNvSpPr/>
      </dsp:nvSpPr>
      <dsp:spPr>
        <a:xfrm>
          <a:off x="4477738" y="821107"/>
          <a:ext cx="1321694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B1559D-85AA-4D23-BA03-FCB2E2F1B30C}">
      <dsp:nvSpPr>
        <dsp:cNvPr id="0" name=""/>
        <dsp:cNvSpPr/>
      </dsp:nvSpPr>
      <dsp:spPr>
        <a:xfrm>
          <a:off x="5834678" y="771558"/>
          <a:ext cx="67553" cy="127505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FA60E1-2BE5-4FB0-BBE1-C5665B228511}">
      <dsp:nvSpPr>
        <dsp:cNvPr id="0" name=""/>
        <dsp:cNvSpPr/>
      </dsp:nvSpPr>
      <dsp:spPr>
        <a:xfrm>
          <a:off x="4867204" y="549762"/>
          <a:ext cx="542762" cy="5427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062" tIns="21062" rIns="21062" bIns="21062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4</a:t>
          </a:r>
        </a:p>
      </dsp:txBody>
      <dsp:txXfrm>
        <a:off x="4946690" y="629248"/>
        <a:ext cx="383790" cy="383790"/>
      </dsp:txXfrm>
    </dsp:sp>
    <dsp:sp modelId="{5A1C7084-30AA-49FC-BE49-485DA983967B}">
      <dsp:nvSpPr>
        <dsp:cNvPr id="0" name=""/>
        <dsp:cNvSpPr/>
      </dsp:nvSpPr>
      <dsp:spPr>
        <a:xfrm>
          <a:off x="4477738" y="1258124"/>
          <a:ext cx="1321694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257" tIns="165100" rIns="104257" bIns="1651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Take general education</a:t>
          </a:r>
        </a:p>
      </dsp:txBody>
      <dsp:txXfrm>
        <a:off x="4477738" y="1522463"/>
        <a:ext cx="1321694" cy="1701261"/>
      </dsp:txXfrm>
    </dsp:sp>
    <dsp:sp modelId="{D1AE3EF3-A766-4F06-808D-586A61A819B7}">
      <dsp:nvSpPr>
        <dsp:cNvPr id="0" name=""/>
        <dsp:cNvSpPr/>
      </dsp:nvSpPr>
      <dsp:spPr>
        <a:xfrm>
          <a:off x="5946287" y="821107"/>
          <a:ext cx="66084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7B6DF6-4AAC-41E3-904D-C5D0788593D5}">
      <dsp:nvSpPr>
        <dsp:cNvPr id="0" name=""/>
        <dsp:cNvSpPr/>
      </dsp:nvSpPr>
      <dsp:spPr>
        <a:xfrm>
          <a:off x="6335753" y="549762"/>
          <a:ext cx="542762" cy="5427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062" tIns="21062" rIns="21062" bIns="21062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5</a:t>
          </a:r>
        </a:p>
      </dsp:txBody>
      <dsp:txXfrm>
        <a:off x="6415239" y="629248"/>
        <a:ext cx="383790" cy="383790"/>
      </dsp:txXfrm>
    </dsp:sp>
    <dsp:sp modelId="{2FFD9922-6E81-445F-8FAB-1D990BD07658}">
      <dsp:nvSpPr>
        <dsp:cNvPr id="0" name=""/>
        <dsp:cNvSpPr/>
      </dsp:nvSpPr>
      <dsp:spPr>
        <a:xfrm>
          <a:off x="5946287" y="1258124"/>
          <a:ext cx="1321694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257" tIns="165100" rIns="104257" bIns="1651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Prepare for your major</a:t>
          </a:r>
        </a:p>
      </dsp:txBody>
      <dsp:txXfrm>
        <a:off x="5946287" y="1522463"/>
        <a:ext cx="1321694" cy="17012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363B1B-DAD1-4D5B-8957-4E508FFE20DE}">
      <dsp:nvSpPr>
        <dsp:cNvPr id="0" name=""/>
        <dsp:cNvSpPr/>
      </dsp:nvSpPr>
      <dsp:spPr>
        <a:xfrm>
          <a:off x="381004" y="0"/>
          <a:ext cx="737226" cy="7372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4ED14B-50C1-451C-8378-ACD5BBD825F0}">
      <dsp:nvSpPr>
        <dsp:cNvPr id="0" name=""/>
        <dsp:cNvSpPr/>
      </dsp:nvSpPr>
      <dsp:spPr>
        <a:xfrm>
          <a:off x="0" y="914406"/>
          <a:ext cx="1638281" cy="1884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List the job.</a:t>
          </a:r>
        </a:p>
      </dsp:txBody>
      <dsp:txXfrm>
        <a:off x="0" y="914406"/>
        <a:ext cx="1638281" cy="1884023"/>
      </dsp:txXfrm>
    </dsp:sp>
    <dsp:sp modelId="{F718117A-36EA-48FB-ACB9-FF892A0C1940}">
      <dsp:nvSpPr>
        <dsp:cNvPr id="0" name=""/>
        <dsp:cNvSpPr/>
      </dsp:nvSpPr>
      <dsp:spPr>
        <a:xfrm>
          <a:off x="2057399" y="368602"/>
          <a:ext cx="737226" cy="7372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33B20E-7F06-4632-86B2-C4DCFDD812A1}">
      <dsp:nvSpPr>
        <dsp:cNvPr id="0" name=""/>
        <dsp:cNvSpPr/>
      </dsp:nvSpPr>
      <dsp:spPr>
        <a:xfrm>
          <a:off x="1523997" y="1218167"/>
          <a:ext cx="1638281" cy="1884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Briefly state how your education and experience would be an asset to the company.</a:t>
          </a:r>
        </a:p>
      </dsp:txBody>
      <dsp:txXfrm>
        <a:off x="1523997" y="1218167"/>
        <a:ext cx="1638281" cy="1884023"/>
      </dsp:txXfrm>
    </dsp:sp>
    <dsp:sp modelId="{617093F6-F6AD-484F-8F66-CAFD77CCBED8}">
      <dsp:nvSpPr>
        <dsp:cNvPr id="0" name=""/>
        <dsp:cNvSpPr/>
      </dsp:nvSpPr>
      <dsp:spPr>
        <a:xfrm>
          <a:off x="4343399" y="914400"/>
          <a:ext cx="737226" cy="7372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741622-B143-4274-B06A-95CE88676C8A}">
      <dsp:nvSpPr>
        <dsp:cNvPr id="0" name=""/>
        <dsp:cNvSpPr/>
      </dsp:nvSpPr>
      <dsp:spPr>
        <a:xfrm>
          <a:off x="3810006" y="1981196"/>
          <a:ext cx="1638281" cy="1884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Ask for an interview.</a:t>
          </a:r>
        </a:p>
      </dsp:txBody>
      <dsp:txXfrm>
        <a:off x="3810006" y="1981196"/>
        <a:ext cx="1638281" cy="1884023"/>
      </dsp:txXfrm>
    </dsp:sp>
    <dsp:sp modelId="{1872AB27-B779-47CE-B929-22CA610393F6}">
      <dsp:nvSpPr>
        <dsp:cNvPr id="0" name=""/>
        <dsp:cNvSpPr/>
      </dsp:nvSpPr>
      <dsp:spPr>
        <a:xfrm>
          <a:off x="6172201" y="1295399"/>
          <a:ext cx="737226" cy="7372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60F870-BF94-4F11-8A68-F369B289E312}">
      <dsp:nvSpPr>
        <dsp:cNvPr id="0" name=""/>
        <dsp:cNvSpPr/>
      </dsp:nvSpPr>
      <dsp:spPr>
        <a:xfrm>
          <a:off x="5714999" y="2258393"/>
          <a:ext cx="1638281" cy="1884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Attach your resume. </a:t>
          </a:r>
        </a:p>
      </dsp:txBody>
      <dsp:txXfrm>
        <a:off x="5714999" y="2258393"/>
        <a:ext cx="1638281" cy="18840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5569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58ECE34-8FC2-495C-AD5C-444A1C6D747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823403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04541E-E0D0-469B-8E27-6DF03BAB1C06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27055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ECE34-8FC2-495C-AD5C-444A1C6D7471}" type="slidenum">
              <a:rPr lang="ru-RU" altLang="en-US" smtClean="0"/>
              <a:pPr/>
              <a:t>25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03296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00" y="620713"/>
            <a:ext cx="4176713" cy="893762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2000" b="1"/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ru-RU" altLang="en-US" noProof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92500" y="1412875"/>
            <a:ext cx="4176713" cy="503238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ru-RU" altLang="en-US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3081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62713" y="333375"/>
            <a:ext cx="1638300" cy="54721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47813" y="333375"/>
            <a:ext cx="4762500" cy="54721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5288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99213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99213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99213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A81E4-E3FD-470B-9706-1598FD39DA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64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0083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4789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19250" y="1052513"/>
            <a:ext cx="3163888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5538" y="1052513"/>
            <a:ext cx="3165475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8459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7175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7342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075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6867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0349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333375"/>
            <a:ext cx="6408737" cy="508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ru-RU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052513"/>
            <a:ext cx="6481763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wmf"/><Relationship Id="rId4" Type="http://schemas.openxmlformats.org/officeDocument/2006/relationships/oleObject" Target="../embeddings/oleObject2.bin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7400" y="762000"/>
            <a:ext cx="7086600" cy="793750"/>
          </a:xfrm>
          <a:noFill/>
        </p:spPr>
        <p:txBody>
          <a:bodyPr/>
          <a:lstStyle/>
          <a:p>
            <a:r>
              <a:rPr lang="en-US" altLang="en-US" sz="3200" b="0" dirty="0">
                <a:latin typeface="Tahoma" charset="0"/>
              </a:rPr>
              <a:t>Planning Your Career and Education</a:t>
            </a:r>
            <a:br>
              <a:rPr lang="en-US" altLang="en-US" sz="2400" b="0" dirty="0">
                <a:latin typeface="Tahoma" charset="0"/>
              </a:rPr>
            </a:br>
            <a:endParaRPr lang="uk-UA" altLang="en-US" sz="2400" b="0" dirty="0">
              <a:latin typeface="Tahoma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1219200"/>
            <a:ext cx="2268538" cy="4333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Chapter 4 </a:t>
            </a:r>
            <a:endParaRPr lang="uk-UA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685800"/>
            <a:ext cx="6408737" cy="508000"/>
          </a:xfrm>
        </p:spPr>
        <p:txBody>
          <a:bodyPr/>
          <a:lstStyle/>
          <a:p>
            <a:r>
              <a:rPr lang="en-US" dirty="0"/>
              <a:t>Careers of the Future: Business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371600"/>
            <a:ext cx="6481763" cy="3367087"/>
          </a:xfrm>
        </p:spPr>
        <p:txBody>
          <a:bodyPr/>
          <a:lstStyle/>
          <a:p>
            <a:r>
              <a:rPr lang="en-US" dirty="0"/>
              <a:t>Finance</a:t>
            </a:r>
          </a:p>
          <a:p>
            <a:r>
              <a:rPr lang="en-US" dirty="0"/>
              <a:t>Investments</a:t>
            </a:r>
          </a:p>
          <a:p>
            <a:r>
              <a:rPr lang="en-US" dirty="0"/>
              <a:t>Taxes</a:t>
            </a:r>
          </a:p>
          <a:p>
            <a:r>
              <a:rPr lang="en-US" dirty="0"/>
              <a:t>Entrepreneurship and small businesses</a:t>
            </a:r>
          </a:p>
          <a:p>
            <a:r>
              <a:rPr lang="en-US" dirty="0"/>
              <a:t>E-commerce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 descr="Graphic illustrating e-commer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419600"/>
            <a:ext cx="2583160" cy="225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577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1800" dirty="0"/>
              <a:t>                               </a:t>
            </a:r>
            <a:r>
              <a:rPr lang="en-US" altLang="en-US" sz="3600" b="0" dirty="0"/>
              <a:t>Going Green!</a:t>
            </a:r>
            <a:br>
              <a:rPr lang="en-US" altLang="en-US" sz="3600" b="0" dirty="0"/>
            </a:br>
            <a:endParaRPr lang="en-US" altLang="en-US" sz="3600" b="0" dirty="0"/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7DDAB753-089A-453C-8D8D-28D19D14C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/>
          <a:p>
            <a:endParaRPr lang="en-US"/>
          </a:p>
        </p:txBody>
      </p:sp>
      <p:sp>
        <p:nvSpPr>
          <p:cNvPr id="74" name="Content Placeholder 3">
            <a:extLst>
              <a:ext uri="{FF2B5EF4-FFF2-40B4-BE49-F238E27FC236}">
                <a16:creationId xmlns:a16="http://schemas.microsoft.com/office/drawing/2014/main" id="{D654ECBE-783E-4F66-A92A-FD600C76C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/>
          <a:p>
            <a:r>
              <a:rPr lang="en-US" dirty="0"/>
              <a:t>Efficient use of energy</a:t>
            </a:r>
          </a:p>
          <a:p>
            <a:r>
              <a:rPr lang="en-US" dirty="0"/>
              <a:t>Renewable sources of energy</a:t>
            </a:r>
          </a:p>
          <a:p>
            <a:r>
              <a:rPr lang="en-US" dirty="0"/>
              <a:t>Preserving the environment</a:t>
            </a:r>
          </a:p>
        </p:txBody>
      </p:sp>
      <p:sp>
        <p:nvSpPr>
          <p:cNvPr id="76" name="Text Placeholder 4">
            <a:extLst>
              <a:ext uri="{FF2B5EF4-FFF2-40B4-BE49-F238E27FC236}">
                <a16:creationId xmlns:a16="http://schemas.microsoft.com/office/drawing/2014/main" id="{AEE06012-D78E-4773-80B9-538D16B5D8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/>
          <a:p>
            <a:endParaRPr lang="en-US"/>
          </a:p>
        </p:txBody>
      </p:sp>
      <p:pic>
        <p:nvPicPr>
          <p:cNvPr id="14339" name="Picture 4" descr="Graphic showing green trees with people in front as a symbol for new green jobs that preserve the environment. 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3" r="17019" b="1"/>
          <a:stretch/>
        </p:blipFill>
        <p:spPr bwMode="auto">
          <a:xfrm>
            <a:off x="4645025" y="2174875"/>
            <a:ext cx="4041775" cy="39512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524000"/>
            <a:ext cx="6408737" cy="508000"/>
          </a:xfrm>
        </p:spPr>
        <p:txBody>
          <a:bodyPr/>
          <a:lstStyle/>
          <a:p>
            <a:r>
              <a:rPr lang="en-US" dirty="0"/>
              <a:t>Environmental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2743200"/>
            <a:ext cx="6481763" cy="2300287"/>
          </a:xfrm>
        </p:spPr>
        <p:txBody>
          <a:bodyPr/>
          <a:lstStyle/>
          <a:p>
            <a:r>
              <a:rPr lang="en-US" dirty="0"/>
              <a:t>Conserve water</a:t>
            </a:r>
          </a:p>
          <a:p>
            <a:r>
              <a:rPr lang="en-US" dirty="0"/>
              <a:t>Control pollution</a:t>
            </a:r>
          </a:p>
          <a:p>
            <a:r>
              <a:rPr lang="en-US" dirty="0"/>
              <a:t>Manage global warming</a:t>
            </a:r>
          </a:p>
          <a:p>
            <a:r>
              <a:rPr lang="en-US" dirty="0"/>
              <a:t>Produce food</a:t>
            </a:r>
          </a:p>
        </p:txBody>
      </p:sp>
      <p:pic>
        <p:nvPicPr>
          <p:cNvPr id="244738" name="Picture 2" descr="Graphic shows hands holding a globe symbolizing taking care of the earth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52400"/>
            <a:ext cx="253365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5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Energy Shortages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"/>
          </p:nvPr>
        </p:nvSpPr>
        <p:spPr>
          <a:xfrm>
            <a:off x="609600" y="2209800"/>
            <a:ext cx="42672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Recycling</a:t>
            </a:r>
          </a:p>
          <a:p>
            <a:pPr>
              <a:defRPr/>
            </a:pPr>
            <a:r>
              <a:rPr lang="en-US" dirty="0"/>
              <a:t>Alternative energy</a:t>
            </a:r>
          </a:p>
          <a:p>
            <a:pPr>
              <a:defRPr/>
            </a:pPr>
            <a:r>
              <a:rPr lang="en-US" dirty="0"/>
              <a:t>Concerns about global warming and climate change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26628" name="Picture 4" descr="This graphic shows the planet overheating. 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2895600"/>
            <a:ext cx="3810000" cy="3908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3548162" cy="889000"/>
          </a:xfrm>
        </p:spPr>
        <p:txBody>
          <a:bodyPr>
            <a:normAutofit/>
          </a:bodyPr>
          <a:lstStyle/>
          <a:p>
            <a:r>
              <a:rPr lang="en-US" altLang="en-US" sz="3200" b="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Going Green!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23528" y="2367880"/>
            <a:ext cx="6288138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As fossil fuels are depleted, look for more:</a:t>
            </a:r>
          </a:p>
          <a:p>
            <a:pPr>
              <a:buFontTx/>
              <a:buNone/>
            </a:pPr>
            <a:endParaRPr lang="en-US" altLang="en-US" sz="2400" dirty="0">
              <a:latin typeface="Century Gothic" panose="020B0502020202020204" pitchFamily="34" charset="0"/>
            </a:endParaRPr>
          </a:p>
          <a:p>
            <a:pPr marL="457200" lvl="1" indent="0">
              <a:buClr>
                <a:schemeClr val="tx2"/>
              </a:buClr>
              <a:buNone/>
            </a:pPr>
            <a:r>
              <a:rPr lang="en-US" altLang="en-US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Wind turbines</a:t>
            </a:r>
          </a:p>
          <a:p>
            <a:pPr marL="457200" lvl="1" indent="0">
              <a:buClr>
                <a:schemeClr val="tx2"/>
              </a:buClr>
              <a:buNone/>
            </a:pPr>
            <a:r>
              <a:rPr lang="en-US" altLang="en-US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Solar panels</a:t>
            </a:r>
          </a:p>
          <a:p>
            <a:pPr marL="457200" lvl="1" indent="0">
              <a:buClr>
                <a:schemeClr val="tx2"/>
              </a:buClr>
              <a:buNone/>
            </a:pPr>
            <a:r>
              <a:rPr lang="en-US" altLang="en-US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Biofuels</a:t>
            </a:r>
          </a:p>
          <a:p>
            <a:pPr marL="457200" lvl="1" indent="0">
              <a:buClr>
                <a:schemeClr val="tx2"/>
              </a:buClr>
              <a:buNone/>
            </a:pPr>
            <a:r>
              <a:rPr lang="en-US" altLang="en-US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Emphasis on sustainability</a:t>
            </a:r>
          </a:p>
          <a:p>
            <a:pPr marL="457200" lvl="1" indent="0">
              <a:buClr>
                <a:schemeClr val="tx2"/>
              </a:buClr>
              <a:buNone/>
            </a:pPr>
            <a:r>
              <a:rPr lang="en-US" altLang="en-US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Taking care of the environment</a:t>
            </a:r>
          </a:p>
          <a:p>
            <a:pPr lvl="1">
              <a:buFontTx/>
              <a:buNone/>
            </a:pPr>
            <a:endParaRPr lang="en-US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54978" name="Picture 2" descr="This graphic shows windmills used to generate electricity.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95600"/>
            <a:ext cx="2431168" cy="161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79" name="Picture 3" descr="This graphic shows solar panels.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2400"/>
            <a:ext cx="2606864" cy="1728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80" name="Picture 4" descr="This graphic shows people recycling.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77256"/>
            <a:ext cx="3103855" cy="17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title"/>
          </p:nvPr>
        </p:nvSpPr>
        <p:spPr>
          <a:xfrm>
            <a:off x="1907704" y="1124744"/>
            <a:ext cx="3600400" cy="609600"/>
          </a:xfrm>
        </p:spPr>
        <p:txBody>
          <a:bodyPr>
            <a:noAutofit/>
          </a:bodyPr>
          <a:lstStyle/>
          <a:p>
            <a:r>
              <a:rPr lang="en-US" altLang="en-US" sz="3200" b="0" dirty="0">
                <a:latin typeface="Arial Rounded MT Bold" panose="020F0704030504030204" pitchFamily="34" charset="0"/>
              </a:rPr>
              <a:t>      </a:t>
            </a:r>
            <a:r>
              <a:rPr lang="en-US" altLang="en-US" sz="3200" b="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Green Jobs</a:t>
            </a:r>
          </a:p>
        </p:txBody>
      </p:sp>
      <p:sp>
        <p:nvSpPr>
          <p:cNvPr id="17411" name="Content Placeholder 4"/>
          <p:cNvSpPr>
            <a:spLocks noGrp="1"/>
          </p:cNvSpPr>
          <p:nvPr>
            <p:ph sz="half" idx="1"/>
          </p:nvPr>
        </p:nvSpPr>
        <p:spPr>
          <a:xfrm>
            <a:off x="539552" y="2204864"/>
            <a:ext cx="3258399" cy="4525963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Environmental lawyer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Green architect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Sustainability consultant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Marine biologist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Environmental technician</a:t>
            </a:r>
          </a:p>
        </p:txBody>
      </p:sp>
      <p:sp>
        <p:nvSpPr>
          <p:cNvPr id="17412" name="Content Placeholder 5"/>
          <p:cNvSpPr>
            <a:spLocks noGrp="1"/>
          </p:cNvSpPr>
          <p:nvPr>
            <p:ph sz="half" idx="2"/>
          </p:nvPr>
        </p:nvSpPr>
        <p:spPr>
          <a:xfrm>
            <a:off x="4355976" y="2276872"/>
            <a:ext cx="3816424" cy="4876800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Energy efficiency    specialist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Organic farmer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Compliance manager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Product engineer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Wind energy engineer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Solar Engineer</a:t>
            </a:r>
          </a:p>
        </p:txBody>
      </p:sp>
      <p:pic>
        <p:nvPicPr>
          <p:cNvPr id="5" name="Picture 4" descr="This graphic shows a tree growing out of money symbolizing that green jobs pay well.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576" y="0"/>
            <a:ext cx="3816424" cy="19519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2E535-51F1-4CDE-945F-8439613B4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43000"/>
            <a:ext cx="6408737" cy="508000"/>
          </a:xfrm>
        </p:spPr>
        <p:txBody>
          <a:bodyPr/>
          <a:lstStyle/>
          <a:p>
            <a:r>
              <a:rPr lang="en-US" dirty="0"/>
              <a:t>Higher Earnings in STEM Occupations</a:t>
            </a:r>
          </a:p>
        </p:txBody>
      </p:sp>
      <p:pic>
        <p:nvPicPr>
          <p:cNvPr id="5" name="Content Placeholder 4" descr="This graphic shows STEM careers including science, technology, engineering, and math">
            <a:extLst>
              <a:ext uri="{FF2B5EF4-FFF2-40B4-BE49-F238E27FC236}">
                <a16:creationId xmlns:a16="http://schemas.microsoft.com/office/drawing/2014/main" id="{BB7DC95C-22E1-4CFD-A08A-503E13BCC9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2429448"/>
            <a:ext cx="6481763" cy="1999104"/>
          </a:xfrm>
        </p:spPr>
      </p:pic>
    </p:spTree>
    <p:extLst>
      <p:ext uri="{BB962C8B-B14F-4D97-AF65-F5344CB8AC3E}">
        <p14:creationId xmlns:p14="http://schemas.microsoft.com/office/powerpoint/2010/main" val="388566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545" y="914400"/>
            <a:ext cx="6408737" cy="508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dirty="0"/>
              <a:t>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163888" cy="4752975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Engineering</a:t>
            </a:r>
          </a:p>
          <a:p>
            <a:r>
              <a:rPr lang="en-US" dirty="0"/>
              <a:t>Chemistry</a:t>
            </a:r>
          </a:p>
          <a:p>
            <a:r>
              <a:rPr lang="en-US" dirty="0"/>
              <a:t>Engineering</a:t>
            </a:r>
          </a:p>
          <a:p>
            <a:r>
              <a:rPr lang="en-US" dirty="0"/>
              <a:t>Biology</a:t>
            </a:r>
          </a:p>
          <a:p>
            <a:r>
              <a:rPr lang="en-US" dirty="0"/>
              <a:t>Biotechnology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Requires advanced degrees</a:t>
            </a:r>
          </a:p>
        </p:txBody>
      </p:sp>
      <p:pic>
        <p:nvPicPr>
          <p:cNvPr id="4" name="Picture 3" descr="This is a photo of a woman doing research.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3" r="32407"/>
          <a:stretch/>
        </p:blipFill>
        <p:spPr bwMode="auto">
          <a:xfrm>
            <a:off x="4935538" y="1052513"/>
            <a:ext cx="3165475" cy="47529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5269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057400"/>
            <a:ext cx="6408737" cy="508000"/>
          </a:xfrm>
        </p:spPr>
        <p:txBody>
          <a:bodyPr/>
          <a:lstStyle/>
          <a:p>
            <a:r>
              <a:rPr lang="en-US" dirty="0"/>
              <a:t>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4950" y="3124200"/>
            <a:ext cx="6481763" cy="1843087"/>
          </a:xfrm>
        </p:spPr>
        <p:txBody>
          <a:bodyPr/>
          <a:lstStyle/>
          <a:p>
            <a:r>
              <a:rPr lang="en-US" dirty="0"/>
              <a:t>Information and technology workers are the largest group of workers in the U.S.</a:t>
            </a:r>
          </a:p>
        </p:txBody>
      </p:sp>
      <p:pic>
        <p:nvPicPr>
          <p:cNvPr id="4" name="Picture 9" descr="This is a photo of a computer chip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5455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026" y="1371600"/>
            <a:ext cx="6408737" cy="508000"/>
          </a:xfrm>
        </p:spPr>
        <p:txBody>
          <a:bodyPr/>
          <a:lstStyle/>
          <a:p>
            <a:r>
              <a:rPr lang="en-US" dirty="0"/>
              <a:t>Mismatch between workers and jobs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0512" y="2362200"/>
            <a:ext cx="6481763" cy="1538287"/>
          </a:xfrm>
        </p:spPr>
        <p:txBody>
          <a:bodyPr/>
          <a:lstStyle/>
          <a:p>
            <a:r>
              <a:rPr lang="en-US" dirty="0"/>
              <a:t>More workers needed in scientific and technical fields</a:t>
            </a:r>
          </a:p>
        </p:txBody>
      </p:sp>
      <p:pic>
        <p:nvPicPr>
          <p:cNvPr id="260098" name="Picture 2" descr="This is a photo of a woman scientis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33800"/>
            <a:ext cx="476409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622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219200"/>
            <a:ext cx="6408737" cy="508000"/>
          </a:xfrm>
        </p:spPr>
        <p:txBody>
          <a:bodyPr/>
          <a:lstStyle/>
          <a:p>
            <a:r>
              <a:rPr lang="en-US" dirty="0"/>
              <a:t>Keep Your Eyes on the Future</a:t>
            </a:r>
          </a:p>
        </p:txBody>
      </p:sp>
      <p:pic>
        <p:nvPicPr>
          <p:cNvPr id="1026" name="Picture 2" descr="This photo shows a graduate with binoculars as if looking toward the future. 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2091904"/>
            <a:ext cx="3886200" cy="269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5105400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Stay informed about new developments that will affect your future.  </a:t>
            </a:r>
          </a:p>
        </p:txBody>
      </p:sp>
    </p:spTree>
    <p:extLst>
      <p:ext uri="{BB962C8B-B14F-4D97-AF65-F5344CB8AC3E}">
        <p14:creationId xmlns:p14="http://schemas.microsoft.com/office/powerpoint/2010/main" val="3418778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05000"/>
            <a:ext cx="6408737" cy="508000"/>
          </a:xfrm>
        </p:spPr>
        <p:txBody>
          <a:bodyPr/>
          <a:lstStyle/>
          <a:p>
            <a:r>
              <a:rPr lang="en-US" dirty="0"/>
              <a:t>Automation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480" y="3261287"/>
            <a:ext cx="6481763" cy="2224087"/>
          </a:xfrm>
        </p:spPr>
        <p:txBody>
          <a:bodyPr/>
          <a:lstStyle/>
          <a:p>
            <a:r>
              <a:rPr lang="en-US" dirty="0"/>
              <a:t>Robots will do the work</a:t>
            </a:r>
          </a:p>
          <a:p>
            <a:r>
              <a:rPr lang="en-US" dirty="0"/>
              <a:t>Engineers and technicians will be needed to design and maintain the robots</a:t>
            </a:r>
          </a:p>
          <a:p>
            <a:endParaRPr lang="en-US" dirty="0"/>
          </a:p>
        </p:txBody>
      </p:sp>
      <p:pic>
        <p:nvPicPr>
          <p:cNvPr id="236546" name="Picture 2" descr="This is a photo of a robo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8600"/>
            <a:ext cx="2223882" cy="361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486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A5D0C-880C-47C1-852E-4C2E9CD88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066800"/>
            <a:ext cx="6408737" cy="508000"/>
          </a:xfrm>
        </p:spPr>
        <p:txBody>
          <a:bodyPr/>
          <a:lstStyle/>
          <a:p>
            <a:r>
              <a:rPr lang="en-US" dirty="0"/>
              <a:t>Increased Need for Education</a:t>
            </a:r>
          </a:p>
        </p:txBody>
      </p:sp>
      <p:pic>
        <p:nvPicPr>
          <p:cNvPr id="6" name="Content Placeholder 5" descr="A graph of unemployment rates&#10;&#10;Description automatically generated">
            <a:extLst>
              <a:ext uri="{FF2B5EF4-FFF2-40B4-BE49-F238E27FC236}">
                <a16:creationId xmlns:a16="http://schemas.microsoft.com/office/drawing/2014/main" id="{25C44D56-4907-A6C4-E186-94FDB697D9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28800"/>
            <a:ext cx="7857068" cy="4419600"/>
          </a:xfrm>
        </p:spPr>
      </p:pic>
    </p:spTree>
    <p:extLst>
      <p:ext uri="{BB962C8B-B14F-4D97-AF65-F5344CB8AC3E}">
        <p14:creationId xmlns:p14="http://schemas.microsoft.com/office/powerpoint/2010/main" val="656052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304A0-D3A9-42C8-B50A-8228491F9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965200"/>
            <a:ext cx="6408737" cy="508000"/>
          </a:xfrm>
        </p:spPr>
        <p:txBody>
          <a:bodyPr/>
          <a:lstStyle/>
          <a:p>
            <a:r>
              <a:rPr lang="en-US" dirty="0"/>
              <a:t>Increasing Opportunities</a:t>
            </a:r>
          </a:p>
        </p:txBody>
      </p:sp>
      <p:pic>
        <p:nvPicPr>
          <p:cNvPr id="5" name="Content Placeholder 4" descr="Table showing the 6 out of the 10 fastest growing occupations are related to health care. &#10;&#10;with medium confidence">
            <a:extLst>
              <a:ext uri="{FF2B5EF4-FFF2-40B4-BE49-F238E27FC236}">
                <a16:creationId xmlns:a16="http://schemas.microsoft.com/office/drawing/2014/main" id="{07213EFB-8E76-46B9-B9D7-63F16B3D7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98" y="1606005"/>
            <a:ext cx="7169415" cy="4032795"/>
          </a:xfrm>
        </p:spPr>
      </p:pic>
    </p:spTree>
    <p:extLst>
      <p:ext uri="{BB962C8B-B14F-4D97-AF65-F5344CB8AC3E}">
        <p14:creationId xmlns:p14="http://schemas.microsoft.com/office/powerpoint/2010/main" val="372076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7772400" cy="889000"/>
          </a:xfrm>
        </p:spPr>
        <p:txBody>
          <a:bodyPr/>
          <a:lstStyle/>
          <a:p>
            <a:pPr algn="ctr"/>
            <a:r>
              <a:rPr lang="en-US" altLang="en-US" sz="3200" b="0" dirty="0">
                <a:latin typeface="Arial Rounded MT Bold" panose="020F0704030504030204" pitchFamily="34" charset="0"/>
              </a:rPr>
              <a:t>Largest Numerical Openings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133600"/>
            <a:ext cx="4047291" cy="4525963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Registered nurses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Home health aides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Customer services rep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Food preparation workers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Personal and home care aides</a:t>
            </a:r>
          </a:p>
        </p:txBody>
      </p:sp>
      <p:sp>
        <p:nvSpPr>
          <p:cNvPr id="34820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209800"/>
            <a:ext cx="4119299" cy="4525963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Retail salespersons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Office clerks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Accountants and auditors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Nursing aides, orderlies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Postsecondary teachers </a:t>
            </a:r>
          </a:p>
        </p:txBody>
      </p:sp>
      <p:pic>
        <p:nvPicPr>
          <p:cNvPr id="257030" name="Picture 6" descr="This is a photo of a woman teaching math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684989"/>
            <a:ext cx="2805736" cy="186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22" name="Picture 2" descr="This is a photo of a nur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684989"/>
            <a:ext cx="2974944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539552" y="1628800"/>
            <a:ext cx="8496944" cy="757529"/>
          </a:xfrm>
        </p:spPr>
        <p:txBody>
          <a:bodyPr/>
          <a:lstStyle/>
          <a:p>
            <a:r>
              <a:rPr lang="en-US" altLang="en-US" sz="3200" dirty="0"/>
              <a:t>  Increased Opportunities in Healthcare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259632" y="2598241"/>
            <a:ext cx="6173808" cy="391636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32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Most of the new jobs will be in healthcare.</a:t>
            </a:r>
          </a:p>
          <a:p>
            <a:endParaRPr lang="en-US" altLang="en-US" dirty="0"/>
          </a:p>
        </p:txBody>
      </p:sp>
      <p:pic>
        <p:nvPicPr>
          <p:cNvPr id="11268" name="Picture 3" descr="This photo shows a group of healthcare professionals.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971804"/>
            <a:ext cx="3304398" cy="252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B43E4-236F-4F3B-BD18-24FC83218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660400"/>
            <a:ext cx="6408737" cy="508000"/>
          </a:xfrm>
        </p:spPr>
        <p:txBody>
          <a:bodyPr/>
          <a:lstStyle/>
          <a:p>
            <a:r>
              <a:rPr lang="en-US" dirty="0"/>
              <a:t>Employment Growth</a:t>
            </a:r>
          </a:p>
        </p:txBody>
      </p:sp>
      <p:pic>
        <p:nvPicPr>
          <p:cNvPr id="5" name="Content Placeholder 4" descr="Chart showing fastest growing occupations including healthcare, social service, computer and math occupations, healthcare practitioners, personal care and service occupations, food preparation, and business. &#10;&#10;Description automatically generated">
            <a:extLst>
              <a:ext uri="{FF2B5EF4-FFF2-40B4-BE49-F238E27FC236}">
                <a16:creationId xmlns:a16="http://schemas.microsoft.com/office/drawing/2014/main" id="{768E0858-FFCB-4475-A5D0-0E6AB44110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408636" cy="4729856"/>
          </a:xfrm>
        </p:spPr>
      </p:pic>
    </p:spTree>
    <p:extLst>
      <p:ext uri="{BB962C8B-B14F-4D97-AF65-F5344CB8AC3E}">
        <p14:creationId xmlns:p14="http://schemas.microsoft.com/office/powerpoint/2010/main" val="3415304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08720"/>
            <a:ext cx="7772400" cy="615048"/>
          </a:xfrm>
        </p:spPr>
        <p:txBody>
          <a:bodyPr>
            <a:noAutofit/>
          </a:bodyPr>
          <a:lstStyle/>
          <a:p>
            <a:r>
              <a:rPr lang="en-US" altLang="en-US" dirty="0">
                <a:solidFill>
                  <a:srgbClr val="02E84F"/>
                </a:solidFill>
              </a:rPr>
              <a:t>          </a:t>
            </a:r>
            <a:r>
              <a:rPr lang="en-US" altLang="en-US" sz="3200" dirty="0"/>
              <a:t>Service Occupations in Demand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32434"/>
            <a:ext cx="7416800" cy="5111750"/>
          </a:xfrm>
        </p:spPr>
        <p:txBody>
          <a:bodyPr>
            <a:normAutofit/>
          </a:bodyPr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Health Care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Business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Education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Finance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Insurance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Real Estate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Transportation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Communication </a:t>
            </a:r>
          </a:p>
        </p:txBody>
      </p:sp>
      <p:pic>
        <p:nvPicPr>
          <p:cNvPr id="259074" name="Picture 2" descr="This photo shows people in a variety of service occupations.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57400"/>
            <a:ext cx="5272826" cy="375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762000"/>
            <a:ext cx="6408737" cy="508000"/>
          </a:xfrm>
        </p:spPr>
        <p:txBody>
          <a:bodyPr/>
          <a:lstStyle/>
          <a:p>
            <a:r>
              <a:rPr lang="en-US" dirty="0"/>
              <a:t>Mental Health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828800"/>
            <a:ext cx="6481763" cy="1690687"/>
          </a:xfrm>
        </p:spPr>
        <p:txBody>
          <a:bodyPr/>
          <a:lstStyle/>
          <a:p>
            <a:r>
              <a:rPr lang="en-US" dirty="0"/>
              <a:t>Because of increasing violence, we are starting to realize the importance of mental health</a:t>
            </a:r>
          </a:p>
        </p:txBody>
      </p:sp>
      <p:pic>
        <p:nvPicPr>
          <p:cNvPr id="238596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09999"/>
            <a:ext cx="357187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0574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905000"/>
            <a:ext cx="6408737" cy="508000"/>
          </a:xfrm>
        </p:spPr>
        <p:txBody>
          <a:bodyPr/>
          <a:lstStyle/>
          <a:p>
            <a:r>
              <a:rPr lang="en-US" dirty="0"/>
              <a:t>Teaching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680" y="3917156"/>
            <a:ext cx="6481763" cy="1690687"/>
          </a:xfrm>
        </p:spPr>
        <p:txBody>
          <a:bodyPr/>
          <a:lstStyle/>
          <a:p>
            <a:r>
              <a:rPr lang="en-US" dirty="0"/>
              <a:t>As older teachers retire, there will be an increasing need for teachers. </a:t>
            </a:r>
          </a:p>
        </p:txBody>
      </p:sp>
      <p:pic>
        <p:nvPicPr>
          <p:cNvPr id="245762" name="Picture 2" descr="This is a photo of a teacher with her students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-38100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1101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600200"/>
            <a:ext cx="6408737" cy="508000"/>
          </a:xfrm>
        </p:spPr>
        <p:txBody>
          <a:bodyPr/>
          <a:lstStyle/>
          <a:p>
            <a:r>
              <a:rPr lang="en-US" dirty="0"/>
              <a:t>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667000"/>
            <a:ext cx="6481763" cy="3367087"/>
          </a:xfrm>
        </p:spPr>
        <p:txBody>
          <a:bodyPr/>
          <a:lstStyle/>
          <a:p>
            <a:r>
              <a:rPr lang="en-US" dirty="0"/>
              <a:t>Law enforcement</a:t>
            </a:r>
          </a:p>
          <a:p>
            <a:r>
              <a:rPr lang="en-US" dirty="0"/>
              <a:t>Intelligence</a:t>
            </a:r>
          </a:p>
          <a:p>
            <a:r>
              <a:rPr lang="en-US" dirty="0"/>
              <a:t>Forensics</a:t>
            </a:r>
          </a:p>
          <a:p>
            <a:r>
              <a:rPr lang="en-US" dirty="0"/>
              <a:t>International relations </a:t>
            </a:r>
          </a:p>
          <a:p>
            <a:r>
              <a:rPr lang="en-US" dirty="0"/>
              <a:t>Foreign affairs</a:t>
            </a:r>
          </a:p>
          <a:p>
            <a:r>
              <a:rPr lang="en-US" dirty="0"/>
              <a:t>Security administration</a:t>
            </a:r>
          </a:p>
        </p:txBody>
      </p:sp>
      <p:pic>
        <p:nvPicPr>
          <p:cNvPr id="246786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883" y="228600"/>
            <a:ext cx="4501166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703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1066800"/>
            <a:ext cx="6408737" cy="508000"/>
          </a:xfrm>
        </p:spPr>
        <p:txBody>
          <a:bodyPr/>
          <a:lstStyle/>
          <a:p>
            <a:r>
              <a:rPr lang="en-US" dirty="0"/>
              <a:t>Career Trends 2024-2030</a:t>
            </a:r>
          </a:p>
        </p:txBody>
      </p:sp>
      <p:pic>
        <p:nvPicPr>
          <p:cNvPr id="4" name="Picture 3" descr="This photo shows a road sign with the title, &quot;Careers,&quot; and arrows pointing in different directions.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8800"/>
            <a:ext cx="586419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0834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6548264" cy="1223963"/>
          </a:xfrm>
        </p:spPr>
        <p:txBody>
          <a:bodyPr/>
          <a:lstStyle/>
          <a:p>
            <a:r>
              <a:rPr lang="en-US" altLang="en-US" sz="3200" dirty="0">
                <a:latin typeface="Arial Rounded MT Bold" panose="020F0704030504030204" pitchFamily="34" charset="0"/>
              </a:rPr>
              <a:t>           Top Jobs for the Future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sz="half" idx="1"/>
          </p:nvPr>
        </p:nvSpPr>
        <p:spPr>
          <a:xfrm>
            <a:off x="914401" y="2209800"/>
            <a:ext cx="3810000" cy="4465320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Business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Education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Entertainment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Health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Information Technology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Travel/Transportation</a:t>
            </a:r>
          </a:p>
        </p:txBody>
      </p:sp>
      <p:sp>
        <p:nvSpPr>
          <p:cNvPr id="26628" name="Content Placeholder 3"/>
          <p:cNvSpPr>
            <a:spLocks noGrp="1"/>
          </p:cNvSpPr>
          <p:nvPr>
            <p:ph sz="half" idx="2"/>
          </p:nvPr>
        </p:nvSpPr>
        <p:spPr>
          <a:xfrm>
            <a:off x="4852223" y="2286000"/>
            <a:ext cx="3810000" cy="4465320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Law/Law enforcement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Services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Sports and related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Technology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Trades </a:t>
            </a:r>
          </a:p>
        </p:txBody>
      </p:sp>
      <p:pic>
        <p:nvPicPr>
          <p:cNvPr id="256002" name="Picture 2" descr="This graphic contains a sign with many different careers showing that there are many choices in making a career decision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4235951"/>
            <a:ext cx="2705100" cy="262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4"/>
          <p:cNvSpPr>
            <a:spLocks noGrp="1"/>
          </p:cNvSpPr>
          <p:nvPr>
            <p:ph type="title"/>
          </p:nvPr>
        </p:nvSpPr>
        <p:spPr>
          <a:xfrm>
            <a:off x="457200" y="1219200"/>
            <a:ext cx="6439386" cy="990600"/>
          </a:xfrm>
        </p:spPr>
        <p:txBody>
          <a:bodyPr/>
          <a:lstStyle/>
          <a:p>
            <a:pPr algn="ctr"/>
            <a:r>
              <a:rPr lang="en-US" altLang="en-US" sz="3200" b="0" dirty="0">
                <a:latin typeface="Arial Rounded MT Bold" panose="020F0704030504030204" pitchFamily="34" charset="0"/>
              </a:rPr>
              <a:t>10 Highest Salary Increase</a:t>
            </a:r>
          </a:p>
        </p:txBody>
      </p:sp>
      <p:sp>
        <p:nvSpPr>
          <p:cNvPr id="30723" name="Content Placeholder 5"/>
          <p:cNvSpPr>
            <a:spLocks noGrp="1"/>
          </p:cNvSpPr>
          <p:nvPr>
            <p:ph sz="half" idx="1"/>
          </p:nvPr>
        </p:nvSpPr>
        <p:spPr>
          <a:xfrm>
            <a:off x="251520" y="2708920"/>
            <a:ext cx="4176464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Management Scientific, Technical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Physicians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Computer Systems design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General merchandise stores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Employment Services</a:t>
            </a:r>
          </a:p>
        </p:txBody>
      </p:sp>
      <p:sp>
        <p:nvSpPr>
          <p:cNvPr id="30724" name="Content Placeholder 6"/>
          <p:cNvSpPr>
            <a:spLocks noGrp="1"/>
          </p:cNvSpPr>
          <p:nvPr>
            <p:ph sz="half" idx="2"/>
          </p:nvPr>
        </p:nvSpPr>
        <p:spPr>
          <a:xfrm>
            <a:off x="4860032" y="2710706"/>
            <a:ext cx="4176464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Local government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Home health care services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Services for elderly and disabled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Nursing care facilities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Full-service restaurants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6402467" cy="914400"/>
          </a:xfrm>
        </p:spPr>
        <p:txBody>
          <a:bodyPr/>
          <a:lstStyle/>
          <a:p>
            <a:pPr algn="ctr"/>
            <a:r>
              <a:rPr lang="en-US" altLang="en-US" sz="2800" b="0" dirty="0">
                <a:latin typeface="Arial Rounded MT Bold" panose="020F0704030504030204" pitchFamily="34" charset="0"/>
              </a:rPr>
              <a:t>Top Paying Jobs</a:t>
            </a:r>
            <a:br>
              <a:rPr lang="en-US" altLang="en-US" sz="2800" b="0" dirty="0">
                <a:latin typeface="Arial Rounded MT Bold" panose="020F0704030504030204" pitchFamily="34" charset="0"/>
              </a:rPr>
            </a:br>
            <a:r>
              <a:rPr lang="en-US" altLang="en-US" sz="2800" b="0" dirty="0">
                <a:latin typeface="Century Gothic" panose="020B0502020202020204" pitchFamily="34" charset="0"/>
              </a:rPr>
              <a:t>Require math and science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sz="half" idx="1"/>
          </p:nvPr>
        </p:nvSpPr>
        <p:spPr>
          <a:xfrm>
            <a:off x="179512" y="3828235"/>
            <a:ext cx="3290292" cy="4114800"/>
          </a:xfrm>
        </p:spPr>
        <p:txBody>
          <a:bodyPr>
            <a:noAutofit/>
          </a:bodyPr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Chemical engineering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Computer engineering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Occupational therapy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Electrical engineering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Aerospace engineering</a:t>
            </a:r>
            <a:endParaRPr lang="en-US" altLang="en-US" sz="200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33796" name="Content Placeholder 3"/>
          <p:cNvSpPr>
            <a:spLocks noGrp="1"/>
          </p:cNvSpPr>
          <p:nvPr>
            <p:ph sz="half" idx="2"/>
          </p:nvPr>
        </p:nvSpPr>
        <p:spPr>
          <a:xfrm>
            <a:off x="4499992" y="3933056"/>
            <a:ext cx="4536504" cy="2710429"/>
          </a:xfrm>
        </p:spPr>
        <p:txBody>
          <a:bodyPr>
            <a:noAutofit/>
          </a:bodyPr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Computer science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Civil engineering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Nursing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Environmental engineering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Construction management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Physics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Economics</a:t>
            </a:r>
          </a:p>
        </p:txBody>
      </p:sp>
      <p:pic>
        <p:nvPicPr>
          <p:cNvPr id="2050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68095"/>
            <a:ext cx="1512168" cy="134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607" y="2632728"/>
            <a:ext cx="1813871" cy="101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460" y="2743200"/>
            <a:ext cx="2801079" cy="334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le 2"/>
          <p:cNvSpPr>
            <a:spLocks noGrp="1"/>
          </p:cNvSpPr>
          <p:nvPr>
            <p:ph type="title"/>
          </p:nvPr>
        </p:nvSpPr>
        <p:spPr>
          <a:xfrm>
            <a:off x="467544" y="1556792"/>
            <a:ext cx="7817692" cy="508000"/>
          </a:xfrm>
        </p:spPr>
        <p:txBody>
          <a:bodyPr>
            <a:noAutofit/>
          </a:bodyPr>
          <a:lstStyle/>
          <a:p>
            <a:pPr algn="ctr"/>
            <a:r>
              <a:rPr lang="en-US" altLang="en-US" sz="3200" dirty="0">
                <a:latin typeface="Arial Rounded MT Bold" panose="020F0704030504030204" pitchFamily="34" charset="0"/>
              </a:rPr>
              <a:t>The </a:t>
            </a:r>
            <a:r>
              <a:rPr lang="en-US" altLang="en-US" sz="3200" dirty="0" err="1">
                <a:latin typeface="Arial Rounded MT Bold" panose="020F0704030504030204" pitchFamily="34" charset="0"/>
              </a:rPr>
              <a:t>TruTalent</a:t>
            </a:r>
            <a:r>
              <a:rPr lang="en-US" altLang="en-US" sz="3200" dirty="0">
                <a:latin typeface="Arial Rounded MT Bold" panose="020F0704030504030204" pitchFamily="34" charset="0"/>
              </a:rPr>
              <a:t> Skills Assessment</a:t>
            </a:r>
            <a:br>
              <a:rPr lang="en-US" altLang="en-US" sz="3200" dirty="0">
                <a:latin typeface="Arial Rounded MT Bold" panose="020F0704030504030204" pitchFamily="34" charset="0"/>
              </a:rPr>
            </a:br>
            <a:r>
              <a:rPr lang="en-US" altLang="en-US" sz="3200" dirty="0">
                <a:latin typeface="Arial Rounded MT Bold" panose="020F0704030504030204" pitchFamily="34" charset="0"/>
              </a:rPr>
              <a:t>Rate Your Skills for Success</a:t>
            </a:r>
            <a:br>
              <a:rPr lang="en-US" altLang="en-US" sz="3200" dirty="0">
                <a:latin typeface="Arial Rounded MT Bold" panose="020F0704030504030204" pitchFamily="34" charset="0"/>
              </a:rPr>
            </a:br>
            <a:r>
              <a:rPr lang="en-US" altLang="en-US" sz="3200" dirty="0">
                <a:latin typeface="Arial Rounded MT Bold" panose="020F0704030504030204" pitchFamily="34" charset="0"/>
              </a:rPr>
              <a:t>In the workplace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124744"/>
            <a:ext cx="6173808" cy="508000"/>
          </a:xfrm>
        </p:spPr>
        <p:txBody>
          <a:bodyPr>
            <a:noAutofit/>
          </a:bodyPr>
          <a:lstStyle/>
          <a:p>
            <a:pPr algn="ctr"/>
            <a:r>
              <a:rPr lang="en-US" altLang="en-US" sz="3200" b="0" dirty="0">
                <a:latin typeface="Arial Rounded MT Bold" panose="020F0704030504030204" pitchFamily="34" charset="0"/>
              </a:rPr>
              <a:t>Basic Skills Required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99426" y="1981200"/>
            <a:ext cx="5564049" cy="4114800"/>
          </a:xfrm>
        </p:spPr>
        <p:txBody>
          <a:bodyPr/>
          <a:lstStyle/>
          <a:p>
            <a:pPr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altLang="en-US" dirty="0">
                <a:latin typeface="Century Gothic" panose="020B0502020202020204" pitchFamily="34" charset="0"/>
              </a:rPr>
              <a:t> </a:t>
            </a: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Reading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Math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Writing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Listening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Speaking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altLang="en-US" dirty="0">
                <a:latin typeface="Century Gothic" panose="020B0502020202020204" pitchFamily="34" charset="0"/>
              </a:rPr>
              <a:t> </a:t>
            </a: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Computers</a:t>
            </a:r>
          </a:p>
        </p:txBody>
      </p:sp>
      <p:pic>
        <p:nvPicPr>
          <p:cNvPr id="248843" name="Picture 11" descr="This is a photo of a stack of books with the titles, &quot;Reading, Writing, and Arithmetic.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462" y="2132856"/>
            <a:ext cx="2067149" cy="137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44" name="Picture 12" descr="this is a photo of a compu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908" y="3573016"/>
            <a:ext cx="2073703" cy="139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627784" y="1628800"/>
            <a:ext cx="3600400" cy="508000"/>
          </a:xfrm>
        </p:spPr>
        <p:txBody>
          <a:bodyPr>
            <a:noAutofit/>
          </a:bodyPr>
          <a:lstStyle/>
          <a:p>
            <a:r>
              <a:rPr lang="en-US" altLang="en-US" sz="3200" b="0" dirty="0">
                <a:latin typeface="Arial Rounded MT Bold" panose="020F0704030504030204" pitchFamily="34" charset="0"/>
              </a:rPr>
              <a:t>Thinking Skills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2330082"/>
            <a:ext cx="4176464" cy="4078288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Maiandra GD" panose="020E0502030308020204" pitchFamily="34" charset="0"/>
              </a:rPr>
              <a:t>Creative Thinking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Maiandra GD" panose="020E0502030308020204" pitchFamily="34" charset="0"/>
              </a:rPr>
              <a:t>Decision Making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Maiandra GD" panose="020E0502030308020204" pitchFamily="34" charset="0"/>
              </a:rPr>
              <a:t>Problem Solving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Maiandra GD" panose="020E0502030308020204" pitchFamily="34" charset="0"/>
              </a:rPr>
              <a:t>Mental Visualization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Maiandra GD" panose="020E0502030308020204" pitchFamily="34" charset="0"/>
              </a:rPr>
              <a:t>Knowing How to Learn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Maiandra GD" panose="020E0502030308020204" pitchFamily="34" charset="0"/>
              </a:rPr>
              <a:t>Reasoning</a:t>
            </a:r>
          </a:p>
        </p:txBody>
      </p:sp>
      <p:pic>
        <p:nvPicPr>
          <p:cNvPr id="258050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013176"/>
            <a:ext cx="32099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1124744"/>
            <a:ext cx="5564049" cy="508000"/>
          </a:xfrm>
        </p:spPr>
        <p:txBody>
          <a:bodyPr>
            <a:noAutofit/>
          </a:bodyPr>
          <a:lstStyle/>
          <a:p>
            <a:pPr algn="ctr"/>
            <a:r>
              <a:rPr lang="en-US" altLang="en-US" sz="3200" b="0" dirty="0">
                <a:latin typeface="Arial Rounded MT Bold" panose="020F0704030504030204" pitchFamily="34" charset="0"/>
              </a:rPr>
              <a:t>Personal Qualities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99426" y="2057400"/>
            <a:ext cx="5564049" cy="4383088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Responsibility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Self-esteem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Sociability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Self-management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Integrity and Honesty</a:t>
            </a:r>
          </a:p>
        </p:txBody>
      </p:sp>
      <p:pic>
        <p:nvPicPr>
          <p:cNvPr id="249868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517" y="3886200"/>
            <a:ext cx="2759916" cy="265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290240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How to Research Your Career</a:t>
            </a:r>
          </a:p>
        </p:txBody>
      </p:sp>
      <p:pic>
        <p:nvPicPr>
          <p:cNvPr id="223253" name="Picture 21" descr="This graphic says, &quot;I love my job.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438400"/>
            <a:ext cx="6096000" cy="28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52707" y="914400"/>
            <a:ext cx="6408737" cy="508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3000" dirty="0"/>
              <a:t>Career Description</a:t>
            </a:r>
          </a:p>
        </p:txBody>
      </p:sp>
      <p:pic>
        <p:nvPicPr>
          <p:cNvPr id="247810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3" r="17916" b="-1"/>
          <a:stretch/>
        </p:blipFill>
        <p:spPr bwMode="auto">
          <a:xfrm>
            <a:off x="1547813" y="1756270"/>
            <a:ext cx="3163888" cy="475297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9699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935538" y="1052513"/>
            <a:ext cx="3165475" cy="4752975"/>
          </a:xfrm>
        </p:spPr>
        <p:txBody>
          <a:bodyPr wrap="square" anchor="t">
            <a:normAutofit/>
          </a:bodyPr>
          <a:lstStyle/>
          <a:p>
            <a:pPr>
              <a:defRPr/>
            </a:pPr>
            <a:r>
              <a:rPr lang="en-US" dirty="0"/>
              <a:t>Nature of the work</a:t>
            </a:r>
          </a:p>
          <a:p>
            <a:pPr>
              <a:defRPr/>
            </a:pPr>
            <a:r>
              <a:rPr lang="en-US" dirty="0"/>
              <a:t>Working conditions</a:t>
            </a:r>
          </a:p>
          <a:p>
            <a:pPr>
              <a:defRPr/>
            </a:pPr>
            <a:r>
              <a:rPr lang="en-US" dirty="0"/>
              <a:t>Training</a:t>
            </a:r>
          </a:p>
          <a:p>
            <a:pPr>
              <a:defRPr/>
            </a:pPr>
            <a:r>
              <a:rPr lang="en-US" dirty="0"/>
              <a:t>Qualification</a:t>
            </a:r>
          </a:p>
          <a:p>
            <a:pPr>
              <a:defRPr/>
            </a:pPr>
            <a:r>
              <a:rPr lang="en-US" dirty="0"/>
              <a:t>Advancement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88293" y="914400"/>
            <a:ext cx="6408737" cy="508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3000" dirty="0"/>
              <a:t>The Career Outlook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88293" y="1524000"/>
            <a:ext cx="3163888" cy="4752975"/>
          </a:xfrm>
        </p:spPr>
        <p:txBody>
          <a:bodyPr wrap="square" anchor="t">
            <a:normAutofit fontScale="92500"/>
          </a:bodyPr>
          <a:lstStyle/>
          <a:p>
            <a:pPr>
              <a:defRPr/>
            </a:pPr>
            <a:r>
              <a:rPr lang="en-US" dirty="0"/>
              <a:t>Salary</a:t>
            </a:r>
          </a:p>
          <a:p>
            <a:pPr>
              <a:defRPr/>
            </a:pPr>
            <a:r>
              <a:rPr lang="en-US" dirty="0"/>
              <a:t>Availability of employment</a:t>
            </a:r>
          </a:p>
          <a:p>
            <a:pPr>
              <a:defRPr/>
            </a:pPr>
            <a:r>
              <a:rPr lang="en-US" dirty="0"/>
              <a:t>Will this career exist in the future?</a:t>
            </a:r>
            <a:br>
              <a:rPr lang="en-US" dirty="0"/>
            </a:br>
            <a:endParaRPr lang="en-US" dirty="0"/>
          </a:p>
          <a:p>
            <a:pPr marL="0" indent="0">
              <a:buNone/>
              <a:defRPr/>
            </a:pPr>
            <a:r>
              <a:rPr lang="en-US" dirty="0"/>
              <a:t>Career outlook information is available in your assessment results</a:t>
            </a:r>
          </a:p>
        </p:txBody>
      </p:sp>
      <p:pic>
        <p:nvPicPr>
          <p:cNvPr id="248834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5538" y="1977660"/>
            <a:ext cx="3165475" cy="2902680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FBA56-9D18-BEB0-38B3-3F552BEF2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320" y="685800"/>
            <a:ext cx="6408737" cy="508000"/>
          </a:xfrm>
        </p:spPr>
        <p:txBody>
          <a:bodyPr/>
          <a:lstStyle/>
          <a:p>
            <a:r>
              <a:rPr lang="en-US" dirty="0"/>
              <a:t>Artificial Intelligence (AI)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4E16B-A739-FF62-9446-E22019F8A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3720" y="1752600"/>
            <a:ext cx="6481763" cy="475297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Benefits</a:t>
            </a:r>
          </a:p>
          <a:p>
            <a:r>
              <a:rPr lang="en-US" dirty="0"/>
              <a:t>Increased productivity</a:t>
            </a:r>
          </a:p>
          <a:p>
            <a:r>
              <a:rPr lang="en-US" dirty="0"/>
              <a:t>Improved healthcare</a:t>
            </a:r>
          </a:p>
          <a:p>
            <a:r>
              <a:rPr lang="en-US" dirty="0"/>
              <a:t>Increased access to education</a:t>
            </a:r>
          </a:p>
          <a:p>
            <a:r>
              <a:rPr lang="en-US" dirty="0"/>
              <a:t>New careers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Challenges</a:t>
            </a:r>
          </a:p>
          <a:p>
            <a:r>
              <a:rPr lang="en-US" dirty="0"/>
              <a:t>Some careers will be eliminated</a:t>
            </a:r>
          </a:p>
          <a:p>
            <a:r>
              <a:rPr lang="en-US" dirty="0"/>
              <a:t>Greater automation in all careers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0408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750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To Research Your Career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339901"/>
            <a:ext cx="7416800" cy="3479400"/>
          </a:xfrm>
        </p:spPr>
        <p:txBody>
          <a:bodyPr/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Use the search tools in your assessment results</a:t>
            </a:r>
          </a:p>
          <a:p>
            <a:pPr>
              <a:defRPr/>
            </a:pPr>
            <a:r>
              <a:rPr lang="en-US" dirty="0"/>
              <a:t>Visit the Career Center</a:t>
            </a:r>
          </a:p>
          <a:p>
            <a:pPr>
              <a:defRPr/>
            </a:pPr>
            <a:r>
              <a:rPr lang="en-US" dirty="0"/>
              <a:t>Use the library </a:t>
            </a:r>
          </a:p>
          <a:p>
            <a:pPr>
              <a:defRPr/>
            </a:pPr>
            <a:r>
              <a:rPr lang="en-US" dirty="0"/>
              <a:t>Use AI to research career information</a:t>
            </a:r>
          </a:p>
        </p:txBody>
      </p:sp>
      <p:pic>
        <p:nvPicPr>
          <p:cNvPr id="249858" name="Picture 2" descr="This graphic of a road sign says, &quot;Dream Job Next Exit.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286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887523"/>
            <a:ext cx="7416800" cy="508000"/>
          </a:xfrm>
        </p:spPr>
        <p:txBody>
          <a:bodyPr/>
          <a:lstStyle/>
          <a:p>
            <a:r>
              <a:rPr lang="en-US" b="0" dirty="0">
                <a:latin typeface="Arial Rounded MT Bold" panose="020F0704030504030204" pitchFamily="34" charset="0"/>
              </a:rPr>
              <a:t>    Planning Your Education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55143" y="2893089"/>
            <a:ext cx="2327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entury Gothic" panose="020B0502020202020204" pitchFamily="34" charset="0"/>
              </a:rPr>
              <a:t>Bachelors Degree?</a:t>
            </a:r>
            <a:r>
              <a:rPr lang="en-US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27600" y="3409269"/>
            <a:ext cx="284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entury Gothic" panose="020B0502020202020204" pitchFamily="34" charset="0"/>
              </a:rPr>
              <a:t>Masters Degree?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41897" y="3925449"/>
            <a:ext cx="2637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entury Gothic" panose="020B0502020202020204" pitchFamily="34" charset="0"/>
              </a:rPr>
              <a:t>Doctorate Degree?</a:t>
            </a:r>
          </a:p>
        </p:txBody>
      </p:sp>
      <p:pic>
        <p:nvPicPr>
          <p:cNvPr id="262146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09793"/>
            <a:ext cx="2686050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0" y="2376909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Associate Degree?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09569" y="1860729"/>
            <a:ext cx="3486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Vocational Certificate?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29350" y="445595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Professional Degree?</a:t>
            </a:r>
          </a:p>
        </p:txBody>
      </p:sp>
    </p:spTree>
    <p:extLst>
      <p:ext uri="{BB962C8B-B14F-4D97-AF65-F5344CB8AC3E}">
        <p14:creationId xmlns:p14="http://schemas.microsoft.com/office/powerpoint/2010/main" val="18260201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539552" y="2780928"/>
            <a:ext cx="7848872" cy="3342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SzPct val="150000"/>
              <a:buNone/>
            </a:pPr>
            <a:r>
              <a:rPr lang="en-US" altLang="en-US" sz="2400" b="0" dirty="0">
                <a:solidFill>
                  <a:srgbClr val="533801"/>
                </a:solidFill>
                <a:latin typeface="Century Gothic" panose="020B0502020202020204" pitchFamily="34" charset="0"/>
              </a:rPr>
              <a:t>Associate of Arts Degree     	</a:t>
            </a:r>
            <a:r>
              <a:rPr lang="en-US" altLang="en-US" sz="2400" b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2 years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FontTx/>
              <a:buNone/>
            </a:pPr>
            <a:endParaRPr lang="en-US" altLang="en-US" sz="2400" b="0" dirty="0">
              <a:solidFill>
                <a:srgbClr val="533801"/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None/>
            </a:pPr>
            <a:r>
              <a:rPr lang="en-US" altLang="en-US" sz="2400" b="0" dirty="0">
                <a:solidFill>
                  <a:srgbClr val="533801"/>
                </a:solidFill>
                <a:latin typeface="Century Gothic" panose="020B0502020202020204" pitchFamily="34" charset="0"/>
              </a:rPr>
              <a:t>Bachelor’s Degree 		4 to 5 years  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FontTx/>
              <a:buNone/>
            </a:pPr>
            <a:r>
              <a:rPr lang="en-US" altLang="en-US" sz="2400" b="0" dirty="0">
                <a:solidFill>
                  <a:srgbClr val="533801"/>
                </a:solidFill>
                <a:latin typeface="Century Gothic" panose="020B0502020202020204" pitchFamily="34" charset="0"/>
              </a:rPr>
              <a:t>   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None/>
            </a:pPr>
            <a:r>
              <a:rPr lang="en-US" altLang="en-US" sz="2400" b="0" dirty="0">
                <a:solidFill>
                  <a:srgbClr val="533801"/>
                </a:solidFill>
                <a:latin typeface="Century Gothic" panose="020B0502020202020204" pitchFamily="34" charset="0"/>
              </a:rPr>
              <a:t>Teaching Credential  		BA + 1 year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FontTx/>
              <a:buNone/>
            </a:pPr>
            <a:endParaRPr lang="en-US" altLang="en-US" sz="2400" b="0" dirty="0">
              <a:solidFill>
                <a:srgbClr val="533801"/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None/>
            </a:pPr>
            <a:r>
              <a:rPr lang="en-US" altLang="en-US" sz="2400" b="0" dirty="0">
                <a:solidFill>
                  <a:srgbClr val="533801"/>
                </a:solidFill>
                <a:latin typeface="Century Gothic" panose="020B0502020202020204" pitchFamily="34" charset="0"/>
              </a:rPr>
              <a:t>Master’s Degree		      	BA + 2 years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FontTx/>
              <a:buNone/>
            </a:pPr>
            <a:endParaRPr lang="en-US" altLang="en-US" sz="2400" b="0" dirty="0">
              <a:solidFill>
                <a:srgbClr val="533801"/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None/>
            </a:pPr>
            <a:r>
              <a:rPr lang="en-US" altLang="en-US" sz="2400" b="0" dirty="0">
                <a:solidFill>
                  <a:srgbClr val="533801"/>
                </a:solidFill>
                <a:latin typeface="Century Gothic" panose="020B0502020202020204" pitchFamily="34" charset="0"/>
              </a:rPr>
              <a:t>Law Degree 		      	BA + 3 years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FontTx/>
              <a:buNone/>
            </a:pPr>
            <a:endParaRPr lang="en-US" altLang="en-US" sz="2400" b="0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66FF33"/>
              </a:buClr>
              <a:buNone/>
            </a:pPr>
            <a:r>
              <a:rPr lang="en-US" altLang="en-US" sz="2400" b="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Professional Degree  		BA + 4 to 5 year</a:t>
            </a:r>
            <a:r>
              <a:rPr lang="en-US" altLang="en-US" sz="2400" b="0" dirty="0">
                <a:solidFill>
                  <a:schemeClr val="bg2">
                    <a:lumMod val="75000"/>
                  </a:schemeClr>
                </a:solidFill>
                <a:latin typeface="Maiandra GD" panose="020E0502030308020204" pitchFamily="34" charset="0"/>
              </a:rPr>
              <a:t>s</a:t>
            </a:r>
          </a:p>
        </p:txBody>
      </p:sp>
      <p:pic>
        <p:nvPicPr>
          <p:cNvPr id="251906" name="Picture 2" descr="This is a photo of a graduation diploma and graduation hat.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686952"/>
            <a:ext cx="2791968" cy="2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5D9890-B56C-45A3-805E-3F5253E9738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6800" y="1295400"/>
            <a:ext cx="6408737" cy="508000"/>
          </a:xfrm>
        </p:spPr>
        <p:txBody>
          <a:bodyPr/>
          <a:lstStyle/>
          <a:p>
            <a:r>
              <a:rPr lang="en-US" b="1" dirty="0"/>
              <a:t>Degrees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3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3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251520" y="404664"/>
            <a:ext cx="8280920" cy="547842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dirty="0">
              <a:solidFill>
                <a:srgbClr val="02E84F"/>
              </a:solidFill>
              <a:latin typeface="Arial Rounded MT Bold" panose="020F07040305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rgbClr val="02E84F"/>
              </a:solidFill>
              <a:latin typeface="Arial Rounded MT Bold" panose="020F07040305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2E84F"/>
                </a:solidFill>
                <a:latin typeface="Arial Rounded MT Bold" panose="020F0704030504030204" pitchFamily="34" charset="0"/>
              </a:rPr>
              <a:t>        </a:t>
            </a:r>
            <a:endParaRPr lang="en-US" altLang="en-US" sz="4000" dirty="0">
              <a:solidFill>
                <a:srgbClr val="00B0F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	</a:t>
            </a:r>
            <a:r>
              <a:rPr lang="en-US" altLang="en-US" sz="2400" b="0" dirty="0">
                <a:solidFill>
                  <a:schemeClr val="tx2"/>
                </a:solidFill>
                <a:latin typeface="Century Gothic" panose="020B0502020202020204" pitchFamily="34" charset="0"/>
              </a:rPr>
              <a:t>1-29 units		Freshman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chemeClr val="tx2"/>
                </a:solidFill>
                <a:latin typeface="Century Gothic" panose="020B0502020202020204" pitchFamily="34" charset="0"/>
              </a:rPr>
              <a:t>	30-59 units		Sophomore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chemeClr val="tx2"/>
                </a:solidFill>
                <a:latin typeface="Century Gothic" panose="020B0502020202020204" pitchFamily="34" charset="0"/>
              </a:rPr>
              <a:t>	60-89 units		Junior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chemeClr val="tx2"/>
                </a:solidFill>
                <a:latin typeface="Century Gothic" panose="020B0502020202020204" pitchFamily="34" charset="0"/>
              </a:rPr>
              <a:t>	90+ units		Senior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Century Gothic" panose="020B0502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chemeClr val="tx2"/>
                </a:solidFill>
                <a:latin typeface="Century Gothic" panose="020B0502020202020204" pitchFamily="34" charset="0"/>
              </a:rPr>
              <a:t>Total number of units for graduation depends on the university and major</a:t>
            </a:r>
          </a:p>
        </p:txBody>
      </p:sp>
      <p:pic>
        <p:nvPicPr>
          <p:cNvPr id="251906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633191"/>
            <a:ext cx="2391776" cy="1591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2A3AB7-5325-47E7-96C2-59ECBA868A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67631" y="1100782"/>
            <a:ext cx="6408737" cy="508000"/>
          </a:xfrm>
        </p:spPr>
        <p:txBody>
          <a:bodyPr/>
          <a:lstStyle/>
          <a:p>
            <a:r>
              <a:rPr lang="en-US" dirty="0"/>
              <a:t>How Many Units Do I Need to Graduate?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371600"/>
            <a:ext cx="6408737" cy="508000"/>
          </a:xfrm>
        </p:spPr>
        <p:txBody>
          <a:bodyPr/>
          <a:lstStyle/>
          <a:p>
            <a:r>
              <a:rPr lang="en-US" dirty="0"/>
              <a:t>Develop and Educational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2438400"/>
            <a:ext cx="6481763" cy="776287"/>
          </a:xfrm>
        </p:spPr>
        <p:txBody>
          <a:bodyPr/>
          <a:lstStyle/>
          <a:p>
            <a:r>
              <a:rPr lang="en-US" dirty="0"/>
              <a:t>It is the roadmap to your future.</a:t>
            </a:r>
          </a:p>
        </p:txBody>
      </p:sp>
      <p:pic>
        <p:nvPicPr>
          <p:cNvPr id="250882" name="Picture 2" descr="This is a photo of a road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50" y="3773487"/>
            <a:ext cx="6667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4267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478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Steps in Planning Your Education</a:t>
            </a:r>
          </a:p>
        </p:txBody>
      </p:sp>
      <p:graphicFrame>
        <p:nvGraphicFramePr>
          <p:cNvPr id="32773" name="Rectangle 3" descr="This graphic lists the steps in planning your education: complete the assessments, take English the first semester, start math classes early, take your general education, prepare for your major. ">
            <a:extLst>
              <a:ext uri="{FF2B5EF4-FFF2-40B4-BE49-F238E27FC236}">
                <a16:creationId xmlns:a16="http://schemas.microsoft.com/office/drawing/2014/main" id="{A09B1FCC-6978-47DF-A4B8-912FFBEA28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5404612"/>
              </p:ext>
            </p:extLst>
          </p:nvPr>
        </p:nvGraphicFramePr>
        <p:xfrm>
          <a:off x="685800" y="2362200"/>
          <a:ext cx="7416800" cy="3773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4478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/>
              <a:t>For Your Success</a:t>
            </a:r>
            <a:endParaRPr lang="en-US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1336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See a counselor or adviser</a:t>
            </a:r>
          </a:p>
          <a:p>
            <a:pPr>
              <a:defRPr/>
            </a:pPr>
            <a:r>
              <a:rPr lang="en-US" dirty="0"/>
              <a:t>Develop an educational plan</a:t>
            </a:r>
          </a:p>
        </p:txBody>
      </p:sp>
      <p:pic>
        <p:nvPicPr>
          <p:cNvPr id="211987" name="Pictur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7338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04950" y="1295400"/>
            <a:ext cx="6408737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Writing a Resume</a:t>
            </a:r>
          </a:p>
        </p:txBody>
      </p:sp>
      <p:pic>
        <p:nvPicPr>
          <p:cNvPr id="2" name="Picture 1" descr="This is a photo of a resume. 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33600"/>
            <a:ext cx="61722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716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Your Resume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438400"/>
            <a:ext cx="7416800" cy="30480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A snapshot of your education and experience</a:t>
            </a:r>
          </a:p>
          <a:p>
            <a:pPr>
              <a:defRPr/>
            </a:pPr>
            <a:r>
              <a:rPr lang="en-US" sz="3200" dirty="0"/>
              <a:t>Usually one page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1066800"/>
            <a:ext cx="6408737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Resume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905000"/>
            <a:ext cx="6481763" cy="4752975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Contact information</a:t>
            </a:r>
          </a:p>
          <a:p>
            <a:pPr lvl="1">
              <a:defRPr/>
            </a:pPr>
            <a:r>
              <a:rPr lang="en-US" sz="3600" dirty="0"/>
              <a:t>Name</a:t>
            </a:r>
          </a:p>
          <a:p>
            <a:pPr lvl="1">
              <a:defRPr/>
            </a:pPr>
            <a:r>
              <a:rPr lang="en-US" sz="3600" dirty="0"/>
              <a:t>Address</a:t>
            </a:r>
          </a:p>
          <a:p>
            <a:pPr lvl="1">
              <a:defRPr/>
            </a:pPr>
            <a:r>
              <a:rPr lang="en-US" sz="3600" dirty="0"/>
              <a:t>Telephone</a:t>
            </a:r>
          </a:p>
          <a:p>
            <a:pPr lvl="1">
              <a:defRPr/>
            </a:pPr>
            <a:r>
              <a:rPr lang="en-US" sz="3600" dirty="0"/>
              <a:t>E-mail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A774C-203B-150A-07C7-D7E029533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544512"/>
            <a:ext cx="6408737" cy="508000"/>
          </a:xfrm>
        </p:spPr>
        <p:txBody>
          <a:bodyPr/>
          <a:lstStyle/>
          <a:p>
            <a:r>
              <a:rPr lang="en-US" dirty="0"/>
              <a:t>Artificial Intelligence and Careers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98276-2271-6790-CEDF-4DCA971A5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1371600"/>
            <a:ext cx="6481763" cy="4752975"/>
          </a:xfrm>
        </p:spPr>
        <p:txBody>
          <a:bodyPr/>
          <a:lstStyle/>
          <a:p>
            <a:r>
              <a:rPr lang="en-US" dirty="0"/>
              <a:t>AI will create more jobs than it replaces</a:t>
            </a:r>
          </a:p>
          <a:p>
            <a:r>
              <a:rPr lang="en-US" dirty="0"/>
              <a:t>Important to acquire skills in AI to keep up with new and changing careers</a:t>
            </a:r>
          </a:p>
          <a:p>
            <a:r>
              <a:rPr lang="en-US" dirty="0"/>
              <a:t>People skills such as collaboration,  teamwork, communication, time management and adaptability will become more important as careers adapt to AI</a:t>
            </a:r>
          </a:p>
        </p:txBody>
      </p:sp>
    </p:spTree>
    <p:extLst>
      <p:ext uri="{BB962C8B-B14F-4D97-AF65-F5344CB8AC3E}">
        <p14:creationId xmlns:p14="http://schemas.microsoft.com/office/powerpoint/2010/main" val="14758214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1066800"/>
            <a:ext cx="6408737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Resume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1905000"/>
            <a:ext cx="6481763" cy="4752975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Career Objective</a:t>
            </a:r>
          </a:p>
          <a:p>
            <a:pPr>
              <a:defRPr/>
            </a:pPr>
            <a:r>
              <a:rPr lang="en-US" sz="3600" dirty="0"/>
              <a:t>Education</a:t>
            </a:r>
          </a:p>
          <a:p>
            <a:pPr>
              <a:defRPr/>
            </a:pPr>
            <a:r>
              <a:rPr lang="en-US" sz="3600" dirty="0"/>
              <a:t>Experience</a:t>
            </a:r>
          </a:p>
          <a:p>
            <a:pPr>
              <a:defRPr/>
            </a:pPr>
            <a:r>
              <a:rPr lang="en-US" sz="3600" dirty="0"/>
              <a:t>Special skills, honors, awards</a:t>
            </a:r>
          </a:p>
          <a:p>
            <a:pPr>
              <a:defRPr/>
            </a:pPr>
            <a:r>
              <a:rPr lang="en-US" sz="3600" dirty="0"/>
              <a:t>References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447800"/>
            <a:ext cx="6408737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Good Resume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112170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Write clearly</a:t>
            </a:r>
          </a:p>
          <a:p>
            <a:pPr>
              <a:defRPr/>
            </a:pPr>
            <a:r>
              <a:rPr lang="en-US" sz="3200" dirty="0"/>
              <a:t>Be brief</a:t>
            </a:r>
          </a:p>
          <a:p>
            <a:pPr>
              <a:defRPr/>
            </a:pPr>
            <a:r>
              <a:rPr lang="en-US" sz="3200" dirty="0"/>
              <a:t>Be neat</a:t>
            </a:r>
          </a:p>
          <a:p>
            <a:pPr>
              <a:defRPr/>
            </a:pPr>
            <a:r>
              <a:rPr lang="en-US" sz="3200" dirty="0"/>
              <a:t>Be honest</a:t>
            </a:r>
          </a:p>
          <a:p>
            <a:pPr>
              <a:defRPr/>
            </a:pPr>
            <a:r>
              <a:rPr lang="en-US" sz="3200" dirty="0"/>
              <a:t>Print professionally or post online</a:t>
            </a:r>
          </a:p>
          <a:p>
            <a:pPr>
              <a:defRPr/>
            </a:pPr>
            <a:r>
              <a:rPr lang="en-US" sz="3200" dirty="0"/>
              <a:t>Your resume represents you!</a:t>
            </a:r>
          </a:p>
        </p:txBody>
      </p:sp>
      <p:pic>
        <p:nvPicPr>
          <p:cNvPr id="224269" name="Picture 13" descr="This is a photo of a resu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838200"/>
            <a:ext cx="4210528" cy="279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Letters of Reference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474913"/>
            <a:ext cx="7416800" cy="4383087"/>
          </a:xfrm>
        </p:spPr>
        <p:txBody>
          <a:bodyPr/>
          <a:lstStyle/>
          <a:p>
            <a:pPr>
              <a:defRPr/>
            </a:pPr>
            <a:r>
              <a:rPr lang="en-US" dirty="0"/>
              <a:t>Ask for letters of reference from your current employers and professors.  Keep them on file.</a:t>
            </a:r>
          </a:p>
          <a:p>
            <a:pPr>
              <a:defRPr/>
            </a:pPr>
            <a:r>
              <a:rPr lang="en-US" dirty="0"/>
              <a:t>Ask for endorsements on LinkedIn.  </a:t>
            </a:r>
          </a:p>
          <a:p>
            <a:pPr>
              <a:defRPr/>
            </a:pPr>
            <a:r>
              <a:rPr lang="en-US" dirty="0"/>
              <a:t>Use them to apply for jobs and scholarships.</a:t>
            </a:r>
          </a:p>
        </p:txBody>
      </p:sp>
      <p:pic>
        <p:nvPicPr>
          <p:cNvPr id="225293" name="Pictur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502221"/>
            <a:ext cx="2228850" cy="224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2192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Online Resumes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133600"/>
            <a:ext cx="7416800" cy="4495800"/>
          </a:xfrm>
        </p:spPr>
        <p:txBody>
          <a:bodyPr/>
          <a:lstStyle/>
          <a:p>
            <a:pPr>
              <a:defRPr/>
            </a:pPr>
            <a:r>
              <a:rPr lang="en-US" dirty="0"/>
              <a:t>Many jobs today will be posted on the Internet and will require online resumes.</a:t>
            </a:r>
          </a:p>
        </p:txBody>
      </p:sp>
      <p:pic>
        <p:nvPicPr>
          <p:cNvPr id="226317" name="Picture 13" descr="this is a photo of a compu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344517"/>
            <a:ext cx="33147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95400"/>
            <a:ext cx="7416800" cy="508000"/>
          </a:xfrm>
        </p:spPr>
        <p:txBody>
          <a:bodyPr/>
          <a:lstStyle/>
          <a:p>
            <a:r>
              <a:rPr lang="en-US" dirty="0"/>
              <a:t>The Cover Letter</a:t>
            </a:r>
          </a:p>
        </p:txBody>
      </p:sp>
      <p:pic>
        <p:nvPicPr>
          <p:cNvPr id="3" name="Picture 2" descr="This is a photo of a cup of coffee with a resume and cover letter in the background. 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212" y="2209800"/>
            <a:ext cx="6910388" cy="460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022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716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Cover Letter</a:t>
            </a:r>
          </a:p>
        </p:txBody>
      </p:sp>
      <p:graphicFrame>
        <p:nvGraphicFramePr>
          <p:cNvPr id="66565" name="Rectangle 3" descr="This graphic lists the components of a cover letter: list the job, state how your education and experience would be an asset to the company, ask for an interview, and attach your resume. ">
            <a:extLst>
              <a:ext uri="{FF2B5EF4-FFF2-40B4-BE49-F238E27FC236}">
                <a16:creationId xmlns:a16="http://schemas.microsoft.com/office/drawing/2014/main" id="{E1AA3DA0-6676-48FF-9C89-81649EC0D7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4396591"/>
              </p:ext>
            </p:extLst>
          </p:nvPr>
        </p:nvGraphicFramePr>
        <p:xfrm>
          <a:off x="609600" y="2286000"/>
          <a:ext cx="7416800" cy="4383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1524000"/>
            <a:ext cx="6408737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Assignment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2286000"/>
            <a:ext cx="6481763" cy="3505200"/>
          </a:xfrm>
        </p:spPr>
        <p:txBody>
          <a:bodyPr/>
          <a:lstStyle/>
          <a:p>
            <a:pPr>
              <a:defRPr/>
            </a:pPr>
            <a:r>
              <a:rPr lang="en-US" dirty="0"/>
              <a:t>Complete a resume and cover letter for your ideal job.</a:t>
            </a:r>
          </a:p>
          <a:p>
            <a:pPr>
              <a:defRPr/>
            </a:pPr>
            <a:r>
              <a:rPr lang="en-US" dirty="0"/>
              <a:t>Assume you have graduated from college and are applying for that job that motivated you to finish college.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676400"/>
            <a:ext cx="8610600" cy="508000"/>
          </a:xfrm>
        </p:spPr>
        <p:txBody>
          <a:bodyPr/>
          <a:lstStyle/>
          <a:p>
            <a:pPr algn="ctr"/>
            <a:r>
              <a:rPr lang="en-US" dirty="0"/>
              <a:t>Establishing Your Personal Brand Online</a:t>
            </a:r>
          </a:p>
        </p:txBody>
      </p:sp>
      <p:pic>
        <p:nvPicPr>
          <p:cNvPr id="4" name="Content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514600"/>
            <a:ext cx="5367866" cy="4025900"/>
          </a:xfrm>
        </p:spPr>
      </p:pic>
    </p:spTree>
    <p:extLst>
      <p:ext uri="{BB962C8B-B14F-4D97-AF65-F5344CB8AC3E}">
        <p14:creationId xmlns:p14="http://schemas.microsoft.com/office/powerpoint/2010/main" val="32083776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95400"/>
            <a:ext cx="7416800" cy="508000"/>
          </a:xfrm>
        </p:spPr>
        <p:txBody>
          <a:bodyPr/>
          <a:lstStyle/>
          <a:p>
            <a:r>
              <a:rPr lang="en-US" dirty="0"/>
              <a:t>Personal Branding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7416800" cy="4191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Through the use of social media, you can use this concept to market your strengths to potential employers and to find a satisfying career.  </a:t>
            </a: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606800"/>
            <a:ext cx="48768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569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914400"/>
            <a:ext cx="6408737" cy="508000"/>
          </a:xfrm>
        </p:spPr>
        <p:txBody>
          <a:bodyPr/>
          <a:lstStyle/>
          <a:p>
            <a:r>
              <a:rPr lang="en-US" dirty="0"/>
              <a:t>Personal Branding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752600"/>
            <a:ext cx="6481763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Define your brand.</a:t>
            </a:r>
          </a:p>
          <a:p>
            <a:pPr marL="0" indent="0">
              <a:buNone/>
            </a:pPr>
            <a:r>
              <a:rPr lang="en-US" sz="3200" dirty="0"/>
              <a:t>What are your passions, goals, and personal strengths and how can they be used in the job market?</a:t>
            </a:r>
          </a:p>
        </p:txBody>
      </p:sp>
    </p:spTree>
    <p:extLst>
      <p:ext uri="{BB962C8B-B14F-4D97-AF65-F5344CB8AC3E}">
        <p14:creationId xmlns:p14="http://schemas.microsoft.com/office/powerpoint/2010/main" val="771187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B5757-FDDD-722C-1F17-158D7DB3B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762000"/>
            <a:ext cx="6408737" cy="508000"/>
          </a:xfrm>
        </p:spPr>
        <p:txBody>
          <a:bodyPr/>
          <a:lstStyle/>
          <a:p>
            <a:r>
              <a:rPr lang="en-US" dirty="0"/>
              <a:t> New High Paying Careers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2E9BB-7ABB-7A75-4EAD-92DD67B9C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47800"/>
            <a:ext cx="6481763" cy="123348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AI will create many new careers that pay over $100,000 a year. </a:t>
            </a:r>
          </a:p>
        </p:txBody>
      </p:sp>
      <p:pic>
        <p:nvPicPr>
          <p:cNvPr id="5" name="Picture 4" descr="A person holding a sign with icons&#10;&#10;Description automatically generated">
            <a:extLst>
              <a:ext uri="{FF2B5EF4-FFF2-40B4-BE49-F238E27FC236}">
                <a16:creationId xmlns:a16="http://schemas.microsoft.com/office/drawing/2014/main" id="{7A841B3F-7AFD-E38A-116F-E3E98937E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200" y="2681287"/>
            <a:ext cx="6019800" cy="362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70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838200"/>
            <a:ext cx="6408737" cy="508000"/>
          </a:xfrm>
        </p:spPr>
        <p:txBody>
          <a:bodyPr/>
          <a:lstStyle/>
          <a:p>
            <a:r>
              <a:rPr lang="en-US" dirty="0"/>
              <a:t>Personal Branding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7416800" cy="511175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Manage your online presence.</a:t>
            </a:r>
          </a:p>
          <a:p>
            <a:pPr marL="0" indent="0">
              <a:buNone/>
            </a:pPr>
            <a:r>
              <a:rPr lang="en-US" dirty="0"/>
              <a:t>Beware of materials like these:</a:t>
            </a:r>
          </a:p>
          <a:p>
            <a:r>
              <a:rPr lang="en-US" dirty="0"/>
              <a:t>Photos or references to drug or alcohol abuse</a:t>
            </a:r>
          </a:p>
          <a:p>
            <a:r>
              <a:rPr lang="en-US" dirty="0"/>
              <a:t>Discriminatory comments on race, religion or gender</a:t>
            </a:r>
          </a:p>
          <a:p>
            <a:r>
              <a:rPr lang="en-US" dirty="0"/>
              <a:t>Negative comments about previous employers</a:t>
            </a:r>
          </a:p>
          <a:p>
            <a:r>
              <a:rPr lang="en-US" dirty="0"/>
              <a:t>Poor communication skills (grammar and spelling)</a:t>
            </a:r>
          </a:p>
        </p:txBody>
      </p:sp>
    </p:spTree>
    <p:extLst>
      <p:ext uri="{BB962C8B-B14F-4D97-AF65-F5344CB8AC3E}">
        <p14:creationId xmlns:p14="http://schemas.microsoft.com/office/powerpoint/2010/main" val="9455783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066800"/>
            <a:ext cx="6408737" cy="508000"/>
          </a:xfrm>
        </p:spPr>
        <p:txBody>
          <a:bodyPr/>
          <a:lstStyle/>
          <a:p>
            <a:r>
              <a:rPr lang="en-US" dirty="0"/>
              <a:t>Personal Branding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828801"/>
            <a:ext cx="6481763" cy="3886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Set up a nameplate website</a:t>
            </a:r>
            <a:r>
              <a:rPr lang="en-US" dirty="0">
                <a:solidFill>
                  <a:srgbClr val="C00000"/>
                </a:solidFill>
              </a:rPr>
              <a:t>.</a:t>
            </a:r>
          </a:p>
          <a:p>
            <a:r>
              <a:rPr lang="en-US" dirty="0">
                <a:solidFill>
                  <a:schemeClr val="tx1"/>
                </a:solidFill>
              </a:rPr>
              <a:t>About.me</a:t>
            </a:r>
          </a:p>
          <a:p>
            <a:r>
              <a:rPr lang="en-US" dirty="0">
                <a:solidFill>
                  <a:schemeClr val="tx1"/>
                </a:solidFill>
              </a:rPr>
              <a:t>Sites.google.com</a:t>
            </a: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These are free.  </a:t>
            </a:r>
          </a:p>
        </p:txBody>
      </p:sp>
    </p:spTree>
    <p:extLst>
      <p:ext uri="{BB962C8B-B14F-4D97-AF65-F5344CB8AC3E}">
        <p14:creationId xmlns:p14="http://schemas.microsoft.com/office/powerpoint/2010/main" val="34481783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914400"/>
            <a:ext cx="6408737" cy="508000"/>
          </a:xfrm>
        </p:spPr>
        <p:txBody>
          <a:bodyPr/>
          <a:lstStyle/>
          <a:p>
            <a:r>
              <a:rPr lang="en-US" dirty="0"/>
              <a:t>Using Online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76400"/>
            <a:ext cx="6481763" cy="475297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Top sites: </a:t>
            </a:r>
          </a:p>
          <a:p>
            <a:r>
              <a:rPr lang="en-US" dirty="0"/>
              <a:t>LinkedIn</a:t>
            </a:r>
          </a:p>
          <a:p>
            <a:r>
              <a:rPr lang="en-US" dirty="0"/>
              <a:t>Facebook</a:t>
            </a: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403600"/>
            <a:ext cx="51816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300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914400"/>
            <a:ext cx="6408737" cy="508000"/>
          </a:xfrm>
        </p:spPr>
        <p:txBody>
          <a:bodyPr/>
          <a:lstStyle/>
          <a:p>
            <a:r>
              <a:rPr lang="en-US" dirty="0"/>
              <a:t>Using Online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752600"/>
            <a:ext cx="6481763" cy="4752975"/>
          </a:xfrm>
        </p:spPr>
        <p:txBody>
          <a:bodyPr/>
          <a:lstStyle/>
          <a:p>
            <a:r>
              <a:rPr lang="en-US" dirty="0"/>
              <a:t>Classified Ads</a:t>
            </a:r>
          </a:p>
          <a:p>
            <a:pPr marL="0" indent="0">
              <a:buNone/>
            </a:pPr>
            <a:r>
              <a:rPr lang="en-US"/>
              <a:t>    </a:t>
            </a:r>
            <a:r>
              <a:rPr lang="en-US">
                <a:solidFill>
                  <a:srgbClr val="C00000"/>
                </a:solidFill>
              </a:rPr>
              <a:t>careerbuilder</a:t>
            </a:r>
            <a:r>
              <a:rPr lang="en-US" dirty="0">
                <a:solidFill>
                  <a:srgbClr val="C00000"/>
                </a:solidFill>
              </a:rPr>
              <a:t>.com</a:t>
            </a:r>
          </a:p>
          <a:p>
            <a:r>
              <a:rPr lang="en-US" dirty="0"/>
              <a:t>Job Search Engines</a:t>
            </a:r>
          </a:p>
          <a:p>
            <a:pPr marL="400050" lvl="1" indent="0">
              <a:buNone/>
            </a:pPr>
            <a:r>
              <a:rPr lang="en-US" sz="2800" b="0" dirty="0">
                <a:solidFill>
                  <a:srgbClr val="C00000"/>
                </a:solidFill>
              </a:rPr>
              <a:t>Indeed.com</a:t>
            </a:r>
          </a:p>
          <a:p>
            <a:pPr marL="457200" indent="-457200"/>
            <a:r>
              <a:rPr lang="en-US" dirty="0"/>
              <a:t>Employment agencies</a:t>
            </a:r>
          </a:p>
          <a:p>
            <a:pPr marL="457200" indent="-457200"/>
            <a:r>
              <a:rPr lang="en-US" b="0" dirty="0"/>
              <a:t>Using email to find a job</a:t>
            </a:r>
          </a:p>
        </p:txBody>
      </p:sp>
    </p:spTree>
    <p:extLst>
      <p:ext uri="{BB962C8B-B14F-4D97-AF65-F5344CB8AC3E}">
        <p14:creationId xmlns:p14="http://schemas.microsoft.com/office/powerpoint/2010/main" val="6379493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1" y="609600"/>
            <a:ext cx="40386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Job Interview</a:t>
            </a:r>
          </a:p>
        </p:txBody>
      </p:sp>
      <p:pic>
        <p:nvPicPr>
          <p:cNvPr id="227343" name="Picture 15" descr="This is a photo of a group of people interviewing a job candid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05000"/>
            <a:ext cx="666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2192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First Learn About the Job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981200"/>
            <a:ext cx="7416800" cy="4230687"/>
          </a:xfrm>
        </p:spPr>
        <p:txBody>
          <a:bodyPr/>
          <a:lstStyle/>
          <a:p>
            <a:pPr>
              <a:defRPr/>
            </a:pPr>
            <a:r>
              <a:rPr lang="en-US" dirty="0"/>
              <a:t>Library</a:t>
            </a:r>
          </a:p>
          <a:p>
            <a:pPr>
              <a:defRPr/>
            </a:pPr>
            <a:r>
              <a:rPr lang="en-US" dirty="0"/>
              <a:t>Personnel Office</a:t>
            </a:r>
          </a:p>
          <a:p>
            <a:pPr>
              <a:defRPr/>
            </a:pPr>
            <a:r>
              <a:rPr lang="en-US" dirty="0"/>
              <a:t>Friends and Contacts</a:t>
            </a:r>
          </a:p>
          <a:p>
            <a:pPr>
              <a:defRPr/>
            </a:pPr>
            <a:r>
              <a:rPr lang="en-US" dirty="0"/>
              <a:t>Web Site</a:t>
            </a:r>
          </a:p>
        </p:txBody>
      </p:sp>
      <p:graphicFrame>
        <p:nvGraphicFramePr>
          <p:cNvPr id="88068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8023197"/>
              </p:ext>
            </p:extLst>
          </p:nvPr>
        </p:nvGraphicFramePr>
        <p:xfrm>
          <a:off x="7115175" y="4772025"/>
          <a:ext cx="2028825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766621" imgH="1792224" progId="MS_ClipArt_Gallery.2">
                  <p:embed/>
                </p:oleObj>
              </mc:Choice>
              <mc:Fallback>
                <p:oleObj name="Clip" r:id="rId2" imgW="1766621" imgH="1792224" progId="MS_ClipArt_Gallery.2">
                  <p:embed/>
                  <p:pic>
                    <p:nvPicPr>
                      <p:cNvPr id="88068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5175" y="4772025"/>
                        <a:ext cx="2028825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69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8566583"/>
              </p:ext>
            </p:extLst>
          </p:nvPr>
        </p:nvGraphicFramePr>
        <p:xfrm>
          <a:off x="4038600" y="3581400"/>
          <a:ext cx="2438400" cy="204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4630400" imgH="12262104" progId="MS_ClipArt_Gallery.2">
                  <p:embed/>
                </p:oleObj>
              </mc:Choice>
              <mc:Fallback>
                <p:oleObj name="Clip" r:id="rId4" imgW="14630400" imgH="12262104" progId="MS_ClipArt_Gallery.2">
                  <p:embed/>
                  <p:pic>
                    <p:nvPicPr>
                      <p:cNvPr id="88069" name="Object 5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3581400"/>
                        <a:ext cx="2438400" cy="2043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990600"/>
            <a:ext cx="6408737" cy="508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3000" dirty="0"/>
              <a:t>Interviewers Look For: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408112" y="1806604"/>
            <a:ext cx="3163888" cy="4752975"/>
          </a:xfrm>
        </p:spPr>
        <p:txBody>
          <a:bodyPr wrap="square" anchor="t">
            <a:normAutofit/>
          </a:bodyPr>
          <a:lstStyle/>
          <a:p>
            <a:pPr>
              <a:defRPr/>
            </a:pPr>
            <a:r>
              <a:rPr lang="en-US" dirty="0"/>
              <a:t>Enthusiasm and commitment</a:t>
            </a:r>
          </a:p>
          <a:p>
            <a:pPr>
              <a:defRPr/>
            </a:pPr>
            <a:r>
              <a:rPr lang="en-US" dirty="0"/>
              <a:t>How you can be an asset to the company</a:t>
            </a:r>
          </a:p>
          <a:p>
            <a:pPr>
              <a:defRPr/>
            </a:pPr>
            <a:r>
              <a:rPr lang="en-US" dirty="0"/>
              <a:t>How you can work as part of a team</a:t>
            </a:r>
          </a:p>
        </p:txBody>
      </p:sp>
      <p:pic>
        <p:nvPicPr>
          <p:cNvPr id="229389" name="Picture 13" descr="Photo of two people shaking hands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5538" y="2372523"/>
            <a:ext cx="3165475" cy="2112954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3716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Make a Good Impression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0"/>
            <a:ext cx="7416800" cy="3468687"/>
          </a:xfrm>
        </p:spPr>
        <p:txBody>
          <a:bodyPr/>
          <a:lstStyle/>
          <a:p>
            <a:pPr>
              <a:defRPr/>
            </a:pPr>
            <a:r>
              <a:rPr lang="en-US" dirty="0"/>
              <a:t>Dress appropriately.</a:t>
            </a:r>
          </a:p>
          <a:p>
            <a:pPr>
              <a:defRPr/>
            </a:pPr>
            <a:r>
              <a:rPr lang="en-US" dirty="0"/>
              <a:t>Relax.</a:t>
            </a:r>
          </a:p>
          <a:p>
            <a:pPr>
              <a:defRPr/>
            </a:pPr>
            <a:r>
              <a:rPr lang="en-US" dirty="0"/>
              <a:t>Anticipate interview questions.</a:t>
            </a:r>
          </a:p>
          <a:p>
            <a:pPr>
              <a:defRPr/>
            </a:pPr>
            <a:r>
              <a:rPr lang="en-US" dirty="0"/>
              <a:t>Smile and introduce yourself.</a:t>
            </a:r>
          </a:p>
          <a:p>
            <a:pPr>
              <a:defRPr/>
            </a:pPr>
            <a:r>
              <a:rPr lang="en-US" dirty="0"/>
              <a:t>Maintain eye contact.</a:t>
            </a:r>
          </a:p>
        </p:txBody>
      </p:sp>
      <p:pic>
        <p:nvPicPr>
          <p:cNvPr id="252930" name="Picture 2" descr="Photo of a person being interview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2286"/>
            <a:ext cx="3232150" cy="239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716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Some Interview Questions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09800"/>
            <a:ext cx="7416800" cy="3697287"/>
          </a:xfrm>
        </p:spPr>
        <p:txBody>
          <a:bodyPr/>
          <a:lstStyle/>
          <a:p>
            <a:pPr>
              <a:defRPr/>
            </a:pPr>
            <a:r>
              <a:rPr lang="en-US" dirty="0"/>
              <a:t>Tell us about yourself.</a:t>
            </a:r>
          </a:p>
          <a:p>
            <a:pPr>
              <a:defRPr/>
            </a:pPr>
            <a:r>
              <a:rPr lang="en-US" dirty="0"/>
              <a:t>Why do you want this job?</a:t>
            </a:r>
          </a:p>
          <a:p>
            <a:pPr>
              <a:defRPr/>
            </a:pPr>
            <a:r>
              <a:rPr lang="en-US" dirty="0"/>
              <a:t>Why are you leaving your present job?</a:t>
            </a:r>
          </a:p>
          <a:p>
            <a:pPr>
              <a:defRPr/>
            </a:pPr>
            <a:r>
              <a:rPr lang="en-US" dirty="0"/>
              <a:t>What are your strengths and weaknesses?</a:t>
            </a:r>
          </a:p>
          <a:p>
            <a:pPr>
              <a:defRPr/>
            </a:pPr>
            <a:r>
              <a:rPr lang="en-US" dirty="0"/>
              <a:t>Tell us about a difficulty or problem you solved on the job.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716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Interview Questions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133600"/>
            <a:ext cx="7416800" cy="3886200"/>
          </a:xfrm>
        </p:spPr>
        <p:txBody>
          <a:bodyPr/>
          <a:lstStyle/>
          <a:p>
            <a:pPr>
              <a:defRPr/>
            </a:pPr>
            <a:r>
              <a:rPr lang="en-US" dirty="0"/>
              <a:t>Tell us about one of your achievements on the job.</a:t>
            </a:r>
          </a:p>
          <a:p>
            <a:pPr>
              <a:defRPr/>
            </a:pPr>
            <a:r>
              <a:rPr lang="en-US" dirty="0"/>
              <a:t>What do you like best about your job?</a:t>
            </a:r>
          </a:p>
          <a:p>
            <a:pPr>
              <a:defRPr/>
            </a:pPr>
            <a:r>
              <a:rPr lang="en-US" dirty="0"/>
              <a:t>What do you like least?</a:t>
            </a:r>
          </a:p>
          <a:p>
            <a:pPr>
              <a:defRPr/>
            </a:pPr>
            <a:r>
              <a:rPr lang="en-US" dirty="0"/>
              <a:t>Are there any questions you would like to ask?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645" y="914400"/>
            <a:ext cx="6408737" cy="508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dirty="0"/>
              <a:t>Flexibility and Working from home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63126" y="1755571"/>
            <a:ext cx="3163888" cy="4752975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Teleworking</a:t>
            </a:r>
            <a:br>
              <a:rPr lang="en-US" sz="2400" dirty="0"/>
            </a:br>
            <a:r>
              <a:rPr lang="en-US" sz="2400" dirty="0"/>
              <a:t>Using smart phones to do some work at home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Virtual Collaboration</a:t>
            </a:r>
            <a:br>
              <a:rPr lang="en-US" sz="2400" dirty="0"/>
            </a:br>
            <a:r>
              <a:rPr lang="en-US" sz="2400" dirty="0"/>
              <a:t>Using Zoom, Skype and other tools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New Media</a:t>
            </a:r>
            <a:br>
              <a:rPr lang="en-US" sz="2400" dirty="0"/>
            </a:br>
            <a:r>
              <a:rPr lang="en-US" sz="2400" dirty="0"/>
              <a:t>Required for job success</a:t>
            </a:r>
          </a:p>
        </p:txBody>
      </p:sp>
      <p:pic>
        <p:nvPicPr>
          <p:cNvPr id="5" name="Picture 2" descr="Graphic showing the many ways people are online including LinkedIn, Faceboo, YouTube, Twitter, and Google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5538" y="2110053"/>
            <a:ext cx="3165475" cy="263789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9106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4478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Write a thank you note.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362200"/>
            <a:ext cx="7416800" cy="3773487"/>
          </a:xfrm>
        </p:spPr>
        <p:txBody>
          <a:bodyPr/>
          <a:lstStyle/>
          <a:p>
            <a:pPr>
              <a:defRPr/>
            </a:pPr>
            <a:r>
              <a:rPr lang="en-US" dirty="0"/>
              <a:t>It makes a good impression.</a:t>
            </a:r>
          </a:p>
          <a:p>
            <a:pPr>
              <a:defRPr/>
            </a:pPr>
            <a:r>
              <a:rPr lang="en-US" dirty="0"/>
              <a:t>It causes the interviewer to think about you again.</a:t>
            </a:r>
          </a:p>
        </p:txBody>
      </p:sp>
      <p:pic>
        <p:nvPicPr>
          <p:cNvPr id="230413" name="Picture 13" descr="Graphic showing a thank you note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62400"/>
            <a:ext cx="3628783" cy="241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295400"/>
            <a:ext cx="7416800" cy="508000"/>
          </a:xfrm>
        </p:spPr>
        <p:txBody>
          <a:bodyPr/>
          <a:lstStyle/>
          <a:p>
            <a:pPr algn="l">
              <a:defRPr/>
            </a:pPr>
            <a:r>
              <a:rPr lang="en-US" dirty="0"/>
              <a:t>Interview Worksheet 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2438400"/>
            <a:ext cx="7416800" cy="3240087"/>
          </a:xfrm>
        </p:spPr>
        <p:txBody>
          <a:bodyPr/>
          <a:lstStyle/>
          <a:p>
            <a:pPr marL="0" indent="0" algn="l">
              <a:buNone/>
              <a:defRPr/>
            </a:pPr>
            <a:r>
              <a:rPr lang="en-US" dirty="0"/>
              <a:t>1. Answer the questions in 5 minutes.</a:t>
            </a:r>
          </a:p>
          <a:p>
            <a:pPr marL="0" indent="0" algn="l">
              <a:buNone/>
              <a:defRPr/>
            </a:pPr>
            <a:r>
              <a:rPr lang="en-US" dirty="0"/>
              <a:t>2.  Practice the questions with your partner.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828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Keys to Success:</a:t>
            </a:r>
            <a:br>
              <a:rPr lang="en-US" dirty="0"/>
            </a:br>
            <a:r>
              <a:rPr lang="en-US" dirty="0"/>
              <a:t>Life is a Dangerous Opportunity</a:t>
            </a:r>
          </a:p>
        </p:txBody>
      </p:sp>
      <p:graphicFrame>
        <p:nvGraphicFramePr>
          <p:cNvPr id="95235" name="Object 0" descr="Graphic shows a key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2813550"/>
              </p:ext>
            </p:extLst>
          </p:nvPr>
        </p:nvGraphicFramePr>
        <p:xfrm>
          <a:off x="6076950" y="3733800"/>
          <a:ext cx="3067050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852943" imgH="1887648" progId="MS_ClipArt_Gallery.2">
                  <p:embed/>
                </p:oleObj>
              </mc:Choice>
              <mc:Fallback>
                <p:oleObj name="Clip" r:id="rId2" imgW="1852943" imgH="1887648" progId="MS_ClipArt_Gallery.2">
                  <p:embed/>
                  <p:pic>
                    <p:nvPicPr>
                      <p:cNvPr id="95235" name="Object 0" descr="Graphic shows a key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6950" y="3733800"/>
                        <a:ext cx="3067050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7526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Chinese Word for Crisis Has Two Characters: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971800"/>
            <a:ext cx="7416800" cy="2554287"/>
          </a:xfrm>
        </p:spPr>
        <p:txBody>
          <a:bodyPr/>
          <a:lstStyle/>
          <a:p>
            <a:pPr>
              <a:defRPr/>
            </a:pPr>
            <a:r>
              <a:rPr lang="en-US" dirty="0"/>
              <a:t>Danger</a:t>
            </a:r>
          </a:p>
          <a:p>
            <a:pPr>
              <a:defRPr/>
            </a:pPr>
            <a:r>
              <a:rPr lang="en-US" dirty="0"/>
              <a:t>Opportunity</a:t>
            </a:r>
          </a:p>
          <a:p>
            <a:pPr>
              <a:defRPr/>
            </a:pPr>
            <a:endParaRPr lang="en-US" dirty="0"/>
          </a:p>
        </p:txBody>
      </p:sp>
      <p:graphicFrame>
        <p:nvGraphicFramePr>
          <p:cNvPr id="96260" name="Object 0" descr="Graphic shows a man writing the words for danger and opportunity in the Chinese language.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6896507"/>
              </p:ext>
            </p:extLst>
          </p:nvPr>
        </p:nvGraphicFramePr>
        <p:xfrm>
          <a:off x="4803775" y="3919538"/>
          <a:ext cx="4340225" cy="293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822399" imgH="1233526" progId="MS_ClipArt_Gallery.2">
                  <p:embed/>
                </p:oleObj>
              </mc:Choice>
              <mc:Fallback>
                <p:oleObj name="Clip" r:id="rId2" imgW="1822399" imgH="1233526" progId="MS_ClipArt_Gallery.2">
                  <p:embed/>
                  <p:pic>
                    <p:nvPicPr>
                      <p:cNvPr id="96260" name="Object 0" descr="Graphic shows a man writing the words for danger and opportunity in the Chinese language.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3775" y="3919538"/>
                        <a:ext cx="4340225" cy="2938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447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What is the danger?</a:t>
            </a:r>
            <a:br>
              <a:rPr lang="en-US" dirty="0"/>
            </a:br>
            <a:r>
              <a:rPr lang="en-US" dirty="0"/>
              <a:t>What is the opportunity?</a:t>
            </a:r>
          </a:p>
        </p:txBody>
      </p:sp>
      <p:graphicFrame>
        <p:nvGraphicFramePr>
          <p:cNvPr id="97283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3475723"/>
              </p:ext>
            </p:extLst>
          </p:nvPr>
        </p:nvGraphicFramePr>
        <p:xfrm>
          <a:off x="2362200" y="2895600"/>
          <a:ext cx="3048000" cy="299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861365" imgH="844906" progId="MS_ClipArt_Gallery.2">
                  <p:embed/>
                </p:oleObj>
              </mc:Choice>
              <mc:Fallback>
                <p:oleObj name="Clip" r:id="rId2" imgW="861365" imgH="844906" progId="MS_ClipArt_Gallery.2">
                  <p:embed/>
                  <p:pic>
                    <p:nvPicPr>
                      <p:cNvPr id="97283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895600"/>
                        <a:ext cx="3048000" cy="299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905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Every adversity has the seed of a greater benefit or possibility.</a:t>
            </a:r>
          </a:p>
        </p:txBody>
      </p:sp>
      <p:pic>
        <p:nvPicPr>
          <p:cNvPr id="2" name="Picture 1" descr="Graphic shows a person crossing out the word &quot;problem&quot; and replacing it with the word &quot;opportunity&quo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435350"/>
            <a:ext cx="5105400" cy="3403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F3D4E-1775-48B4-9C4A-F7172B176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457200"/>
            <a:ext cx="6408737" cy="508000"/>
          </a:xfrm>
        </p:spPr>
        <p:txBody>
          <a:bodyPr/>
          <a:lstStyle/>
          <a:p>
            <a:r>
              <a:rPr lang="en-US" dirty="0"/>
              <a:t>Diversity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AC29E-0936-484D-9223-833EEC4D4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Productivity and profits are increased when a diverse group of people feel appreciated and work together. </a:t>
            </a:r>
          </a:p>
        </p:txBody>
      </p:sp>
      <p:pic>
        <p:nvPicPr>
          <p:cNvPr id="5" name="Picture 4" descr="A diverse group of people sitting at a table working together&#10;&#10;">
            <a:extLst>
              <a:ext uri="{FF2B5EF4-FFF2-40B4-BE49-F238E27FC236}">
                <a16:creationId xmlns:a16="http://schemas.microsoft.com/office/drawing/2014/main" id="{57E38259-B909-4E77-8DD0-F42293D2A4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2587862"/>
            <a:ext cx="6172200" cy="34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42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4CBF8-F55A-432B-B0E2-1D5DD639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0" y="1219200"/>
            <a:ext cx="6408737" cy="508000"/>
          </a:xfrm>
        </p:spPr>
        <p:txBody>
          <a:bodyPr/>
          <a:lstStyle/>
          <a:p>
            <a:r>
              <a:rPr lang="en-US" dirty="0"/>
              <a:t>Preference for Soft Skills</a:t>
            </a:r>
          </a:p>
        </p:txBody>
      </p:sp>
      <p:pic>
        <p:nvPicPr>
          <p:cNvPr id="5" name="Content Placeholder 4" descr="This graphic shows soft skills including team spirit, self-confidence, communication, empathy, assertiveness, and personality ">
            <a:extLst>
              <a:ext uri="{FF2B5EF4-FFF2-40B4-BE49-F238E27FC236}">
                <a16:creationId xmlns:a16="http://schemas.microsoft.com/office/drawing/2014/main" id="{8904BC58-75ED-4A52-84EE-5875756E01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2429448"/>
            <a:ext cx="6481763" cy="1999104"/>
          </a:xfrm>
        </p:spPr>
      </p:pic>
    </p:spTree>
    <p:extLst>
      <p:ext uri="{BB962C8B-B14F-4D97-AF65-F5344CB8AC3E}">
        <p14:creationId xmlns:p14="http://schemas.microsoft.com/office/powerpoint/2010/main" val="4279559612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emplate 13">
      <a:dk1>
        <a:srgbClr val="4D4D4D"/>
      </a:dk1>
      <a:lt1>
        <a:srgbClr val="FFFFFF"/>
      </a:lt1>
      <a:dk2>
        <a:srgbClr val="000000"/>
      </a:dk2>
      <a:lt2>
        <a:srgbClr val="043000"/>
      </a:lt2>
      <a:accent1>
        <a:srgbClr val="33A900"/>
      </a:accent1>
      <a:accent2>
        <a:srgbClr val="525B56"/>
      </a:accent2>
      <a:accent3>
        <a:srgbClr val="FFFFFF"/>
      </a:accent3>
      <a:accent4>
        <a:srgbClr val="404040"/>
      </a:accent4>
      <a:accent5>
        <a:srgbClr val="ADD1AA"/>
      </a:accent5>
      <a:accent6>
        <a:srgbClr val="49524D"/>
      </a:accent6>
      <a:hlink>
        <a:srgbClr val="747D79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6E6046"/>
        </a:lt2>
        <a:accent1>
          <a:srgbClr val="B69E77"/>
        </a:accent1>
        <a:accent2>
          <a:srgbClr val="9E280E"/>
        </a:accent2>
        <a:accent3>
          <a:srgbClr val="FFFFFF"/>
        </a:accent3>
        <a:accent4>
          <a:srgbClr val="404040"/>
        </a:accent4>
        <a:accent5>
          <a:srgbClr val="D7CCBD"/>
        </a:accent5>
        <a:accent6>
          <a:srgbClr val="8F230C"/>
        </a:accent6>
        <a:hlink>
          <a:srgbClr val="FFC6A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6E6046"/>
        </a:lt2>
        <a:accent1>
          <a:srgbClr val="B69E77"/>
        </a:accent1>
        <a:accent2>
          <a:srgbClr val="9E280E"/>
        </a:accent2>
        <a:accent3>
          <a:srgbClr val="FFFFFF"/>
        </a:accent3>
        <a:accent4>
          <a:srgbClr val="404040"/>
        </a:accent4>
        <a:accent5>
          <a:srgbClr val="D7CCBD"/>
        </a:accent5>
        <a:accent6>
          <a:srgbClr val="8F230C"/>
        </a:accent6>
        <a:hlink>
          <a:srgbClr val="E1C6A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532F3C"/>
        </a:lt2>
        <a:accent1>
          <a:srgbClr val="CDC09A"/>
        </a:accent1>
        <a:accent2>
          <a:srgbClr val="AC9F55"/>
        </a:accent2>
        <a:accent3>
          <a:srgbClr val="FFFFFF"/>
        </a:accent3>
        <a:accent4>
          <a:srgbClr val="404040"/>
        </a:accent4>
        <a:accent5>
          <a:srgbClr val="E3DCCA"/>
        </a:accent5>
        <a:accent6>
          <a:srgbClr val="9B904C"/>
        </a:accent6>
        <a:hlink>
          <a:srgbClr val="DBD3C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064300"/>
        </a:lt2>
        <a:accent1>
          <a:srgbClr val="AC927F"/>
        </a:accent1>
        <a:accent2>
          <a:srgbClr val="3AAE00"/>
        </a:accent2>
        <a:accent3>
          <a:srgbClr val="FFFFFF"/>
        </a:accent3>
        <a:accent4>
          <a:srgbClr val="404040"/>
        </a:accent4>
        <a:accent5>
          <a:srgbClr val="D2C7C0"/>
        </a:accent5>
        <a:accent6>
          <a:srgbClr val="349D00"/>
        </a:accent6>
        <a:hlink>
          <a:srgbClr val="D2B8A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033100"/>
        </a:lt2>
        <a:accent1>
          <a:srgbClr val="2F9400"/>
        </a:accent1>
        <a:accent2>
          <a:srgbClr val="6C838B"/>
        </a:accent2>
        <a:accent3>
          <a:srgbClr val="FFFFFF"/>
        </a:accent3>
        <a:accent4>
          <a:srgbClr val="404040"/>
        </a:accent4>
        <a:accent5>
          <a:srgbClr val="ADC8AA"/>
        </a:accent5>
        <a:accent6>
          <a:srgbClr val="61767D"/>
        </a:accent6>
        <a:hlink>
          <a:srgbClr val="996E68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063B00"/>
        </a:lt2>
        <a:accent1>
          <a:srgbClr val="33A800"/>
        </a:accent1>
        <a:accent2>
          <a:srgbClr val="B26D33"/>
        </a:accent2>
        <a:accent3>
          <a:srgbClr val="FFFFFF"/>
        </a:accent3>
        <a:accent4>
          <a:srgbClr val="404040"/>
        </a:accent4>
        <a:accent5>
          <a:srgbClr val="ADD1AA"/>
        </a:accent5>
        <a:accent6>
          <a:srgbClr val="A1622D"/>
        </a:accent6>
        <a:hlink>
          <a:srgbClr val="CE793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224700"/>
        </a:lt2>
        <a:accent1>
          <a:srgbClr val="68A500"/>
        </a:accent1>
        <a:accent2>
          <a:srgbClr val="8CB400"/>
        </a:accent2>
        <a:accent3>
          <a:srgbClr val="FFFFFF"/>
        </a:accent3>
        <a:accent4>
          <a:srgbClr val="404040"/>
        </a:accent4>
        <a:accent5>
          <a:srgbClr val="B9CFAA"/>
        </a:accent5>
        <a:accent6>
          <a:srgbClr val="7EA300"/>
        </a:accent6>
        <a:hlink>
          <a:srgbClr val="DC888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224700"/>
        </a:lt2>
        <a:accent1>
          <a:srgbClr val="68A500"/>
        </a:accent1>
        <a:accent2>
          <a:srgbClr val="8CB400"/>
        </a:accent2>
        <a:accent3>
          <a:srgbClr val="FFFFFF"/>
        </a:accent3>
        <a:accent4>
          <a:srgbClr val="404040"/>
        </a:accent4>
        <a:accent5>
          <a:srgbClr val="B9CFAA"/>
        </a:accent5>
        <a:accent6>
          <a:srgbClr val="7EA300"/>
        </a:accent6>
        <a:hlink>
          <a:srgbClr val="C0C42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265400"/>
        </a:lt2>
        <a:accent1>
          <a:srgbClr val="37A091"/>
        </a:accent1>
        <a:accent2>
          <a:srgbClr val="CC8587"/>
        </a:accent2>
        <a:accent3>
          <a:srgbClr val="FFFFFF"/>
        </a:accent3>
        <a:accent4>
          <a:srgbClr val="404040"/>
        </a:accent4>
        <a:accent5>
          <a:srgbClr val="AECDC7"/>
        </a:accent5>
        <a:accent6>
          <a:srgbClr val="B9787A"/>
        </a:accent6>
        <a:hlink>
          <a:srgbClr val="FCE46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546715"/>
        </a:lt2>
        <a:accent1>
          <a:srgbClr val="EF733A"/>
        </a:accent1>
        <a:accent2>
          <a:srgbClr val="C1D72E"/>
        </a:accent2>
        <a:accent3>
          <a:srgbClr val="FFFFFF"/>
        </a:accent3>
        <a:accent4>
          <a:srgbClr val="404040"/>
        </a:accent4>
        <a:accent5>
          <a:srgbClr val="F6BCAE"/>
        </a:accent5>
        <a:accent6>
          <a:srgbClr val="AFC329"/>
        </a:accent6>
        <a:hlink>
          <a:srgbClr val="F1954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406910"/>
        </a:lt2>
        <a:accent1>
          <a:srgbClr val="D04611"/>
        </a:accent1>
        <a:accent2>
          <a:srgbClr val="77BB0F"/>
        </a:accent2>
        <a:accent3>
          <a:srgbClr val="FFFFFF"/>
        </a:accent3>
        <a:accent4>
          <a:srgbClr val="404040"/>
        </a:accent4>
        <a:accent5>
          <a:srgbClr val="E4B0AA"/>
        </a:accent5>
        <a:accent6>
          <a:srgbClr val="6BA90C"/>
        </a:accent6>
        <a:hlink>
          <a:srgbClr val="6CA2C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4D4D4D"/>
        </a:dk1>
        <a:lt1>
          <a:srgbClr val="FFFFFF"/>
        </a:lt1>
        <a:dk2>
          <a:srgbClr val="000000"/>
        </a:dk2>
        <a:lt2>
          <a:srgbClr val="102214"/>
        </a:lt2>
        <a:accent1>
          <a:srgbClr val="457136"/>
        </a:accent1>
        <a:accent2>
          <a:srgbClr val="599B51"/>
        </a:accent2>
        <a:accent3>
          <a:srgbClr val="FFFFFF"/>
        </a:accent3>
        <a:accent4>
          <a:srgbClr val="404040"/>
        </a:accent4>
        <a:accent5>
          <a:srgbClr val="B0BBAE"/>
        </a:accent5>
        <a:accent6>
          <a:srgbClr val="508C49"/>
        </a:accent6>
        <a:hlink>
          <a:srgbClr val="78A55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3">
        <a:dk1>
          <a:srgbClr val="4D4D4D"/>
        </a:dk1>
        <a:lt1>
          <a:srgbClr val="FFFFFF"/>
        </a:lt1>
        <a:dk2>
          <a:srgbClr val="000000"/>
        </a:dk2>
        <a:lt2>
          <a:srgbClr val="043000"/>
        </a:lt2>
        <a:accent1>
          <a:srgbClr val="33A900"/>
        </a:accent1>
        <a:accent2>
          <a:srgbClr val="525B56"/>
        </a:accent2>
        <a:accent3>
          <a:srgbClr val="FFFFFF"/>
        </a:accent3>
        <a:accent4>
          <a:srgbClr val="404040"/>
        </a:accent4>
        <a:accent5>
          <a:srgbClr val="ADD1AA"/>
        </a:accent5>
        <a:accent6>
          <a:srgbClr val="49524D"/>
        </a:accent6>
        <a:hlink>
          <a:srgbClr val="747D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337</TotalTime>
  <Words>1390</Words>
  <Application>Microsoft Office PowerPoint</Application>
  <PresentationFormat>On-screen Show (4:3)</PresentationFormat>
  <Paragraphs>346</Paragraphs>
  <Slides>75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3" baseType="lpstr">
      <vt:lpstr>Arial</vt:lpstr>
      <vt:lpstr>Arial Rounded MT Bold</vt:lpstr>
      <vt:lpstr>Century Gothic</vt:lpstr>
      <vt:lpstr>Maiandra GD</vt:lpstr>
      <vt:lpstr>Tahoma</vt:lpstr>
      <vt:lpstr>Wingdings</vt:lpstr>
      <vt:lpstr>template</vt:lpstr>
      <vt:lpstr>Clip</vt:lpstr>
      <vt:lpstr>Planning Your Career and Education </vt:lpstr>
      <vt:lpstr>Keep Your Eyes on the Future</vt:lpstr>
      <vt:lpstr>Career Trends 2024-2030</vt:lpstr>
      <vt:lpstr>Artificial Intelligence (AI)</vt:lpstr>
      <vt:lpstr>Artificial Intelligence and Careers</vt:lpstr>
      <vt:lpstr> New High Paying Careers</vt:lpstr>
      <vt:lpstr>Flexibility and Working from home</vt:lpstr>
      <vt:lpstr>Diversity</vt:lpstr>
      <vt:lpstr>Preference for Soft Skills</vt:lpstr>
      <vt:lpstr>Careers of the Future: Business</vt:lpstr>
      <vt:lpstr>                               Going Green! </vt:lpstr>
      <vt:lpstr>Environmental Science</vt:lpstr>
      <vt:lpstr>Energy Shortages</vt:lpstr>
      <vt:lpstr>Going Green!</vt:lpstr>
      <vt:lpstr>      Green Jobs</vt:lpstr>
      <vt:lpstr>Higher Earnings in STEM Occupations</vt:lpstr>
      <vt:lpstr>Research</vt:lpstr>
      <vt:lpstr>Technology</vt:lpstr>
      <vt:lpstr>Mismatch between workers and jobs</vt:lpstr>
      <vt:lpstr>Automation</vt:lpstr>
      <vt:lpstr>Increased Need for Education</vt:lpstr>
      <vt:lpstr>Increasing Opportunities</vt:lpstr>
      <vt:lpstr>Largest Numerical Openings</vt:lpstr>
      <vt:lpstr>  Increased Opportunities in Healthcare</vt:lpstr>
      <vt:lpstr>Employment Growth</vt:lpstr>
      <vt:lpstr>          Service Occupations in Demand</vt:lpstr>
      <vt:lpstr>Mental Health</vt:lpstr>
      <vt:lpstr>Teaching</vt:lpstr>
      <vt:lpstr>Security</vt:lpstr>
      <vt:lpstr>           Top Jobs for the Future</vt:lpstr>
      <vt:lpstr>10 Highest Salary Increase</vt:lpstr>
      <vt:lpstr>Top Paying Jobs Require math and science</vt:lpstr>
      <vt:lpstr>The TruTalent Skills Assessment Rate Your Skills for Success In the workplace</vt:lpstr>
      <vt:lpstr>Basic Skills Required</vt:lpstr>
      <vt:lpstr>Thinking Skills</vt:lpstr>
      <vt:lpstr>Personal Qualities</vt:lpstr>
      <vt:lpstr>How to Research Your Career</vt:lpstr>
      <vt:lpstr>Career Description</vt:lpstr>
      <vt:lpstr>The Career Outlook</vt:lpstr>
      <vt:lpstr>To Research Your Career</vt:lpstr>
      <vt:lpstr>    Planning Your Education</vt:lpstr>
      <vt:lpstr>Degrees</vt:lpstr>
      <vt:lpstr>How Many Units Do I Need to Graduate?</vt:lpstr>
      <vt:lpstr>Develop and Educational Plan</vt:lpstr>
      <vt:lpstr>Steps in Planning Your Education</vt:lpstr>
      <vt:lpstr>For Your Success</vt:lpstr>
      <vt:lpstr>Writing a Resume</vt:lpstr>
      <vt:lpstr>Your Resume</vt:lpstr>
      <vt:lpstr>Resume</vt:lpstr>
      <vt:lpstr>Resume</vt:lpstr>
      <vt:lpstr>Good Resume</vt:lpstr>
      <vt:lpstr>Letters of Reference</vt:lpstr>
      <vt:lpstr>Online Resumes</vt:lpstr>
      <vt:lpstr>The Cover Letter</vt:lpstr>
      <vt:lpstr>Cover Letter</vt:lpstr>
      <vt:lpstr>Assignment</vt:lpstr>
      <vt:lpstr>Establishing Your Personal Brand Online</vt:lpstr>
      <vt:lpstr>Personal Branding</vt:lpstr>
      <vt:lpstr>Personal Branding</vt:lpstr>
      <vt:lpstr>Personal Branding</vt:lpstr>
      <vt:lpstr>Personal Branding</vt:lpstr>
      <vt:lpstr>Using Online Tools</vt:lpstr>
      <vt:lpstr>Using Online Tools</vt:lpstr>
      <vt:lpstr>The Job Interview</vt:lpstr>
      <vt:lpstr>First Learn About the Job</vt:lpstr>
      <vt:lpstr>Interviewers Look For:</vt:lpstr>
      <vt:lpstr>Make a Good Impression</vt:lpstr>
      <vt:lpstr>Some Interview Questions</vt:lpstr>
      <vt:lpstr>Interview Questions</vt:lpstr>
      <vt:lpstr>Write a thank you note.</vt:lpstr>
      <vt:lpstr>Interview Worksheet </vt:lpstr>
      <vt:lpstr>Keys to Success: Life is a Dangerous Opportunity</vt:lpstr>
      <vt:lpstr>The Chinese Word for Crisis Has Two Characters:</vt:lpstr>
      <vt:lpstr>What is the danger? What is the opportunity?</vt:lpstr>
      <vt:lpstr>Every adversity has the seed of a greater benefit or possibility.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Marsha</dc:creator>
  <cp:lastModifiedBy>Marsha Fralick</cp:lastModifiedBy>
  <cp:revision>38</cp:revision>
  <dcterms:created xsi:type="dcterms:W3CDTF">2013-11-20T22:18:57Z</dcterms:created>
  <dcterms:modified xsi:type="dcterms:W3CDTF">2024-12-15T19:24:58Z</dcterms:modified>
</cp:coreProperties>
</file>