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27E3F-3185-42C6-8619-3863781F0B89}" v="21" dt="2024-12-15T18:40:08.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63" d="100"/>
          <a:sy n="63" d="100"/>
        </p:scale>
        <p:origin x="680"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72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LiveId" clId="{11E27E3F-3185-42C6-8619-3863781F0B89}"/>
    <pc:docChg chg="custSel modSld">
      <pc:chgData name="Marsha Fralick" userId="7db0cee375c13348" providerId="LiveId" clId="{11E27E3F-3185-42C6-8619-3863781F0B89}" dt="2024-12-15T18:40:08.022" v="264" actId="27636"/>
      <pc:docMkLst>
        <pc:docMk/>
      </pc:docMkLst>
      <pc:sldChg chg="modSp mod">
        <pc:chgData name="Marsha Fralick" userId="7db0cee375c13348" providerId="LiveId" clId="{11E27E3F-3185-42C6-8619-3863781F0B89}" dt="2024-12-15T18:14:37.844" v="0" actId="20577"/>
        <pc:sldMkLst>
          <pc:docMk/>
          <pc:sldMk cId="0" sldId="258"/>
        </pc:sldMkLst>
        <pc:spChg chg="mod">
          <ac:chgData name="Marsha Fralick" userId="7db0cee375c13348" providerId="LiveId" clId="{11E27E3F-3185-42C6-8619-3863781F0B89}" dt="2024-12-15T18:14:37.844" v="0" actId="20577"/>
          <ac:spMkLst>
            <pc:docMk/>
            <pc:sldMk cId="0" sldId="258"/>
            <ac:spMk id="114691" creationId="{00000000-0000-0000-0000-000000000000}"/>
          </ac:spMkLst>
        </pc:spChg>
      </pc:sldChg>
      <pc:sldChg chg="modSp mod">
        <pc:chgData name="Marsha Fralick" userId="7db0cee375c13348" providerId="LiveId" clId="{11E27E3F-3185-42C6-8619-3863781F0B89}" dt="2024-12-15T18:22:30.540" v="221" actId="20577"/>
        <pc:sldMkLst>
          <pc:docMk/>
          <pc:sldMk cId="810118499" sldId="262"/>
        </pc:sldMkLst>
        <pc:spChg chg="mod">
          <ac:chgData name="Marsha Fralick" userId="7db0cee375c13348" providerId="LiveId" clId="{11E27E3F-3185-42C6-8619-3863781F0B89}" dt="2024-12-15T18:22:30.540" v="221" actId="20577"/>
          <ac:spMkLst>
            <pc:docMk/>
            <pc:sldMk cId="810118499" sldId="262"/>
            <ac:spMk id="3" creationId="{00000000-0000-0000-0000-000000000000}"/>
          </ac:spMkLst>
        </pc:spChg>
      </pc:sldChg>
      <pc:sldChg chg="addSp delSp modSp">
        <pc:chgData name="Marsha Fralick" userId="7db0cee375c13348" providerId="LiveId" clId="{11E27E3F-3185-42C6-8619-3863781F0B89}" dt="2024-12-15T18:36:33.164" v="249" actId="478"/>
        <pc:sldMkLst>
          <pc:docMk/>
          <pc:sldMk cId="0" sldId="268"/>
        </pc:sldMkLst>
        <pc:spChg chg="del">
          <ac:chgData name="Marsha Fralick" userId="7db0cee375c13348" providerId="LiveId" clId="{11E27E3F-3185-42C6-8619-3863781F0B89}" dt="2024-12-15T18:34:50.360" v="237"/>
          <ac:spMkLst>
            <pc:docMk/>
            <pc:sldMk cId="0" sldId="268"/>
            <ac:spMk id="109571" creationId="{00000000-0000-0000-0000-000000000000}"/>
          </ac:spMkLst>
        </pc:spChg>
        <pc:picChg chg="add del mod">
          <ac:chgData name="Marsha Fralick" userId="7db0cee375c13348" providerId="LiveId" clId="{11E27E3F-3185-42C6-8619-3863781F0B89}" dt="2024-12-15T18:36:33.164" v="249" actId="478"/>
          <ac:picMkLst>
            <pc:docMk/>
            <pc:sldMk cId="0" sldId="268"/>
            <ac:picMk id="3" creationId="{FB744B95-A9E2-EA7E-85CD-F995B2DB88DD}"/>
          </ac:picMkLst>
        </pc:picChg>
      </pc:sldChg>
      <pc:sldChg chg="modSp mod">
        <pc:chgData name="Marsha Fralick" userId="7db0cee375c13348" providerId="LiveId" clId="{11E27E3F-3185-42C6-8619-3863781F0B89}" dt="2024-12-15T18:20:19.820" v="172" actId="5793"/>
        <pc:sldMkLst>
          <pc:docMk/>
          <pc:sldMk cId="3459248072" sldId="293"/>
        </pc:sldMkLst>
        <pc:spChg chg="mod">
          <ac:chgData name="Marsha Fralick" userId="7db0cee375c13348" providerId="LiveId" clId="{11E27E3F-3185-42C6-8619-3863781F0B89}" dt="2024-12-15T18:20:19.820" v="172" actId="5793"/>
          <ac:spMkLst>
            <pc:docMk/>
            <pc:sldMk cId="3459248072" sldId="293"/>
            <ac:spMk id="3" creationId="{00000000-0000-0000-0000-000000000000}"/>
          </ac:spMkLst>
        </pc:spChg>
      </pc:sldChg>
      <pc:sldChg chg="modSp mod">
        <pc:chgData name="Marsha Fralick" userId="7db0cee375c13348" providerId="LiveId" clId="{11E27E3F-3185-42C6-8619-3863781F0B89}" dt="2024-12-15T18:20:46.643" v="174" actId="20577"/>
        <pc:sldMkLst>
          <pc:docMk/>
          <pc:sldMk cId="4103028962" sldId="295"/>
        </pc:sldMkLst>
        <pc:spChg chg="mod">
          <ac:chgData name="Marsha Fralick" userId="7db0cee375c13348" providerId="LiveId" clId="{11E27E3F-3185-42C6-8619-3863781F0B89}" dt="2024-12-15T18:20:46.643" v="174" actId="20577"/>
          <ac:spMkLst>
            <pc:docMk/>
            <pc:sldMk cId="4103028962" sldId="295"/>
            <ac:spMk id="4" creationId="{00000000-0000-0000-0000-000000000000}"/>
          </ac:spMkLst>
        </pc:spChg>
      </pc:sldChg>
      <pc:sldChg chg="modSp mod">
        <pc:chgData name="Marsha Fralick" userId="7db0cee375c13348" providerId="LiveId" clId="{11E27E3F-3185-42C6-8619-3863781F0B89}" dt="2024-12-15T18:23:53.695" v="222" actId="20577"/>
        <pc:sldMkLst>
          <pc:docMk/>
          <pc:sldMk cId="3596352334" sldId="304"/>
        </pc:sldMkLst>
        <pc:spChg chg="mod">
          <ac:chgData name="Marsha Fralick" userId="7db0cee375c13348" providerId="LiveId" clId="{11E27E3F-3185-42C6-8619-3863781F0B89}" dt="2024-12-15T18:23:53.695" v="222" actId="20577"/>
          <ac:spMkLst>
            <pc:docMk/>
            <pc:sldMk cId="3596352334" sldId="304"/>
            <ac:spMk id="2" creationId="{F2DFEC9C-CDF8-44CC-BB5E-2155B98DA27D}"/>
          </ac:spMkLst>
        </pc:spChg>
      </pc:sldChg>
      <pc:sldChg chg="addSp modSp mod">
        <pc:chgData name="Marsha Fralick" userId="7db0cee375c13348" providerId="LiveId" clId="{11E27E3F-3185-42C6-8619-3863781F0B89}" dt="2024-12-15T18:40:08.022" v="264" actId="27636"/>
        <pc:sldMkLst>
          <pc:docMk/>
          <pc:sldMk cId="0" sldId="305"/>
        </pc:sldMkLst>
        <pc:spChg chg="mod">
          <ac:chgData name="Marsha Fralick" userId="7db0cee375c13348" providerId="LiveId" clId="{11E27E3F-3185-42C6-8619-3863781F0B89}" dt="2024-12-15T18:40:08.022" v="264" actId="27636"/>
          <ac:spMkLst>
            <pc:docMk/>
            <pc:sldMk cId="0" sldId="305"/>
            <ac:spMk id="10243" creationId="{00000000-0000-0000-0000-000000000000}"/>
          </ac:spMkLst>
        </pc:spChg>
        <pc:picChg chg="add mod">
          <ac:chgData name="Marsha Fralick" userId="7db0cee375c13348" providerId="LiveId" clId="{11E27E3F-3185-42C6-8619-3863781F0B89}" dt="2024-12-15T18:39:32.488" v="255" actId="1076"/>
          <ac:picMkLst>
            <pc:docMk/>
            <pc:sldMk cId="0" sldId="305"/>
            <ac:picMk id="3" creationId="{C6A86A33-40E8-CACF-447F-90BDE308F8E4}"/>
          </ac:picMkLst>
        </pc:picChg>
      </pc:sldChg>
      <pc:sldChg chg="addSp delSp modSp mod modClrScheme chgLayout">
        <pc:chgData name="Marsha Fralick" userId="7db0cee375c13348" providerId="LiveId" clId="{11E27E3F-3185-42C6-8619-3863781F0B89}" dt="2024-12-15T18:29:55.415" v="236" actId="14100"/>
        <pc:sldMkLst>
          <pc:docMk/>
          <pc:sldMk cId="0" sldId="324"/>
        </pc:sldMkLst>
        <pc:spChg chg="add mod ord">
          <ac:chgData name="Marsha Fralick" userId="7db0cee375c13348" providerId="LiveId" clId="{11E27E3F-3185-42C6-8619-3863781F0B89}" dt="2024-12-15T18:29:31.095" v="232" actId="14100"/>
          <ac:spMkLst>
            <pc:docMk/>
            <pc:sldMk cId="0" sldId="324"/>
            <ac:spMk id="4" creationId="{C05EA197-5DCA-BE4C-B95D-62E5BEEF2B49}"/>
          </ac:spMkLst>
        </pc:spChg>
        <pc:spChg chg="mod ord">
          <ac:chgData name="Marsha Fralick" userId="7db0cee375c13348" providerId="LiveId" clId="{11E27E3F-3185-42C6-8619-3863781F0B89}" dt="2024-12-15T18:29:35.591" v="233" actId="1076"/>
          <ac:spMkLst>
            <pc:docMk/>
            <pc:sldMk cId="0" sldId="324"/>
            <ac:spMk id="41986" creationId="{00000000-0000-0000-0000-000000000000}"/>
          </ac:spMkLst>
        </pc:spChg>
        <pc:picChg chg="add mod">
          <ac:chgData name="Marsha Fralick" userId="7db0cee375c13348" providerId="LiveId" clId="{11E27E3F-3185-42C6-8619-3863781F0B89}" dt="2024-12-15T18:29:55.415" v="236" actId="14100"/>
          <ac:picMkLst>
            <pc:docMk/>
            <pc:sldMk cId="0" sldId="324"/>
            <ac:picMk id="3" creationId="{42ACA6C2-38B5-EA42-95BF-D4E564E101DF}"/>
          </ac:picMkLst>
        </pc:picChg>
        <pc:picChg chg="del">
          <ac:chgData name="Marsha Fralick" userId="7db0cee375c13348" providerId="LiveId" clId="{11E27E3F-3185-42C6-8619-3863781F0B89}" dt="2024-12-15T18:28:09.828" v="223" actId="478"/>
          <ac:picMkLst>
            <pc:docMk/>
            <pc:sldMk cId="0" sldId="324"/>
            <ac:picMk id="15362" creationId="{00000000-0000-0000-0000-000000000000}"/>
          </ac:picMkLst>
        </pc:picChg>
      </pc:sldChg>
      <pc:sldChg chg="modSp mod">
        <pc:chgData name="Marsha Fralick" userId="7db0cee375c13348" providerId="LiveId" clId="{11E27E3F-3185-42C6-8619-3863781F0B89}" dt="2024-12-15T18:21:27.263" v="201" actId="6549"/>
        <pc:sldMkLst>
          <pc:docMk/>
          <pc:sldMk cId="0" sldId="374"/>
        </pc:sldMkLst>
        <pc:spChg chg="mod">
          <ac:chgData name="Marsha Fralick" userId="7db0cee375c13348" providerId="LiveId" clId="{11E27E3F-3185-42C6-8619-3863781F0B89}" dt="2024-12-15T18:21:27.263" v="201" actId="6549"/>
          <ac:spMkLst>
            <pc:docMk/>
            <pc:sldMk cId="0" sldId="374"/>
            <ac:spMk id="4813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is an example of what sensing type students have written in the past:</a:t>
            </a:r>
          </a:p>
          <a:p>
            <a:r>
              <a:rPr lang="en-US" altLang="en-US">
                <a:latin typeface="Calibri" pitchFamily="34" charset="0"/>
              </a:rPr>
              <a:t>The apple is colored red and yellow.  It is round, tasty, and healthy. It smells fresh and tastes good.  </a:t>
            </a:r>
          </a:p>
          <a:p>
            <a:endParaRPr lang="en-US" altLang="en-US">
              <a:latin typeface="Calibri" pitchFamily="34" charset="0"/>
            </a:endParaRPr>
          </a:p>
          <a:p>
            <a:r>
              <a:rPr lang="en-US" altLang="en-US">
                <a:latin typeface="Calibri" pitchFamily="34" charset="0"/>
              </a:rPr>
              <a:t>If you have a strong preference for sensing, you may have written something similar.  Ask for volunteers to share results. </a:t>
            </a:r>
          </a:p>
          <a:p>
            <a:endParaRPr lang="en-US" altLang="en-US">
              <a:latin typeface="Calibri" pitchFamily="34" charset="0"/>
            </a:endParaRPr>
          </a:p>
          <a:p>
            <a:r>
              <a:rPr lang="en-US" altLang="en-US">
                <a:latin typeface="Calibri" pitchFamily="34" charset="0"/>
              </a:rPr>
              <a:t>Here is an example of what intuitive student have written:</a:t>
            </a:r>
          </a:p>
          <a:p>
            <a:r>
              <a:rPr lang="en-US" altLang="en-US">
                <a:latin typeface="Calibri" pitchFamily="34" charset="0"/>
              </a:rPr>
              <a:t>This apple has made a long journey.  Its life began as a seed thrown into a desolate field by a young boy who was enjoying the apple on a summer night.  </a:t>
            </a:r>
          </a:p>
          <a:p>
            <a:endParaRPr lang="en-US" altLang="en-US">
              <a:latin typeface="Calibri" pitchFamily="34" charset="0"/>
            </a:endParaRPr>
          </a:p>
          <a:p>
            <a:r>
              <a:rPr lang="en-US" altLang="en-US">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a:solidFill>
                  <a:srgbClr val="663300"/>
                </a:solidFill>
                <a:latin typeface="Arial Rounded MT Bold" pitchFamily="34" charset="0"/>
              </a:rPr>
              <a:t>Exploring Your Personality</a:t>
            </a:r>
            <a:br>
              <a:rPr lang="en-US" altLang="en-US" sz="2800" dirty="0">
                <a:solidFill>
                  <a:srgbClr val="663300"/>
                </a:solidFill>
                <a:latin typeface="Arial Rounded MT Bold" pitchFamily="34" charset="0"/>
              </a:rPr>
            </a:br>
            <a:r>
              <a:rPr lang="en-US" altLang="en-US" sz="2800" dirty="0">
                <a:solidFill>
                  <a:srgbClr val="663300"/>
                </a:solidFill>
                <a:latin typeface="Arial Rounded MT Bold" pitchFamily="34" charset="0"/>
              </a:rPr>
              <a:t>and Major</a:t>
            </a:r>
            <a:br>
              <a:rPr lang="en-US" altLang="en-US" sz="2800" dirty="0">
                <a:solidFill>
                  <a:srgbClr val="663300"/>
                </a:solidFill>
                <a:latin typeface="Arial Rounded MT Bold" pitchFamily="34" charset="0"/>
              </a:rPr>
            </a:br>
            <a:r>
              <a:rPr lang="en-US" altLang="en-US" dirty="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0070C0"/>
                </a:solidFill>
                <a:ea typeface="ＭＳ Ｐゴシック"/>
              </a:rPr>
              <a:t>Extravert</a:t>
            </a:r>
            <a:r>
              <a:rPr lang="en-US" dirty="0">
                <a:ea typeface="ＭＳ Ｐゴシック"/>
              </a:rPr>
              <a:t> or </a:t>
            </a:r>
            <a:r>
              <a:rPr lang="en-US" dirty="0">
                <a:solidFill>
                  <a:srgbClr val="0070C0"/>
                </a:solidFill>
                <a:ea typeface="ＭＳ Ｐゴシック"/>
              </a:rPr>
              <a:t>Introvert</a:t>
            </a:r>
            <a:endParaRPr lang="en-US" dirty="0">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interact with the world and</a:t>
            </a:r>
            <a:br>
              <a:rPr lang="en-US" dirty="0">
                <a:ea typeface="ＭＳ Ｐゴシック" pitchFamily="-109" charset="-128"/>
              </a:rPr>
            </a:br>
            <a:r>
              <a:rPr lang="en-US" dirty="0">
                <a:ea typeface="ＭＳ Ｐゴシック" pitchFamily="-109" charset="-128"/>
              </a:rPr>
              <a:t>    where we place our energy</a:t>
            </a:r>
          </a:p>
          <a:p>
            <a:pPr>
              <a:defRPr/>
            </a:pPr>
            <a:r>
              <a:rPr lang="en-US" dirty="0">
                <a:solidFill>
                  <a:srgbClr val="0070C0"/>
                </a:solidFill>
                <a:ea typeface="ＭＳ Ｐゴシック"/>
              </a:rPr>
              <a:t>Sensing</a:t>
            </a:r>
            <a:r>
              <a:rPr lang="en-US" dirty="0">
                <a:ea typeface="ＭＳ Ｐゴシック"/>
              </a:rPr>
              <a:t> or </a:t>
            </a:r>
            <a:r>
              <a:rPr lang="en-US" dirty="0">
                <a:solidFill>
                  <a:srgbClr val="0070C0"/>
                </a:solidFill>
                <a:ea typeface="ＭＳ Ｐゴシック"/>
              </a:rPr>
              <a:t>Intuition</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The kind of information we naturally</a:t>
            </a:r>
            <a:br>
              <a:rPr lang="en-US" dirty="0">
                <a:ea typeface="ＭＳ Ｐゴシック" pitchFamily="-109" charset="-128"/>
              </a:rPr>
            </a:br>
            <a:r>
              <a:rPr lang="en-US" dirty="0">
                <a:ea typeface="ＭＳ Ｐゴシック" pitchFamily="-109" charset="-128"/>
              </a:rPr>
              <a:t>    notice and remember</a:t>
            </a:r>
          </a:p>
          <a:p>
            <a:pPr>
              <a:defRPr/>
            </a:pPr>
            <a:r>
              <a:rPr lang="en-US" dirty="0">
                <a:solidFill>
                  <a:srgbClr val="0070C0"/>
                </a:solidFill>
                <a:ea typeface="ＭＳ Ｐゴシック"/>
              </a:rPr>
              <a:t>Thinking</a:t>
            </a:r>
            <a:r>
              <a:rPr lang="en-US" dirty="0">
                <a:ea typeface="ＭＳ Ｐゴシック"/>
              </a:rPr>
              <a:t> or </a:t>
            </a:r>
            <a:r>
              <a:rPr lang="en-US" dirty="0">
                <a:solidFill>
                  <a:srgbClr val="0070C0"/>
                </a:solidFill>
                <a:ea typeface="ＭＳ Ｐゴシック"/>
              </a:rPr>
              <a:t>Feeling</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0070C0"/>
                </a:solidFill>
                <a:ea typeface="ＭＳ Ｐゴシック"/>
              </a:rPr>
              <a:t>Judging</a:t>
            </a:r>
            <a:r>
              <a:rPr lang="en-US" dirty="0">
                <a:ea typeface="ＭＳ Ｐゴシック"/>
              </a:rPr>
              <a:t> or </a:t>
            </a:r>
            <a:r>
              <a:rPr lang="en-US" dirty="0">
                <a:solidFill>
                  <a:srgbClr val="0070C0"/>
                </a:solidFill>
                <a:ea typeface="ＭＳ Ｐゴシック"/>
              </a:rPr>
              <a:t>Perceptive</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Whether we prefer to live in a structured</a:t>
            </a:r>
            <a:br>
              <a:rPr lang="en-US" dirty="0">
                <a:ea typeface="ＭＳ Ｐゴシック" pitchFamily="-109" charset="-128"/>
              </a:rPr>
            </a:br>
            <a:r>
              <a:rPr lang="en-US" dirty="0">
                <a:ea typeface="ＭＳ Ｐゴシック" pitchFamily="-109" charset="-128"/>
              </a:rPr>
              <a:t>    or more spontaneous way</a:t>
            </a:r>
          </a:p>
          <a:p>
            <a:endParaRPr lang="en-US" altLang="en-US" dirty="0"/>
          </a:p>
        </p:txBody>
      </p:sp>
    </p:spTree>
    <p:extLst>
      <p:ext uri="{BB962C8B-B14F-4D97-AF65-F5344CB8AC3E}">
        <p14:creationId xmlns:p14="http://schemas.microsoft.com/office/powerpoint/2010/main" val="38966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a:t>Extravert or Introvert</a:t>
            </a:r>
          </a:p>
        </p:txBody>
      </p:sp>
      <p:sp>
        <p:nvSpPr>
          <p:cNvPr id="4" name="TextBox 3"/>
          <p:cNvSpPr txBox="1"/>
          <p:nvPr/>
        </p:nvSpPr>
        <p:spPr>
          <a:xfrm>
            <a:off x="609600" y="2514600"/>
            <a:ext cx="81534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rPr>
              <a:t>      </a:t>
            </a:r>
            <a:r>
              <a:rPr lang="en-US" sz="1400" dirty="0">
                <a:latin typeface="+mj-lt"/>
                <a:cs typeface="+mn-cs"/>
              </a:rPr>
              <a:t> </a:t>
            </a:r>
            <a:r>
              <a:rPr lang="en-US" sz="3200" dirty="0">
                <a:solidFill>
                  <a:srgbClr val="0070C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0070C0"/>
                </a:solidFill>
                <a:latin typeface="+mj-lt"/>
                <a:cs typeface="+mn-cs"/>
              </a:rPr>
              <a:t>I</a:t>
            </a:r>
            <a:endParaRPr lang="en-US" sz="3200" dirty="0">
              <a:solidFill>
                <a:srgbClr val="0070C0"/>
              </a:solidFill>
              <a:latin typeface="+mj-lt"/>
              <a:cs typeface="Arial"/>
            </a:endParaRP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a:solidFill>
                  <a:schemeClr val="tx1"/>
                </a:solidFill>
                <a:latin typeface="Arial Rounded MT Bold" pitchFamily="34" charset="0"/>
              </a:rPr>
              <a:t>            </a:t>
            </a:r>
            <a:r>
              <a:rPr lang="en-US" altLang="en-US" sz="3200" dirty="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533400" y="4495800"/>
            <a:ext cx="8153400" cy="1828800"/>
          </a:xfrm>
        </p:spPr>
        <p:txBody>
          <a:bodyPr>
            <a:normAutofit fontScale="40000" lnSpcReduction="20000"/>
          </a:bodyPr>
          <a:lstStyle/>
          <a:p>
            <a:pPr marL="0" indent="0" algn="ctr" eaLnBrk="1" hangingPunct="1">
              <a:buNone/>
              <a:defRPr/>
            </a:pPr>
            <a:r>
              <a:rPr lang="en-US" altLang="en-US" sz="4800" b="1" dirty="0">
                <a:solidFill>
                  <a:srgbClr val="00FF00"/>
                </a:solidFill>
              </a:rPr>
              <a:t>           </a:t>
            </a:r>
          </a:p>
          <a:p>
            <a:pPr eaLnBrk="1" hangingPunct="1">
              <a:buFont typeface="Arial" charset="0"/>
              <a:buNone/>
              <a:defRPr/>
            </a:pPr>
            <a:r>
              <a:rPr lang="en-US" altLang="en-US" sz="4000" b="1" dirty="0"/>
              <a:t>                           </a:t>
            </a:r>
          </a:p>
          <a:p>
            <a:pPr marL="0" indent="0" algn="ctr" eaLnBrk="1" hangingPunct="1">
              <a:buFont typeface="Arial" charset="0"/>
              <a:buNone/>
              <a:defRPr/>
            </a:pPr>
            <a:endParaRPr lang="en-US" altLang="en-US" dirty="0">
              <a:latin typeface="+mj-lt"/>
            </a:endParaRPr>
          </a:p>
          <a:p>
            <a:pPr marL="0" indent="0" algn="ctr" eaLnBrk="1" hangingPunct="1">
              <a:buFont typeface="Arial" charset="0"/>
              <a:buNone/>
              <a:defRPr/>
            </a:pPr>
            <a:r>
              <a:rPr lang="en-US" sz="7600" dirty="0">
                <a:solidFill>
                  <a:schemeClr val="tx1"/>
                </a:solidFill>
                <a:latin typeface="Century Gothic" panose="020B0502020202020204" pitchFamily="34" charset="0"/>
                <a:ea typeface="ＭＳ Ｐゴシック" pitchFamily="-109" charset="-128"/>
              </a:rPr>
              <a:t>How we interact with the world and</a:t>
            </a:r>
            <a:br>
              <a:rPr lang="en-US" sz="7600" dirty="0">
                <a:solidFill>
                  <a:schemeClr val="tx1"/>
                </a:solidFill>
                <a:latin typeface="Century Gothic" panose="020B0502020202020204" pitchFamily="34" charset="0"/>
                <a:ea typeface="ＭＳ Ｐゴシック" pitchFamily="-109" charset="-128"/>
              </a:rPr>
            </a:br>
            <a:r>
              <a:rPr lang="en-US" sz="7600" dirty="0">
                <a:solidFill>
                  <a:schemeClr val="tx1"/>
                </a:solidFill>
                <a:latin typeface="Century Gothic" panose="020B0502020202020204" pitchFamily="34" charset="0"/>
                <a:ea typeface="ＭＳ Ｐゴシック" pitchFamily="-109" charset="-128"/>
              </a:rPr>
              <a:t>    where we place our energy</a:t>
            </a:r>
            <a:endParaRPr lang="en-US" altLang="en-US" sz="7600" dirty="0">
              <a:solidFill>
                <a:schemeClr val="tx1"/>
              </a:solidFill>
              <a:latin typeface="Century Gothic" panose="020B0502020202020204" pitchFamily="34" charset="0"/>
            </a:endParaRPr>
          </a:p>
        </p:txBody>
      </p:sp>
      <p:pic>
        <p:nvPicPr>
          <p:cNvPr id="3" name="Picture 2" descr="A couple of people sitting in chairs&#10;&#10;Description automatically generated">
            <a:extLst>
              <a:ext uri="{FF2B5EF4-FFF2-40B4-BE49-F238E27FC236}">
                <a16:creationId xmlns:a16="http://schemas.microsoft.com/office/drawing/2014/main" id="{C6A86A33-40E8-CACF-447F-90BDE308F8E4}"/>
              </a:ext>
            </a:extLst>
          </p:cNvPr>
          <p:cNvPicPr>
            <a:picLocks noChangeAspect="1"/>
          </p:cNvPicPr>
          <p:nvPr/>
        </p:nvPicPr>
        <p:blipFill>
          <a:blip r:embed="rId2"/>
          <a:stretch>
            <a:fillRect/>
          </a:stretch>
        </p:blipFill>
        <p:spPr>
          <a:xfrm>
            <a:off x="1790700" y="1218293"/>
            <a:ext cx="5524500" cy="32225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a:t>Personality and Work Environment</a:t>
            </a:r>
          </a:p>
        </p:txBody>
      </p:sp>
      <p:sp>
        <p:nvSpPr>
          <p:cNvPr id="4" name="Text Placeholder 3"/>
          <p:cNvSpPr>
            <a:spLocks noGrp="1"/>
          </p:cNvSpPr>
          <p:nvPr>
            <p:ph type="body" idx="1"/>
          </p:nvPr>
        </p:nvSpPr>
        <p:spPr>
          <a:xfrm>
            <a:off x="457200" y="1676400"/>
            <a:ext cx="4040188" cy="639762"/>
          </a:xfrm>
        </p:spPr>
        <p:txBody>
          <a:bodyPr/>
          <a:lstStyle/>
          <a:p>
            <a:r>
              <a:rPr lang="en-US" dirty="0">
                <a:solidFill>
                  <a:srgbClr val="0070C0"/>
                </a:solidFill>
              </a:rPr>
              <a:t>Extraverts</a:t>
            </a:r>
            <a:endParaRPr lang="en-US" dirty="0">
              <a:solidFill>
                <a:srgbClr val="0070C0"/>
              </a:solidFill>
              <a:cs typeface="Arial"/>
            </a:endParaRPr>
          </a:p>
        </p:txBody>
      </p:sp>
      <p:sp>
        <p:nvSpPr>
          <p:cNvPr id="5" name="Content Placeholder 4"/>
          <p:cNvSpPr>
            <a:spLocks noGrp="1"/>
          </p:cNvSpPr>
          <p:nvPr>
            <p:ph sz="half" idx="2"/>
          </p:nvPr>
        </p:nvSpPr>
        <p:spPr>
          <a:xfrm>
            <a:off x="457200" y="2362200"/>
            <a:ext cx="4040188" cy="4149725"/>
          </a:xfrm>
        </p:spPr>
        <p:txBody>
          <a:bodyPr/>
          <a:lstStyle/>
          <a:p>
            <a:r>
              <a:rPr lang="en-US" dirty="0"/>
              <a:t>Are career generalists </a:t>
            </a:r>
          </a:p>
          <a:p>
            <a:r>
              <a:rPr lang="en-US" dirty="0"/>
              <a:t>Like variety and action</a:t>
            </a:r>
          </a:p>
          <a:p>
            <a:r>
              <a:rPr lang="en-US" dirty="0"/>
              <a:t>Are good at communication</a:t>
            </a:r>
          </a:p>
          <a:p>
            <a:r>
              <a:rPr lang="en-US" dirty="0"/>
              <a:t>Like to talk while working</a:t>
            </a:r>
          </a:p>
          <a:p>
            <a:r>
              <a:rPr lang="en-US" dirty="0"/>
              <a:t>Learn by talking with others</a:t>
            </a:r>
          </a:p>
          <a:p>
            <a:r>
              <a:rPr lang="en-US" dirty="0"/>
              <a:t>Like to work as part of a team</a:t>
            </a:r>
          </a:p>
        </p:txBody>
      </p:sp>
      <p:sp>
        <p:nvSpPr>
          <p:cNvPr id="6" name="Text Placeholder 5"/>
          <p:cNvSpPr>
            <a:spLocks noGrp="1"/>
          </p:cNvSpPr>
          <p:nvPr>
            <p:ph type="body" sz="quarter" idx="3"/>
          </p:nvPr>
        </p:nvSpPr>
        <p:spPr>
          <a:xfrm>
            <a:off x="4648200" y="1676400"/>
            <a:ext cx="4041775" cy="639762"/>
          </a:xfrm>
        </p:spPr>
        <p:txBody>
          <a:bodyPr/>
          <a:lstStyle/>
          <a:p>
            <a:r>
              <a:rPr lang="en-US" dirty="0">
                <a:solidFill>
                  <a:srgbClr val="0070C0"/>
                </a:solidFill>
              </a:rPr>
              <a:t>Introverts</a:t>
            </a:r>
            <a:endParaRPr lang="en-US" dirty="0">
              <a:solidFill>
                <a:srgbClr val="0070C0"/>
              </a:solidFill>
              <a:cs typeface="Arial"/>
            </a:endParaRPr>
          </a:p>
        </p:txBody>
      </p:sp>
      <p:sp>
        <p:nvSpPr>
          <p:cNvPr id="7" name="Content Placeholder 6"/>
          <p:cNvSpPr>
            <a:spLocks noGrp="1"/>
          </p:cNvSpPr>
          <p:nvPr>
            <p:ph sz="quarter" idx="4"/>
          </p:nvPr>
        </p:nvSpPr>
        <p:spPr>
          <a:xfrm>
            <a:off x="4495800" y="2286000"/>
            <a:ext cx="4041775" cy="3951288"/>
          </a:xfrm>
        </p:spPr>
        <p:txBody>
          <a:bodyPr/>
          <a:lstStyle/>
          <a:p>
            <a:r>
              <a:rPr lang="en-US" dirty="0"/>
              <a:t>Are career specialists</a:t>
            </a:r>
          </a:p>
          <a:p>
            <a:r>
              <a:rPr lang="en-US" dirty="0"/>
              <a:t>Like quiet for concentration</a:t>
            </a:r>
          </a:p>
          <a:p>
            <a:r>
              <a:rPr lang="en-US" dirty="0"/>
              <a:t>Think before acting</a:t>
            </a:r>
          </a:p>
          <a:p>
            <a:r>
              <a:rPr lang="en-US" dirty="0"/>
              <a:t>Prefer written communication</a:t>
            </a:r>
          </a:p>
          <a:p>
            <a:r>
              <a:rPr lang="en-US" dirty="0"/>
              <a:t>Learn by reading</a:t>
            </a:r>
          </a:p>
          <a:p>
            <a:r>
              <a:rPr lang="en-US" dirty="0"/>
              <a:t>Prefer working alone</a:t>
            </a:r>
          </a:p>
        </p:txBody>
      </p:sp>
    </p:spTree>
    <p:extLst>
      <p:ext uri="{BB962C8B-B14F-4D97-AF65-F5344CB8AC3E}">
        <p14:creationId xmlns:p14="http://schemas.microsoft.com/office/powerpoint/2010/main" val="40623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a:solidFill>
                  <a:srgbClr val="0070C0"/>
                </a:solidFill>
                <a:ea typeface="ＭＳ Ｐゴシック"/>
              </a:rPr>
              <a:t>Extravert</a:t>
            </a:r>
            <a:endParaRPr lang="en-US" b="1" dirty="0">
              <a:solidFill>
                <a:srgbClr val="0070C0"/>
              </a:solidFill>
              <a:ea typeface="ＭＳ Ｐゴシック"/>
              <a:cs typeface="Arial"/>
            </a:endParaRP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a:solidFill>
                  <a:srgbClr val="0070C0"/>
                </a:solidFill>
                <a:ea typeface="ＭＳ Ｐゴシック"/>
              </a:rPr>
              <a:t>Introvert</a:t>
            </a:r>
            <a:endParaRPr lang="en-US" b="1" dirty="0">
              <a:solidFill>
                <a:srgbClr val="0070C0"/>
              </a:solidFill>
              <a:ea typeface="ＭＳ Ｐゴシック"/>
              <a:cs typeface="Arial"/>
            </a:endParaRP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789" y="1106277"/>
            <a:ext cx="8534400" cy="3631763"/>
          </a:xfrm>
          <a:prstGeom prst="rect">
            <a:avLst/>
          </a:prstGeom>
          <a:noFill/>
        </p:spPr>
        <p:txBody>
          <a:bodyPr wrap="square" lIns="91440" tIns="45720" rIns="91440" bIns="45720" rtlCol="0" anchor="t">
            <a:spAutoFit/>
          </a:bodyPr>
          <a:lstStyle/>
          <a:p>
            <a:r>
              <a:rPr lang="en-US" sz="3200" i="1" dirty="0">
                <a:latin typeface="+mj-lt"/>
              </a:rPr>
              <a:t> </a:t>
            </a:r>
            <a:r>
              <a:rPr lang="en-US" sz="3200" i="1" dirty="0">
                <a:solidFill>
                  <a:srgbClr val="4D4D4D"/>
                </a:solidFill>
                <a:latin typeface="Arial"/>
                <a:cs typeface="Arial"/>
              </a:rPr>
              <a:t>          </a:t>
            </a:r>
            <a:r>
              <a:rPr lang="en-US" sz="3200" i="1" dirty="0">
                <a:latin typeface="+mj-lt"/>
                <a:cs typeface="Arial"/>
              </a:rPr>
              <a:t> </a:t>
            </a:r>
            <a:endParaRPr lang="en-US" sz="3200">
              <a:solidFill>
                <a:srgbClr val="663300"/>
              </a:solidFill>
              <a:latin typeface="Arial Rounded MT Bold"/>
            </a:endParaRPr>
          </a:p>
          <a:p>
            <a:r>
              <a:rPr lang="en-US" sz="2800" dirty="0">
                <a:latin typeface="+mn-lt"/>
              </a:rPr>
              <a:t>In the classroom, talkers volunteer to speak and do so frequently.  Listeners are people who prefer to stay quiet and rarely join in on the discussions. I want you to identify yourself as a</a:t>
            </a:r>
            <a:r>
              <a:rPr lang="en-US" sz="2800" dirty="0">
                <a:latin typeface="Century Gothic" panose="020B0502020202020204" pitchFamily="34" charset="0"/>
              </a:rPr>
              <a:t>: </a:t>
            </a:r>
          </a:p>
          <a:p>
            <a:r>
              <a:rPr lang="en-US" sz="3200" dirty="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a:solidFill>
                  <a:srgbClr val="002060"/>
                </a:solidFill>
                <a:latin typeface="Century Gothic"/>
              </a:rPr>
              <a:t>Talker   </a:t>
            </a:r>
            <a:r>
              <a:rPr lang="en-US" sz="3200" dirty="0">
                <a:solidFill>
                  <a:srgbClr val="002060"/>
                </a:solidFill>
                <a:latin typeface="+mj-lt"/>
              </a:rPr>
              <a:t> </a:t>
            </a:r>
            <a:r>
              <a:rPr lang="en-US" sz="3200" dirty="0">
                <a:latin typeface="+mj-lt"/>
              </a:rPr>
              <a:t>                   or              </a:t>
            </a:r>
            <a:r>
              <a:rPr lang="en-US" sz="3600" dirty="0">
                <a:solidFill>
                  <a:srgbClr val="002060"/>
                </a:solidFill>
                <a:latin typeface="Century Gothic"/>
              </a:rPr>
              <a:t>Listener</a:t>
            </a:r>
            <a:r>
              <a:rPr lang="en-US" sz="3200" i="1" dirty="0">
                <a:solidFill>
                  <a:srgbClr val="002060"/>
                </a:solidFill>
                <a:latin typeface="Century Gothic"/>
              </a:rPr>
              <a:t> </a:t>
            </a:r>
            <a:endParaRPr lang="en-US" sz="3200">
              <a:solidFill>
                <a:srgbClr val="002060"/>
              </a:solidFill>
              <a:latin typeface="Century Gothic"/>
            </a:endParaRPr>
          </a:p>
          <a:p>
            <a:endParaRPr lang="en-US" dirty="0"/>
          </a:p>
        </p:txBody>
      </p:sp>
      <p:pic>
        <p:nvPicPr>
          <p:cNvPr id="7" name="Picture 2" descr="This is a graphic showing a talking emogi saying &amp;#34;Blah, Blah, Blah.&amp;#34; It is meant to show in a comical way people who like to tal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This graphic shows an ear and is labeled, &amp;#34;The Listener.&amp;#34; It is meant to show a preference for liste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2DFEC9C-CDF8-44CC-BB5E-2155B98DA27D}"/>
              </a:ext>
            </a:extLst>
          </p:cNvPr>
          <p:cNvSpPr txBox="1"/>
          <p:nvPr/>
        </p:nvSpPr>
        <p:spPr>
          <a:xfrm>
            <a:off x="2130725" y="836763"/>
            <a:ext cx="648706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latin typeface="Arial"/>
                <a:cs typeface="Arial"/>
              </a:rPr>
              <a:t>Activity: Talkers Vs. Listeners</a:t>
            </a:r>
          </a:p>
          <a:p>
            <a:pPr algn="l"/>
            <a:endParaRPr lang="en-US" dirty="0">
              <a:latin typeface="Arial"/>
              <a:cs typeface="Arial"/>
            </a:endParaRPr>
          </a:p>
        </p:txBody>
      </p:sp>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a:t>Group Activity:</a:t>
            </a:r>
            <a:br>
              <a:rPr lang="en-US" altLang="en-US" dirty="0"/>
            </a:br>
            <a:r>
              <a:rPr lang="en-US" altLang="en-US" dirty="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a:t>     </a:t>
            </a:r>
            <a:r>
              <a:rPr lang="en-US" altLang="en-US" dirty="0">
                <a:solidFill>
                  <a:srgbClr val="0070C0"/>
                </a:solidFill>
              </a:rPr>
              <a:t>Talker</a:t>
            </a:r>
            <a:endParaRPr lang="en-US" altLang="en-US" dirty="0">
              <a:solidFill>
                <a:srgbClr val="0070C0"/>
              </a:solidFill>
              <a:cs typeface="Arial"/>
            </a:endParaRPr>
          </a:p>
        </p:txBody>
      </p:sp>
      <p:sp>
        <p:nvSpPr>
          <p:cNvPr id="111620" name="Content Placeholder 3"/>
          <p:cNvSpPr>
            <a:spLocks noGrp="1"/>
          </p:cNvSpPr>
          <p:nvPr>
            <p:ph sz="half" idx="2"/>
          </p:nvPr>
        </p:nvSpPr>
        <p:spPr>
          <a:xfrm>
            <a:off x="838200" y="2590800"/>
            <a:ext cx="4040188" cy="3951288"/>
          </a:xfrm>
        </p:spPr>
        <p:txBody>
          <a:bodyPr/>
          <a:lstStyle/>
          <a:p>
            <a:r>
              <a:rPr lang="en-US" altLang="en-US" dirty="0"/>
              <a:t>What made me a talker?</a:t>
            </a:r>
          </a:p>
          <a:p>
            <a:r>
              <a:rPr lang="en-US" altLang="en-US" dirty="0"/>
              <a:t>How can I develop my listening skills?</a:t>
            </a:r>
          </a:p>
          <a:p>
            <a:r>
              <a:rPr lang="en-US" altLang="en-US" dirty="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a:solidFill>
                  <a:srgbClr val="8B157A"/>
                </a:solidFill>
              </a:rPr>
              <a:t>   </a:t>
            </a:r>
            <a:r>
              <a:rPr lang="en-US" altLang="en-US" dirty="0">
                <a:solidFill>
                  <a:srgbClr val="0070C0"/>
                </a:solidFill>
              </a:rPr>
              <a:t>Listener</a:t>
            </a:r>
            <a:endParaRPr lang="en-US" altLang="en-US" dirty="0">
              <a:solidFill>
                <a:srgbClr val="0070C0"/>
              </a:solidFill>
              <a:cs typeface="Arial"/>
            </a:endParaRP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a:t>What made me a listener?</a:t>
            </a:r>
          </a:p>
          <a:p>
            <a:r>
              <a:rPr lang="en-US" altLang="en-US" dirty="0"/>
              <a:t>How can I develop my talking skills?</a:t>
            </a:r>
          </a:p>
          <a:p>
            <a:r>
              <a:rPr lang="en-US" altLang="en-US" dirty="0"/>
              <a:t>How can I help talkers listen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a:p>
        </p:txBody>
      </p:sp>
      <p:sp>
        <p:nvSpPr>
          <p:cNvPr id="4" name="TextBox 3"/>
          <p:cNvSpPr txBox="1"/>
          <p:nvPr/>
        </p:nvSpPr>
        <p:spPr>
          <a:xfrm>
            <a:off x="1066800" y="2743200"/>
            <a:ext cx="72390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0070C0"/>
                </a:solidFill>
                <a:latin typeface="+mj-lt"/>
                <a:cs typeface="+mn-cs"/>
              </a:rPr>
              <a:t>S</a:t>
            </a:r>
            <a:r>
              <a:rPr lang="en-US" sz="1400" dirty="0">
                <a:latin typeface="+mj-lt"/>
                <a:cs typeface="+mn-cs"/>
              </a:rPr>
              <a:t>_____________________________|___________________________</a:t>
            </a:r>
            <a:r>
              <a:rPr lang="en-US" sz="3200" dirty="0">
                <a:solidFill>
                  <a:srgbClr val="0070C0"/>
                </a:solidFill>
                <a:latin typeface="+mj-lt"/>
                <a:cs typeface="+mn-cs"/>
              </a:rPr>
              <a:t>N</a:t>
            </a:r>
            <a:endParaRPr lang="en-US" sz="3200" dirty="0">
              <a:solidFill>
                <a:srgbClr val="0070C0"/>
              </a:solidFill>
              <a:latin typeface="+mj-lt"/>
              <a:cs typeface="Arial"/>
            </a:endParaRP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457200" y="1828800"/>
            <a:ext cx="4040188" cy="639762"/>
          </a:xfrm>
        </p:spPr>
        <p:txBody>
          <a:bodyPr/>
          <a:lstStyle/>
          <a:p>
            <a:r>
              <a:rPr lang="en-US" dirty="0">
                <a:solidFill>
                  <a:srgbClr val="0070C0"/>
                </a:solidFill>
              </a:rPr>
              <a:t>Sensing</a:t>
            </a:r>
            <a:endParaRPr lang="en-US" dirty="0">
              <a:solidFill>
                <a:srgbClr val="0070C0"/>
              </a:solidFill>
              <a:cs typeface="Arial"/>
            </a:endParaRPr>
          </a:p>
        </p:txBody>
      </p:sp>
      <p:sp>
        <p:nvSpPr>
          <p:cNvPr id="4" name="Content Placeholder 3"/>
          <p:cNvSpPr>
            <a:spLocks noGrp="1"/>
          </p:cNvSpPr>
          <p:nvPr>
            <p:ph sz="half" idx="2"/>
          </p:nvPr>
        </p:nvSpPr>
        <p:spPr>
          <a:xfrm>
            <a:off x="381000" y="2438400"/>
            <a:ext cx="4040188" cy="3951288"/>
          </a:xfrm>
        </p:spPr>
        <p:txBody>
          <a:bodyPr/>
          <a:lstStyle/>
          <a:p>
            <a:r>
              <a:rPr lang="en-US" dirty="0"/>
              <a:t>Are realistic and practical</a:t>
            </a:r>
          </a:p>
          <a:p>
            <a:r>
              <a:rPr lang="en-US" dirty="0"/>
              <a:t>Like standard ways of doing the job</a:t>
            </a:r>
          </a:p>
          <a:p>
            <a:r>
              <a:rPr lang="en-US" dirty="0"/>
              <a:t>Focus on facts and details</a:t>
            </a:r>
          </a:p>
          <a:p>
            <a:r>
              <a:rPr lang="en-US" dirty="0"/>
              <a:t>Learn from experience</a:t>
            </a:r>
          </a:p>
          <a:p>
            <a:r>
              <a:rPr lang="en-US" dirty="0"/>
              <a:t>Like tangible outcomes</a:t>
            </a:r>
          </a:p>
          <a:p>
            <a:r>
              <a:rPr lang="en-US" dirty="0"/>
              <a:t>Use common sense</a:t>
            </a:r>
          </a:p>
        </p:txBody>
      </p:sp>
      <p:sp>
        <p:nvSpPr>
          <p:cNvPr id="5" name="Text Placeholder 4"/>
          <p:cNvSpPr>
            <a:spLocks noGrp="1"/>
          </p:cNvSpPr>
          <p:nvPr>
            <p:ph type="body" sz="quarter" idx="3"/>
          </p:nvPr>
        </p:nvSpPr>
        <p:spPr>
          <a:xfrm>
            <a:off x="4495800" y="1828800"/>
            <a:ext cx="4041775" cy="639762"/>
          </a:xfrm>
        </p:spPr>
        <p:txBody>
          <a:bodyPr/>
          <a:lstStyle/>
          <a:p>
            <a:r>
              <a:rPr lang="en-US" dirty="0">
                <a:solidFill>
                  <a:srgbClr val="0070C0"/>
                </a:solidFill>
              </a:rPr>
              <a:t>Intuitive</a:t>
            </a:r>
            <a:endParaRPr lang="en-US" dirty="0">
              <a:solidFill>
                <a:srgbClr val="0070C0"/>
              </a:solidFill>
              <a:cs typeface="Arial"/>
            </a:endParaRPr>
          </a:p>
        </p:txBody>
      </p:sp>
      <p:sp>
        <p:nvSpPr>
          <p:cNvPr id="6" name="Content Placeholder 5"/>
          <p:cNvSpPr>
            <a:spLocks noGrp="1"/>
          </p:cNvSpPr>
          <p:nvPr>
            <p:ph sz="quarter" idx="4"/>
          </p:nvPr>
        </p:nvSpPr>
        <p:spPr>
          <a:xfrm>
            <a:off x="4343400" y="2438400"/>
            <a:ext cx="4041775" cy="3951288"/>
          </a:xfrm>
        </p:spPr>
        <p:txBody>
          <a:bodyPr/>
          <a:lstStyle/>
          <a:p>
            <a:r>
              <a:rPr lang="en-US" dirty="0"/>
              <a:t>Like challenging and complex problems</a:t>
            </a:r>
          </a:p>
          <a:p>
            <a:r>
              <a:rPr lang="en-US" dirty="0"/>
              <a:t>Like new ways of doing the job</a:t>
            </a:r>
          </a:p>
          <a:p>
            <a:r>
              <a:rPr lang="en-US" dirty="0"/>
              <a:t>Focus on the big picture</a:t>
            </a:r>
          </a:p>
          <a:p>
            <a:r>
              <a:rPr lang="en-US" dirty="0"/>
              <a:t>Value creative insight, creativity, imagination and originality</a:t>
            </a:r>
          </a:p>
        </p:txBody>
      </p:sp>
    </p:spTree>
    <p:extLst>
      <p:ext uri="{BB962C8B-B14F-4D97-AF65-F5344CB8AC3E}">
        <p14:creationId xmlns:p14="http://schemas.microsoft.com/office/powerpoint/2010/main" val="24385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a:solidFill>
                  <a:srgbClr val="0070C0"/>
                </a:solidFill>
                <a:ea typeface="ＭＳ Ｐゴシック"/>
              </a:rPr>
              <a:t>Sensing</a:t>
            </a:r>
            <a:endParaRPr lang="en-US" b="1" dirty="0">
              <a:solidFill>
                <a:srgbClr val="0070C0"/>
              </a:solidFill>
              <a:ea typeface="ＭＳ Ｐゴシック"/>
              <a:cs typeface="Arial"/>
            </a:endParaRP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Doctors and dentists</a:t>
            </a:r>
          </a:p>
          <a:p>
            <a:pPr>
              <a:defRPr/>
            </a:pPr>
            <a:r>
              <a:rPr lang="en-US" sz="2400" dirty="0">
                <a:ea typeface="ＭＳ Ｐゴシック" pitchFamily="-109" charset="-128"/>
              </a:rPr>
              <a:t>Interior 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a:solidFill>
                  <a:srgbClr val="0070C0"/>
                </a:solidFill>
                <a:ea typeface="ＭＳ Ｐゴシック"/>
              </a:rPr>
              <a:t>Intuitive</a:t>
            </a:r>
            <a:endParaRPr lang="en-US" b="1" dirty="0">
              <a:solidFill>
                <a:srgbClr val="0070C0"/>
              </a:solidFill>
              <a:ea typeface="ＭＳ Ｐゴシック"/>
              <a:cs typeface="Arial"/>
            </a:endParaRP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a:t>Introducing the assessments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a:t>Write about the picture for 3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This is a photo of an appl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B4C0315-1511-4336-B920-7E4DD9B6DB63}"/>
              </a:ext>
            </a:extLst>
          </p:cNvPr>
          <p:cNvSpPr txBox="1"/>
          <p:nvPr/>
        </p:nvSpPr>
        <p:spPr>
          <a:xfrm>
            <a:off x="3528204" y="362310"/>
            <a:ext cx="3407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Arial"/>
                <a:cs typeface="Arial"/>
              </a:rPr>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a:p>
        </p:txBody>
      </p:sp>
      <p:sp>
        <p:nvSpPr>
          <p:cNvPr id="4" name="TextBox 3"/>
          <p:cNvSpPr txBox="1"/>
          <p:nvPr/>
        </p:nvSpPr>
        <p:spPr>
          <a:xfrm>
            <a:off x="914400" y="3276600"/>
            <a:ext cx="7848600" cy="1938338"/>
          </a:xfrm>
          <a:prstGeom prst="rect">
            <a:avLst/>
          </a:prstGeom>
          <a:noFill/>
        </p:spPr>
        <p:txBody>
          <a:bodyPr lIns="91440" tIns="45720" rIns="91440" bIns="45720" anchor="t">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rPr>
              <a:t>  </a:t>
            </a:r>
            <a:r>
              <a:rPr lang="en-US" sz="3200" dirty="0">
                <a:solidFill>
                  <a:srgbClr val="FFFF00"/>
                </a:solidFill>
                <a:latin typeface="+mj-lt"/>
                <a:cs typeface="+mn-cs"/>
              </a:rPr>
              <a:t> </a:t>
            </a:r>
            <a:r>
              <a:rPr lang="en-US" sz="3200" dirty="0">
                <a:solidFill>
                  <a:srgbClr val="0070C0"/>
                </a:solidFill>
                <a:latin typeface="+mj-lt"/>
                <a:cs typeface="+mn-cs"/>
              </a:rPr>
              <a:t>T</a:t>
            </a:r>
            <a:r>
              <a:rPr lang="en-US" sz="1400" dirty="0">
                <a:solidFill>
                  <a:srgbClr val="4D4D4D"/>
                </a:solidFill>
                <a:latin typeface="+mj-lt"/>
                <a:cs typeface="+mn-cs"/>
              </a:rPr>
              <a:t>_</a:t>
            </a:r>
            <a:r>
              <a:rPr lang="en-US" sz="1400" dirty="0">
                <a:latin typeface="+mj-lt"/>
                <a:cs typeface="+mn-cs"/>
              </a:rPr>
              <a:t>____________________________|___________________________</a:t>
            </a:r>
            <a:r>
              <a:rPr lang="en-US" sz="3200" dirty="0">
                <a:solidFill>
                  <a:srgbClr val="0070C0"/>
                </a:solidFill>
                <a:latin typeface="+mj-lt"/>
                <a:cs typeface="+mn-cs"/>
              </a:rPr>
              <a:t>F</a:t>
            </a:r>
            <a:endParaRPr lang="en-US" sz="3200" dirty="0">
              <a:solidFill>
                <a:srgbClr val="0070C0"/>
              </a:solidFill>
              <a:latin typeface="+mj-lt"/>
              <a:cs typeface="Arial"/>
            </a:endParaRP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381000" y="1752600"/>
            <a:ext cx="4040188" cy="639762"/>
          </a:xfrm>
        </p:spPr>
        <p:txBody>
          <a:bodyPr/>
          <a:lstStyle/>
          <a:p>
            <a:r>
              <a:rPr lang="en-US" dirty="0">
                <a:solidFill>
                  <a:srgbClr val="0070C0"/>
                </a:solidFill>
              </a:rPr>
              <a:t>Thinking</a:t>
            </a:r>
            <a:r>
              <a:rPr lang="en-US" dirty="0"/>
              <a:t>	</a:t>
            </a:r>
          </a:p>
        </p:txBody>
      </p:sp>
      <p:sp>
        <p:nvSpPr>
          <p:cNvPr id="4" name="Content Placeholder 3"/>
          <p:cNvSpPr>
            <a:spLocks noGrp="1"/>
          </p:cNvSpPr>
          <p:nvPr>
            <p:ph sz="half" idx="2"/>
          </p:nvPr>
        </p:nvSpPr>
        <p:spPr>
          <a:xfrm>
            <a:off x="381000" y="2362200"/>
            <a:ext cx="4040188" cy="3951288"/>
          </a:xfrm>
        </p:spPr>
        <p:txBody>
          <a:bodyPr/>
          <a:lstStyle/>
          <a:p>
            <a:r>
              <a:rPr lang="en-US" dirty="0"/>
              <a:t>Use logic to make decisions</a:t>
            </a:r>
          </a:p>
          <a:p>
            <a:r>
              <a:rPr lang="en-US" dirty="0"/>
              <a:t>Objective and rational</a:t>
            </a:r>
          </a:p>
          <a:p>
            <a:r>
              <a:rPr lang="en-US" dirty="0"/>
              <a:t>Like to be respected for their expertise</a:t>
            </a:r>
          </a:p>
          <a:p>
            <a:r>
              <a:rPr lang="en-US" dirty="0"/>
              <a:t>Follow policy</a:t>
            </a:r>
          </a:p>
          <a:p>
            <a:r>
              <a:rPr lang="en-US" dirty="0"/>
              <a:t>Firm-minded and sometimes critical</a:t>
            </a:r>
          </a:p>
          <a:p>
            <a:r>
              <a:rPr lang="en-US" dirty="0"/>
              <a:t>Value money, prestige and power </a:t>
            </a:r>
          </a:p>
        </p:txBody>
      </p:sp>
      <p:sp>
        <p:nvSpPr>
          <p:cNvPr id="5" name="Text Placeholder 4"/>
          <p:cNvSpPr>
            <a:spLocks noGrp="1"/>
          </p:cNvSpPr>
          <p:nvPr>
            <p:ph type="body" sz="quarter" idx="3"/>
          </p:nvPr>
        </p:nvSpPr>
        <p:spPr>
          <a:xfrm>
            <a:off x="4724400" y="1752600"/>
            <a:ext cx="4041775" cy="639762"/>
          </a:xfrm>
        </p:spPr>
        <p:txBody>
          <a:bodyPr/>
          <a:lstStyle/>
          <a:p>
            <a:r>
              <a:rPr lang="en-US" dirty="0">
                <a:solidFill>
                  <a:srgbClr val="0070C0"/>
                </a:solidFill>
              </a:rPr>
              <a:t>Feeling</a:t>
            </a:r>
          </a:p>
        </p:txBody>
      </p:sp>
      <p:sp>
        <p:nvSpPr>
          <p:cNvPr id="6" name="Content Placeholder 5"/>
          <p:cNvSpPr>
            <a:spLocks noGrp="1"/>
          </p:cNvSpPr>
          <p:nvPr>
            <p:ph sz="quarter" idx="4"/>
          </p:nvPr>
        </p:nvSpPr>
        <p:spPr>
          <a:xfrm>
            <a:off x="4572000" y="2362200"/>
            <a:ext cx="4041775" cy="3951288"/>
          </a:xfrm>
        </p:spPr>
        <p:txBody>
          <a:bodyPr/>
          <a:lstStyle/>
          <a:p>
            <a:r>
              <a:rPr lang="en-US" dirty="0"/>
              <a:t>Use personal values to make decisions</a:t>
            </a:r>
          </a:p>
          <a:p>
            <a:r>
              <a:rPr lang="en-US" dirty="0"/>
              <a:t>Promote harmony</a:t>
            </a:r>
          </a:p>
          <a:p>
            <a:r>
              <a:rPr lang="en-US" dirty="0"/>
              <a:t>Relate well to others</a:t>
            </a:r>
          </a:p>
          <a:p>
            <a:r>
              <a:rPr lang="en-US" dirty="0"/>
              <a:t>Enjoy providing service to others</a:t>
            </a:r>
          </a:p>
          <a:p>
            <a:r>
              <a:rPr lang="en-US" dirty="0"/>
              <a:t>Value careers that make a contribution to humanity</a:t>
            </a:r>
          </a:p>
        </p:txBody>
      </p:sp>
    </p:spTree>
    <p:extLst>
      <p:ext uri="{BB962C8B-B14F-4D97-AF65-F5344CB8AC3E}">
        <p14:creationId xmlns:p14="http://schemas.microsoft.com/office/powerpoint/2010/main" val="13570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a:solidFill>
                  <a:srgbClr val="0070C0"/>
                </a:solidFill>
                <a:ea typeface="ＭＳ Ｐゴシック"/>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a:solidFill>
                  <a:srgbClr val="0070C0"/>
                </a:solidFill>
                <a:ea typeface="ＭＳ Ｐゴシック"/>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and</a:t>
            </a:r>
          </a:p>
          <a:p>
            <a:pPr marL="0" indent="0">
              <a:buNone/>
              <a:defRPr/>
            </a:pPr>
            <a:r>
              <a:rPr lang="en-US" sz="2400" dirty="0">
                <a:ea typeface="ＭＳ Ｐゴシック" pitchFamily="-109" charset="-128"/>
              </a:rPr>
              <a:t>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solidFill>
                  <a:srgbClr val="663300"/>
                </a:solidFill>
                <a:latin typeface="Arial Rounded MT Bold"/>
              </a:rPr>
              <a:t>                   </a:t>
            </a:r>
            <a:r>
              <a:rPr lang="en-US" altLang="en-US" sz="3600" dirty="0">
                <a:solidFill>
                  <a:srgbClr val="002060"/>
                </a:solidFill>
                <a:latin typeface="Arial Rounded MT Bold"/>
              </a:rPr>
              <a:t>Personality type</a:t>
            </a:r>
          </a:p>
        </p:txBody>
      </p:sp>
      <p:sp>
        <p:nvSpPr>
          <p:cNvPr id="36867" name="Content Placeholder 2" descr="Those who prefer the judging personality type are planned and organized. " title="Judging"/>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a:solidFill>
                  <a:srgbClr val="002060"/>
                </a:solidFill>
                <a:latin typeface="+mj-lt"/>
              </a:rPr>
              <a:t>Judging</a:t>
            </a:r>
            <a:endParaRPr lang="en-US" altLang="en-US" sz="320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r>
              <a:rPr lang="en-US" altLang="en-US" dirty="0"/>
              <a:t>	</a:t>
            </a:r>
          </a:p>
        </p:txBody>
      </p:sp>
      <p:sp>
        <p:nvSpPr>
          <p:cNvPr id="36868" name="Content Placeholder 3" descr="Those who prefer the perceptive personality  type are more spontaneous. " title="Perceptive"/>
          <p:cNvSpPr>
            <a:spLocks noGrp="1"/>
          </p:cNvSpPr>
          <p:nvPr>
            <p:ph sz="half" idx="2"/>
          </p:nvPr>
        </p:nvSpPr>
        <p:spPr>
          <a:xfrm>
            <a:off x="5334000" y="1676400"/>
            <a:ext cx="3527425" cy="4525963"/>
          </a:xfrm>
        </p:spPr>
        <p:txBody>
          <a:bodyPr>
            <a:normAutofit/>
          </a:bodyPr>
          <a:lstStyle/>
          <a:p>
            <a:pPr marL="0" indent="0" algn="ctr">
              <a:buFont typeface="Arial" panose="020B0604020202020204" pitchFamily="34" charset="0"/>
              <a:buNone/>
              <a:defRPr/>
            </a:pPr>
            <a:r>
              <a:rPr lang="en-US" altLang="en-US" sz="3200" dirty="0">
                <a:solidFill>
                  <a:srgbClr val="002060"/>
                </a:solidFill>
                <a:latin typeface="+mj-lt"/>
              </a:rPr>
              <a:t>Perceptive</a:t>
            </a:r>
            <a:endParaRPr lang="en-US" altLang="en-US" sz="3200" dirty="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r>
              <a:rPr lang="en-US" altLang="en-US" dirty="0"/>
              <a:t> </a:t>
            </a:r>
          </a:p>
        </p:txBody>
      </p:sp>
      <p:pic>
        <p:nvPicPr>
          <p:cNvPr id="4" name="Picture 3" descr="This graphic shows a row of organized books. "/>
          <p:cNvPicPr>
            <a:picLocks noChangeAspect="1"/>
          </p:cNvPicPr>
          <p:nvPr/>
        </p:nvPicPr>
        <p:blipFill>
          <a:blip r:embed="rId2"/>
          <a:stretch>
            <a:fillRect/>
          </a:stretch>
        </p:blipFill>
        <p:spPr>
          <a:xfrm>
            <a:off x="914400" y="3114801"/>
            <a:ext cx="3267075" cy="1942974"/>
          </a:xfrm>
          <a:prstGeom prst="rect">
            <a:avLst/>
          </a:prstGeom>
        </p:spPr>
      </p:pic>
      <p:pic>
        <p:nvPicPr>
          <p:cNvPr id="8" name="Picture 7" descr="This picture shows a group of people who are happy and enjoying the moment. "/>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descr="This is a blank box. " title="Blank Box"/>
          <p:cNvSpPr txBox="1"/>
          <p:nvPr/>
        </p:nvSpPr>
        <p:spPr>
          <a:xfrm>
            <a:off x="1971136" y="4941855"/>
            <a:ext cx="1153064" cy="369332"/>
          </a:xfrm>
          <a:prstGeom prst="rect">
            <a:avLst/>
          </a:prstGeom>
        </p:spPr>
        <p:txBody>
          <a:bodyPr wrap="square" lIns="91440" tIns="45720" rIns="91440" bIns="45720" rtlCol="0" anchor="t">
            <a:spAutoFit/>
          </a:bodyPr>
          <a:lstStyle/>
          <a:p>
            <a:endParaRPr lang="en-US" dirty="0">
              <a:solidFill>
                <a:schemeClr val="bg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685800" y="1676400"/>
            <a:ext cx="2895600" cy="639762"/>
          </a:xfrm>
        </p:spPr>
        <p:txBody>
          <a:bodyPr/>
          <a:lstStyle/>
          <a:p>
            <a:r>
              <a:rPr lang="en-US" dirty="0">
                <a:solidFill>
                  <a:srgbClr val="0070C0"/>
                </a:solidFill>
              </a:rPr>
              <a:t>Judging</a:t>
            </a:r>
            <a:r>
              <a:rPr lang="en-US" dirty="0"/>
              <a:t>	</a:t>
            </a:r>
          </a:p>
        </p:txBody>
      </p:sp>
      <p:sp>
        <p:nvSpPr>
          <p:cNvPr id="4" name="Content Placeholder 3"/>
          <p:cNvSpPr>
            <a:spLocks noGrp="1"/>
          </p:cNvSpPr>
          <p:nvPr>
            <p:ph sz="half" idx="2"/>
          </p:nvPr>
        </p:nvSpPr>
        <p:spPr>
          <a:xfrm>
            <a:off x="457200" y="2438400"/>
            <a:ext cx="4040188" cy="3951288"/>
          </a:xfrm>
        </p:spPr>
        <p:txBody>
          <a:bodyPr/>
          <a:lstStyle/>
          <a:p>
            <a:r>
              <a:rPr lang="en-US" dirty="0"/>
              <a:t>Prefer structure and organization</a:t>
            </a:r>
          </a:p>
          <a:p>
            <a:r>
              <a:rPr lang="en-US" dirty="0"/>
              <a:t>Like to have the work finished</a:t>
            </a:r>
          </a:p>
          <a:p>
            <a:r>
              <a:rPr lang="en-US" dirty="0"/>
              <a:t>Prefer clear and definite assignments</a:t>
            </a:r>
          </a:p>
        </p:txBody>
      </p:sp>
      <p:sp>
        <p:nvSpPr>
          <p:cNvPr id="5" name="Text Placeholder 4"/>
          <p:cNvSpPr>
            <a:spLocks noGrp="1"/>
          </p:cNvSpPr>
          <p:nvPr>
            <p:ph type="body" sz="quarter" idx="3"/>
          </p:nvPr>
        </p:nvSpPr>
        <p:spPr>
          <a:xfrm>
            <a:off x="4648200" y="1676400"/>
            <a:ext cx="4041775" cy="639762"/>
          </a:xfrm>
        </p:spPr>
        <p:txBody>
          <a:bodyPr/>
          <a:lstStyle/>
          <a:p>
            <a:r>
              <a:rPr lang="en-US" dirty="0">
                <a:solidFill>
                  <a:srgbClr val="0070C0"/>
                </a:solidFill>
              </a:rPr>
              <a:t>Perceptive</a:t>
            </a:r>
          </a:p>
        </p:txBody>
      </p:sp>
      <p:sp>
        <p:nvSpPr>
          <p:cNvPr id="6" name="Content Placeholder 5"/>
          <p:cNvSpPr>
            <a:spLocks noGrp="1"/>
          </p:cNvSpPr>
          <p:nvPr>
            <p:ph sz="quarter" idx="4"/>
          </p:nvPr>
        </p:nvSpPr>
        <p:spPr>
          <a:xfrm>
            <a:off x="4419600" y="2438400"/>
            <a:ext cx="4041775" cy="3951288"/>
          </a:xfrm>
        </p:spPr>
        <p:txBody>
          <a:bodyPr/>
          <a:lstStyle/>
          <a:p>
            <a:r>
              <a:rPr lang="en-US" dirty="0"/>
              <a:t>Like to be spontaneous and go with the flow</a:t>
            </a:r>
          </a:p>
          <a:p>
            <a:r>
              <a:rPr lang="en-US" dirty="0"/>
              <a:t>Good at dealing with the unplanned and unexpected</a:t>
            </a:r>
          </a:p>
          <a:p>
            <a:r>
              <a:rPr lang="en-US" dirty="0"/>
              <a:t>Prefer flexible work environments</a:t>
            </a:r>
          </a:p>
          <a:p>
            <a:r>
              <a:rPr lang="en-US" dirty="0"/>
              <a:t>Stressed by deadlines</a:t>
            </a:r>
          </a:p>
        </p:txBody>
      </p:sp>
    </p:spTree>
    <p:extLst>
      <p:ext uri="{BB962C8B-B14F-4D97-AF65-F5344CB8AC3E}">
        <p14:creationId xmlns:p14="http://schemas.microsoft.com/office/powerpoint/2010/main" val="32908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a:solidFill>
                  <a:srgbClr val="0070C0"/>
                </a:solidFill>
                <a:ea typeface="ＭＳ Ｐゴシック"/>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a:solidFill>
                  <a:srgbClr val="0070C0"/>
                </a:solidFill>
                <a:ea typeface="ＭＳ Ｐゴシック"/>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a:ea typeface="ＭＳ Ｐゴシック" pitchFamily="-109" charset="-128"/>
              </a:rPr>
              <a:t>Artists and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a:t>Where do you stand?</a:t>
            </a:r>
          </a:p>
          <a:p>
            <a:pPr lvl="1"/>
            <a:r>
              <a:rPr lang="en-US" altLang="en-US" sz="3200" dirty="0"/>
              <a:t>I can play anytime</a:t>
            </a:r>
          </a:p>
          <a:p>
            <a:pPr lvl="1"/>
            <a:r>
              <a:rPr lang="en-US" altLang="en-US" sz="3200" dirty="0"/>
              <a:t>I have to finish my work before I play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a:latin typeface="Tahoma" charset="0"/>
              </a:rPr>
              <a:t>What is Personality Type? </a:t>
            </a:r>
            <a:endParaRPr lang="uk-UA" sz="4000" dirty="0">
              <a:latin typeface="Tahoma" charset="0"/>
            </a:endParaRPr>
          </a:p>
        </p:txBody>
      </p:sp>
      <p:pic>
        <p:nvPicPr>
          <p:cNvPr id="4" name="Picture 3" descr="This is a graphic showing multiple faces and represents different personality types. &#10;"/>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a:t>Personality Type</a:t>
            </a:r>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a:t>Personality type affects:</a:t>
            </a:r>
          </a:p>
          <a:p>
            <a:r>
              <a:rPr lang="en-US" dirty="0"/>
              <a:t>Decision Making</a:t>
            </a:r>
          </a:p>
          <a:p>
            <a:r>
              <a:rPr lang="en-US" dirty="0"/>
              <a:t>Time Management</a:t>
            </a:r>
          </a:p>
          <a:p>
            <a:r>
              <a:rPr lang="en-US" dirty="0"/>
              <a:t>Money Management</a:t>
            </a:r>
          </a:p>
          <a:p>
            <a:endParaRPr lang="en-US" dirty="0"/>
          </a:p>
        </p:txBody>
      </p:sp>
    </p:spTree>
    <p:extLst>
      <p:ext uri="{BB962C8B-B14F-4D97-AF65-F5344CB8AC3E}">
        <p14:creationId xmlns:p14="http://schemas.microsoft.com/office/powerpoint/2010/main" val="705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04800" y="1981200"/>
            <a:ext cx="4040188" cy="639762"/>
          </a:xfrm>
        </p:spPr>
        <p:txBody>
          <a:bodyPr/>
          <a:lstStyle/>
          <a:p>
            <a:r>
              <a:rPr lang="en-US" dirty="0">
                <a:solidFill>
                  <a:srgbClr val="0070C0"/>
                </a:solidFill>
              </a:rPr>
              <a:t>Introvert</a:t>
            </a:r>
          </a:p>
        </p:txBody>
      </p:sp>
      <p:sp>
        <p:nvSpPr>
          <p:cNvPr id="4" name="Content Placeholder 3"/>
          <p:cNvSpPr>
            <a:spLocks noGrp="1"/>
          </p:cNvSpPr>
          <p:nvPr>
            <p:ph sz="half" idx="2"/>
          </p:nvPr>
        </p:nvSpPr>
        <p:spPr>
          <a:xfrm>
            <a:off x="76200" y="2570319"/>
            <a:ext cx="4040188" cy="2397550"/>
          </a:xfrm>
        </p:spPr>
        <p:txBody>
          <a:bodyPr/>
          <a:lstStyle/>
          <a:p>
            <a:r>
              <a:rPr lang="en-US" dirty="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a:solidFill>
                  <a:srgbClr val="0070C0"/>
                </a:solidFill>
              </a:rPr>
              <a:t>Extravert</a:t>
            </a:r>
            <a:endParaRPr lang="en-US" dirty="0">
              <a:solidFill>
                <a:srgbClr val="0070C0"/>
              </a:solidFill>
              <a:cs typeface="Arial"/>
            </a:endParaRPr>
          </a:p>
        </p:txBody>
      </p:sp>
      <p:sp>
        <p:nvSpPr>
          <p:cNvPr id="6" name="Content Placeholder 5"/>
          <p:cNvSpPr>
            <a:spLocks noGrp="1"/>
          </p:cNvSpPr>
          <p:nvPr>
            <p:ph sz="quarter" idx="4"/>
          </p:nvPr>
        </p:nvSpPr>
        <p:spPr>
          <a:xfrm>
            <a:off x="4876800" y="2590800"/>
            <a:ext cx="4041775" cy="1321225"/>
          </a:xfrm>
        </p:spPr>
        <p:txBody>
          <a:bodyPr/>
          <a:lstStyle/>
          <a:p>
            <a:r>
              <a:rPr lang="en-US" dirty="0"/>
              <a:t>Sometimes acts before thinking</a:t>
            </a:r>
          </a:p>
        </p:txBody>
      </p:sp>
      <p:pic>
        <p:nvPicPr>
          <p:cNvPr id="7" name="Picture 6" descr="A picture containing person, items, several&#10;&#10;Description automatically generated"/>
          <p:cNvPicPr>
            <a:picLocks noChangeAspect="1"/>
          </p:cNvPicPr>
          <p:nvPr/>
        </p:nvPicPr>
        <p:blipFill>
          <a:blip r:embed="rId2"/>
          <a:stretch>
            <a:fillRect/>
          </a:stretch>
        </p:blipFill>
        <p:spPr>
          <a:xfrm>
            <a:off x="1845095" y="3386434"/>
            <a:ext cx="4372714" cy="2877476"/>
          </a:xfrm>
          <a:prstGeom prst="rect">
            <a:avLst/>
          </a:prstGeom>
        </p:spPr>
      </p:pic>
    </p:spTree>
    <p:extLst>
      <p:ext uri="{BB962C8B-B14F-4D97-AF65-F5344CB8AC3E}">
        <p14:creationId xmlns:p14="http://schemas.microsoft.com/office/powerpoint/2010/main" val="303052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81000" y="1905000"/>
            <a:ext cx="4040188" cy="639762"/>
          </a:xfrm>
        </p:spPr>
        <p:txBody>
          <a:bodyPr/>
          <a:lstStyle/>
          <a:p>
            <a:r>
              <a:rPr lang="en-US" dirty="0">
                <a:solidFill>
                  <a:srgbClr val="0070C0"/>
                </a:solidFill>
              </a:rPr>
              <a:t>Intuitive</a:t>
            </a:r>
          </a:p>
        </p:txBody>
      </p:sp>
      <p:sp>
        <p:nvSpPr>
          <p:cNvPr id="4" name="Content Placeholder 3"/>
          <p:cNvSpPr>
            <a:spLocks noGrp="1"/>
          </p:cNvSpPr>
          <p:nvPr>
            <p:ph sz="half" idx="2"/>
          </p:nvPr>
        </p:nvSpPr>
        <p:spPr>
          <a:xfrm>
            <a:off x="685800" y="2514600"/>
            <a:ext cx="4040188" cy="3951288"/>
          </a:xfrm>
        </p:spPr>
        <p:txBody>
          <a:bodyPr/>
          <a:lstStyle/>
          <a:p>
            <a:r>
              <a:rPr lang="en-US" dirty="0"/>
              <a:t>Develops theories and uses intuition to come up with ingenious solutions</a:t>
            </a:r>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Sensing</a:t>
            </a:r>
            <a:endParaRPr lang="en-US" dirty="0">
              <a:solidFill>
                <a:srgbClr val="0070C0"/>
              </a:solidFill>
              <a:cs typeface="Arial"/>
            </a:endParaRPr>
          </a:p>
        </p:txBody>
      </p:sp>
      <p:sp>
        <p:nvSpPr>
          <p:cNvPr id="6" name="Content Placeholder 5"/>
          <p:cNvSpPr>
            <a:spLocks noGrp="1"/>
          </p:cNvSpPr>
          <p:nvPr>
            <p:ph sz="quarter" idx="4"/>
          </p:nvPr>
        </p:nvSpPr>
        <p:spPr>
          <a:xfrm>
            <a:off x="4648200" y="2514600"/>
            <a:ext cx="4041775" cy="3951288"/>
          </a:xfrm>
        </p:spPr>
        <p:txBody>
          <a:bodyPr/>
          <a:lstStyle/>
          <a:p>
            <a:r>
              <a:rPr lang="en-US" dirty="0"/>
              <a:t>Applies personal experience and comes up with practical and realistic solutions</a:t>
            </a:r>
          </a:p>
        </p:txBody>
      </p:sp>
    </p:spTree>
    <p:extLst>
      <p:ext uri="{BB962C8B-B14F-4D97-AF65-F5344CB8AC3E}">
        <p14:creationId xmlns:p14="http://schemas.microsoft.com/office/powerpoint/2010/main" val="50997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a:xfrm>
            <a:off x="533400" y="1828800"/>
            <a:ext cx="4040188" cy="639762"/>
          </a:xfrm>
        </p:spPr>
        <p:txBody>
          <a:bodyPr/>
          <a:lstStyle/>
          <a:p>
            <a:r>
              <a:rPr lang="en-US" dirty="0">
                <a:solidFill>
                  <a:srgbClr val="0070C0"/>
                </a:solidFill>
              </a:rPr>
              <a:t>Thinking</a:t>
            </a:r>
          </a:p>
        </p:txBody>
      </p:sp>
      <p:sp>
        <p:nvSpPr>
          <p:cNvPr id="4" name="Content Placeholder 3"/>
          <p:cNvSpPr>
            <a:spLocks noGrp="1"/>
          </p:cNvSpPr>
          <p:nvPr>
            <p:ph sz="half" idx="2"/>
          </p:nvPr>
        </p:nvSpPr>
        <p:spPr>
          <a:xfrm>
            <a:off x="457200" y="2514600"/>
            <a:ext cx="4040188" cy="3951288"/>
          </a:xfrm>
        </p:spPr>
        <p:txBody>
          <a:bodyPr/>
          <a:lstStyle/>
          <a:p>
            <a:r>
              <a:rPr lang="en-US" dirty="0"/>
              <a:t>Solve problems with logic</a:t>
            </a:r>
          </a:p>
          <a:p>
            <a:r>
              <a:rPr lang="en-US" dirty="0"/>
              <a:t>Use impersonal and objective criteria</a:t>
            </a:r>
          </a:p>
          <a:p>
            <a:r>
              <a:rPr lang="en-US" dirty="0"/>
              <a:t>Make firm decisions since they are based on logic</a:t>
            </a:r>
          </a:p>
        </p:txBody>
      </p:sp>
      <p:sp>
        <p:nvSpPr>
          <p:cNvPr id="5" name="Text Placeholder 4"/>
          <p:cNvSpPr>
            <a:spLocks noGrp="1"/>
          </p:cNvSpPr>
          <p:nvPr>
            <p:ph type="body" sz="quarter" idx="3"/>
          </p:nvPr>
        </p:nvSpPr>
        <p:spPr>
          <a:xfrm>
            <a:off x="4648200" y="1752600"/>
            <a:ext cx="4041775" cy="639762"/>
          </a:xfrm>
        </p:spPr>
        <p:txBody>
          <a:bodyPr/>
          <a:lstStyle/>
          <a:p>
            <a:r>
              <a:rPr lang="en-US" dirty="0">
                <a:solidFill>
                  <a:srgbClr val="0070C0"/>
                </a:solidFill>
              </a:rPr>
              <a:t>Feeling</a:t>
            </a:r>
            <a:endParaRPr lang="en-US" dirty="0">
              <a:solidFill>
                <a:srgbClr val="0070C0"/>
              </a:solidFill>
              <a:cs typeface="Arial"/>
            </a:endParaRPr>
          </a:p>
        </p:txBody>
      </p:sp>
      <p:sp>
        <p:nvSpPr>
          <p:cNvPr id="6" name="Content Placeholder 5"/>
          <p:cNvSpPr>
            <a:spLocks noGrp="1"/>
          </p:cNvSpPr>
          <p:nvPr>
            <p:ph sz="quarter" idx="4"/>
          </p:nvPr>
        </p:nvSpPr>
        <p:spPr>
          <a:xfrm>
            <a:off x="4648200" y="2438400"/>
            <a:ext cx="4041775" cy="3951288"/>
          </a:xfrm>
        </p:spPr>
        <p:txBody>
          <a:bodyPr/>
          <a:lstStyle/>
          <a:p>
            <a:r>
              <a:rPr lang="en-US" dirty="0"/>
              <a:t>Consider human values and motives in making a decision</a:t>
            </a:r>
          </a:p>
          <a:p>
            <a:r>
              <a:rPr lang="en-US" dirty="0"/>
              <a:t>Consider carefully how decisions will affect other people</a:t>
            </a:r>
          </a:p>
          <a:p>
            <a:r>
              <a:rPr lang="en-US" dirty="0"/>
              <a:t>Want to make an agreeable decision</a:t>
            </a:r>
          </a:p>
        </p:txBody>
      </p:sp>
    </p:spTree>
    <p:extLst>
      <p:ext uri="{BB962C8B-B14F-4D97-AF65-F5344CB8AC3E}">
        <p14:creationId xmlns:p14="http://schemas.microsoft.com/office/powerpoint/2010/main" val="19566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p:txBody>
          <a:bodyPr/>
          <a:lstStyle/>
          <a:p>
            <a:r>
              <a:rPr lang="en-US" dirty="0">
                <a:solidFill>
                  <a:srgbClr val="0070C0"/>
                </a:solidFill>
              </a:rPr>
              <a:t>Judging</a:t>
            </a:r>
          </a:p>
        </p:txBody>
      </p:sp>
      <p:sp>
        <p:nvSpPr>
          <p:cNvPr id="4" name="Content Placeholder 3"/>
          <p:cNvSpPr>
            <a:spLocks noGrp="1"/>
          </p:cNvSpPr>
          <p:nvPr>
            <p:ph sz="half" idx="2"/>
          </p:nvPr>
        </p:nvSpPr>
        <p:spPr/>
        <p:txBody>
          <a:bodyPr/>
          <a:lstStyle/>
          <a:p>
            <a:r>
              <a:rPr lang="en-US" dirty="0"/>
              <a:t>Is very methodical and cautious in making decisions</a:t>
            </a:r>
          </a:p>
          <a:p>
            <a:r>
              <a:rPr lang="en-US" dirty="0"/>
              <a:t>Once they have gone through the steps, they make the decision quickly to get things finished.</a:t>
            </a:r>
          </a:p>
        </p:txBody>
      </p:sp>
      <p:sp>
        <p:nvSpPr>
          <p:cNvPr id="5" name="Text Placeholder 4"/>
          <p:cNvSpPr>
            <a:spLocks noGrp="1"/>
          </p:cNvSpPr>
          <p:nvPr>
            <p:ph type="body" sz="quarter" idx="3"/>
          </p:nvPr>
        </p:nvSpPr>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p:txBody>
          <a:bodyPr/>
          <a:lstStyle/>
          <a:p>
            <a:r>
              <a:rPr lang="en-US" dirty="0"/>
              <a:t>Wants to look at all the possibilities before making a decision</a:t>
            </a:r>
          </a:p>
          <a:p>
            <a:r>
              <a:rPr lang="en-US" dirty="0"/>
              <a:t>Wait to make the decision until they have considered all possible options</a:t>
            </a:r>
          </a:p>
        </p:txBody>
      </p:sp>
    </p:spTree>
    <p:extLst>
      <p:ext uri="{BB962C8B-B14F-4D97-AF65-F5344CB8AC3E}">
        <p14:creationId xmlns:p14="http://schemas.microsoft.com/office/powerpoint/2010/main" val="111841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a:t>Personality</a:t>
            </a:r>
            <a:br>
              <a:rPr lang="en-US" dirty="0"/>
            </a:br>
            <a:r>
              <a:rPr lang="en-US" dirty="0"/>
              <a:t>Managing Time and Money</a:t>
            </a:r>
          </a:p>
        </p:txBody>
      </p:sp>
      <p:pic>
        <p:nvPicPr>
          <p:cNvPr id="7" name="Picture 6" descr="This graphic has a dollar bill with a clock imposed on top of it. It is a graphic for managing time and mone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a:t>Personality and Time Management</a:t>
            </a:r>
          </a:p>
        </p:txBody>
      </p:sp>
      <p:sp>
        <p:nvSpPr>
          <p:cNvPr id="3" name="Text Placeholder 2"/>
          <p:cNvSpPr>
            <a:spLocks noGrp="1"/>
          </p:cNvSpPr>
          <p:nvPr>
            <p:ph type="body" idx="1"/>
          </p:nvPr>
        </p:nvSpPr>
        <p:spPr>
          <a:xfrm>
            <a:off x="533400" y="1905000"/>
            <a:ext cx="4040188" cy="639762"/>
          </a:xfrm>
        </p:spPr>
        <p:txBody>
          <a:bodyPr/>
          <a:lstStyle/>
          <a:p>
            <a:r>
              <a:rPr lang="en-US" dirty="0">
                <a:solidFill>
                  <a:srgbClr val="0070C0"/>
                </a:solidFill>
              </a:rPr>
              <a:t>Judging</a:t>
            </a:r>
          </a:p>
        </p:txBody>
      </p:sp>
      <p:sp>
        <p:nvSpPr>
          <p:cNvPr id="4" name="Content Placeholder 3"/>
          <p:cNvSpPr>
            <a:spLocks noGrp="1"/>
          </p:cNvSpPr>
          <p:nvPr>
            <p:ph sz="half" idx="2"/>
          </p:nvPr>
        </p:nvSpPr>
        <p:spPr>
          <a:xfrm>
            <a:off x="533400" y="2590800"/>
            <a:ext cx="4040188" cy="3951288"/>
          </a:xfrm>
        </p:spPr>
        <p:txBody>
          <a:bodyPr/>
          <a:lstStyle/>
          <a:p>
            <a:r>
              <a:rPr lang="en-US" dirty="0"/>
              <a:t>Good at time management</a:t>
            </a:r>
          </a:p>
          <a:p>
            <a:r>
              <a:rPr lang="en-US" dirty="0"/>
              <a:t>Use schedules and plan their time</a:t>
            </a:r>
          </a:p>
          <a:p>
            <a:r>
              <a:rPr lang="en-US" dirty="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a:xfrm>
            <a:off x="4572000" y="2590800"/>
            <a:ext cx="4041775" cy="3951288"/>
          </a:xfrm>
        </p:spPr>
        <p:txBody>
          <a:bodyPr/>
          <a:lstStyle/>
          <a:p>
            <a:r>
              <a:rPr lang="en-US" dirty="0"/>
              <a:t>Need to learn time management skills</a:t>
            </a:r>
          </a:p>
          <a:p>
            <a:r>
              <a:rPr lang="en-US" dirty="0"/>
              <a:t>Don’t finish projects because they are interested in looking at all the possibilities</a:t>
            </a:r>
          </a:p>
          <a:p>
            <a:r>
              <a:rPr lang="en-US" dirty="0"/>
              <a:t>Procrastinate</a:t>
            </a:r>
          </a:p>
          <a:p>
            <a:r>
              <a:rPr lang="en-US" dirty="0"/>
              <a:t>Get distracted</a:t>
            </a:r>
          </a:p>
          <a:p>
            <a:endParaRPr lang="en-US" dirty="0"/>
          </a:p>
        </p:txBody>
      </p:sp>
    </p:spTree>
    <p:extLst>
      <p:ext uri="{BB962C8B-B14F-4D97-AF65-F5344CB8AC3E}">
        <p14:creationId xmlns:p14="http://schemas.microsoft.com/office/powerpoint/2010/main" val="180853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a:t>Personality and Money</a:t>
            </a:r>
          </a:p>
        </p:txBody>
      </p:sp>
      <p:sp>
        <p:nvSpPr>
          <p:cNvPr id="7" name="Content Placeholder 6"/>
          <p:cNvSpPr>
            <a:spLocks noGrp="1"/>
          </p:cNvSpPr>
          <p:nvPr>
            <p:ph idx="1"/>
          </p:nvPr>
        </p:nvSpPr>
        <p:spPr>
          <a:xfrm>
            <a:off x="609600" y="2209800"/>
            <a:ext cx="7416800" cy="3697287"/>
          </a:xfrm>
        </p:spPr>
        <p:txBody>
          <a:bodyPr/>
          <a:lstStyle/>
          <a:p>
            <a:r>
              <a:rPr lang="en-US" dirty="0">
                <a:solidFill>
                  <a:srgbClr val="0070C0"/>
                </a:solidFill>
              </a:rPr>
              <a:t>Judging types</a:t>
            </a:r>
            <a:r>
              <a:rPr lang="en-US" dirty="0">
                <a:solidFill>
                  <a:srgbClr val="C00000"/>
                </a:solidFill>
              </a:rPr>
              <a:t> </a:t>
            </a:r>
            <a:r>
              <a:rPr lang="en-US" dirty="0"/>
              <a:t>excel at financial planning.  They are often business majors.</a:t>
            </a:r>
          </a:p>
          <a:p>
            <a:r>
              <a:rPr lang="en-US" dirty="0">
                <a:solidFill>
                  <a:srgbClr val="0070C0"/>
                </a:solidFill>
              </a:rPr>
              <a:t>Feeling types</a:t>
            </a:r>
            <a:r>
              <a:rPr lang="en-US" dirty="0">
                <a:solidFill>
                  <a:srgbClr val="C00000"/>
                </a:solidFill>
              </a:rPr>
              <a:t> </a:t>
            </a:r>
            <a:r>
              <a:rPr lang="en-US" dirty="0"/>
              <a:t>are not very money conscious.  They often are attracted to lower paying jobs that serve others.</a:t>
            </a:r>
          </a:p>
        </p:txBody>
      </p:sp>
    </p:spTree>
    <p:extLst>
      <p:ext uri="{BB962C8B-B14F-4D97-AF65-F5344CB8AC3E}">
        <p14:creationId xmlns:p14="http://schemas.microsoft.com/office/powerpoint/2010/main" val="33932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Learning Strategies</a:t>
            </a:r>
          </a:p>
        </p:txBody>
      </p:sp>
      <p:pic>
        <p:nvPicPr>
          <p:cNvPr id="4" name="Picture 3" descr="This graphic has multiple faces and illustrates the many different personality types. "/>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a:t>Learn best when in action</a:t>
            </a:r>
          </a:p>
          <a:p>
            <a:pPr>
              <a:defRPr/>
            </a:pPr>
            <a:r>
              <a:rPr lang="en-US" dirty="0"/>
              <a:t>Value physical activity</a:t>
            </a:r>
          </a:p>
          <a:p>
            <a:pPr>
              <a:defRPr/>
            </a:pPr>
            <a:r>
              <a:rPr lang="en-US" dirty="0"/>
              <a:t>Like to study with others</a:t>
            </a:r>
          </a:p>
          <a:p>
            <a:pPr marL="0" indent="0">
              <a:buFont typeface="Monotype Sorts" pitchFamily="2" charset="2"/>
              <a:buNone/>
              <a:defRPr/>
            </a:pPr>
            <a:endParaRPr lang="en-US" dirty="0">
              <a:solidFill>
                <a:srgbClr val="F8F8F8"/>
              </a:solidFill>
            </a:endParaRPr>
          </a:p>
        </p:txBody>
      </p:sp>
      <p:graphicFrame>
        <p:nvGraphicFramePr>
          <p:cNvPr id="32772" name="Object 4" descr="This illustration shows dancing figures who are enjoying socialization. " title="Dancing Figures"/>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name="Clip" r:id="rId2" imgW="1884363" imgH="1851025" progId="MS_ClipArt_Gallery.2">
                  <p:embed/>
                </p:oleObj>
              </mc:Choice>
              <mc:Fallback>
                <p:oleObj name="Clip" r:id="rId2" imgW="1884363" imgH="1851025" progId="MS_ClipArt_Gallery.2">
                  <p:embed/>
                  <p:pic>
                    <p:nvPicPr>
                      <p:cNvPr id="32772" name="Object 4" descr="This illustration shows dancing figures who are enjoying socialization. " title="Dancing Fig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sz="3200" dirty="0"/>
              <a:t>We are born with certain preferences that we develop over a lifetime.</a:t>
            </a:r>
            <a:endParaRPr lang="en-US" sz="3200" dirty="0">
              <a:cs typeface="Arial"/>
            </a:endParaRPr>
          </a:p>
          <a:p>
            <a:r>
              <a:rPr lang="en-US" sz="3200" dirty="0"/>
              <a:t>Each person is different and unique just like fingerprints or snowflakes.</a:t>
            </a:r>
            <a:endParaRPr lang="en-US" sz="3200" dirty="0">
              <a:cs typeface="Arial"/>
            </a:endParaRPr>
          </a:p>
          <a:p>
            <a:r>
              <a:rPr lang="en-US" sz="3200" dirty="0"/>
              <a:t>Knowing your personal strengths will increase self-understanding and help you make a good choice of a major.  </a:t>
            </a:r>
            <a:endParaRPr lang="en-US" sz="3200" dirty="0">
              <a:cs typeface="Arial"/>
            </a:endParaRPr>
          </a:p>
          <a:p>
            <a:endParaRPr lang="en-US" altLang="en-US" sz="3200" dirty="0">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a:t>Learn by talking.                 </a:t>
            </a:r>
          </a:p>
          <a:p>
            <a:pPr>
              <a:defRPr/>
            </a:pPr>
            <a:r>
              <a:rPr lang="en-US" dirty="0"/>
              <a:t>Discuss what you have learned with others.</a:t>
            </a:r>
          </a:p>
          <a:p>
            <a:pPr>
              <a:defRPr/>
            </a:pPr>
            <a:r>
              <a:rPr lang="en-US" dirty="0"/>
              <a:t>Like variety and action.  Take frequent breaks and do something active.</a:t>
            </a:r>
          </a:p>
          <a:p>
            <a:pPr>
              <a:defRPr/>
            </a:pPr>
            <a:endParaRPr lang="en-US" dirty="0">
              <a:solidFill>
                <a:srgbClr val="F8F8F8"/>
              </a:solidFill>
            </a:endParaRPr>
          </a:p>
          <a:p>
            <a:pPr>
              <a:defRPr/>
            </a:pPr>
            <a:endParaRPr lang="en-US" dirty="0"/>
          </a:p>
        </p:txBody>
      </p:sp>
      <p:graphicFrame>
        <p:nvGraphicFramePr>
          <p:cNvPr id="33796" name="Object 0" descr="This graphic shows extraverts talking on the phone. " title="Extraverts Talking"/>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name="Clip" r:id="rId2" imgW="1444028" imgH="1376127" progId="MS_ClipArt_Gallery.2">
                  <p:embed/>
                </p:oleObj>
              </mc:Choice>
              <mc:Fallback>
                <p:oleObj name="Clip" r:id="rId2" imgW="1444028" imgH="1376127" progId="MS_ClipArt_Gallery.2">
                  <p:embed/>
                  <p:pic>
                    <p:nvPicPr>
                      <p:cNvPr id="33796" name="Object 0" descr="This graphic shows extraverts talking on the phone. " title="Extraverts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a:t>Extraverts can get so distracted by activity and socialization that the studying does not get done.</a:t>
            </a:r>
          </a:p>
        </p:txBody>
      </p:sp>
      <p:graphicFrame>
        <p:nvGraphicFramePr>
          <p:cNvPr id="34820" name="Object 0" descr="This graphic shows a figure with a stop sign. It symbolizes some cautions for extravert types. " title="Figure with Stop Sign"/>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34820" name="Object 0" descr="This graphic shows a figure with a stop sign. It symbolizes some cautions for extravert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a:t>Learn best by pausing to think</a:t>
            </a:r>
          </a:p>
          <a:p>
            <a:pPr>
              <a:defRPr/>
            </a:pPr>
            <a:r>
              <a:rPr lang="en-US" dirty="0"/>
              <a:t>Value reading</a:t>
            </a:r>
          </a:p>
          <a:p>
            <a:pPr>
              <a:defRPr/>
            </a:pPr>
            <a:r>
              <a:rPr lang="en-US" dirty="0"/>
              <a:t>Prefer to study individually</a:t>
            </a:r>
          </a:p>
          <a:p>
            <a:pPr>
              <a:defRPr/>
            </a:pPr>
            <a:r>
              <a:rPr lang="en-US" dirty="0"/>
              <a:t>Need quiet for concentration</a:t>
            </a:r>
          </a:p>
        </p:txBody>
      </p:sp>
      <p:graphicFrame>
        <p:nvGraphicFramePr>
          <p:cNvPr id="35844" name="Object 4" descr="This figure shows a figure with a light bulb symbolizing ideas for introverts. " title="Figure with Light Bulb"/>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name="Clip" r:id="rId2" imgW="1296063" imgH="3934305" progId="MS_ClipArt_Gallery.2">
                  <p:embed/>
                </p:oleObj>
              </mc:Choice>
              <mc:Fallback>
                <p:oleObj name="Clip" r:id="rId2" imgW="1296063" imgH="3934305" progId="MS_ClipArt_Gallery.2">
                  <p:embed/>
                  <p:pic>
                    <p:nvPicPr>
                      <p:cNvPr id="35844" name="Object 4" descr="This figure shows a figure with a light bulb symbolizing ideas for introverts. " title="Figure with Light 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a:t>Find a quiet place to study by yourself.</a:t>
            </a:r>
          </a:p>
          <a:p>
            <a:pPr>
              <a:defRPr/>
            </a:pPr>
            <a:r>
              <a:rPr lang="en-US" dirty="0"/>
              <a:t>Plan to study for longer periods of time so you can concentrate.</a:t>
            </a:r>
          </a:p>
          <a:p>
            <a:pPr>
              <a:defRPr/>
            </a:pPr>
            <a:r>
              <a:rPr lang="en-US" dirty="0"/>
              <a:t>Find places with minimal distractions such as the library.</a:t>
            </a:r>
          </a:p>
          <a:p>
            <a:pPr>
              <a:defRPr/>
            </a:pPr>
            <a:r>
              <a:rPr lang="en-US" dirty="0"/>
              <a:t>Turn off the phone.</a:t>
            </a:r>
          </a:p>
        </p:txBody>
      </p:sp>
      <p:graphicFrame>
        <p:nvGraphicFramePr>
          <p:cNvPr id="36868" name="Object 4" descr="This graphic shows a student quietly studying. " title="Student Studying"/>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name="Clip" r:id="rId2" imgW="1795882" imgH="1723644" progId="MS_ClipArt_Gallery.2">
                  <p:embed/>
                </p:oleObj>
              </mc:Choice>
              <mc:Fallback>
                <p:oleObj name="Clip" r:id="rId2" imgW="1795882" imgH="1723644" progId="MS_ClipArt_Gallery.2">
                  <p:embed/>
                  <p:pic>
                    <p:nvPicPr>
                      <p:cNvPr id="36868" name="Object 4" descr="This graphic shows a student quietly studying. " title="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a:t>This type may miss out on sharing ideas with others and the fun and social life of college.  </a:t>
            </a:r>
          </a:p>
        </p:txBody>
      </p:sp>
      <p:graphicFrame>
        <p:nvGraphicFramePr>
          <p:cNvPr id="37892" name="Object 0" descr="This figure with a stop sign symbolizes cautions for introvert types. " title="Figure with a Stop Sign"/>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37892" name="Object 0" descr="This figure with a stop sign symbolizes cautions for introvert types. " title="Figure with a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a:t>Seeks specific information</a:t>
            </a:r>
          </a:p>
          <a:p>
            <a:pPr>
              <a:defRPr/>
            </a:pPr>
            <a:r>
              <a:rPr lang="en-US" dirty="0"/>
              <a:t>Memorizes facts</a:t>
            </a:r>
          </a:p>
          <a:p>
            <a:pPr>
              <a:defRPr/>
            </a:pPr>
            <a:r>
              <a:rPr lang="en-US" dirty="0"/>
              <a:t>Values what is practical</a:t>
            </a:r>
          </a:p>
          <a:p>
            <a:pPr>
              <a:defRPr/>
            </a:pPr>
            <a:r>
              <a:rPr lang="en-US" dirty="0"/>
              <a:t>Follows instructions</a:t>
            </a:r>
          </a:p>
          <a:p>
            <a:pPr>
              <a:defRPr/>
            </a:pPr>
            <a:r>
              <a:rPr lang="en-US" dirty="0"/>
              <a:t>Likes hands-on experience</a:t>
            </a:r>
          </a:p>
          <a:p>
            <a:pPr>
              <a:defRPr/>
            </a:pPr>
            <a:r>
              <a:rPr lang="en-US" dirty="0"/>
              <a:t>Wants clear assignments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a:t>Good at mastering facts and details.</a:t>
            </a:r>
          </a:p>
          <a:p>
            <a:pPr>
              <a:defRPr/>
            </a:pPr>
            <a:r>
              <a:rPr lang="en-US" dirty="0"/>
              <a:t>Think about practical applications to motivate yourself.  </a:t>
            </a:r>
          </a:p>
          <a:p>
            <a:pPr>
              <a:defRPr/>
            </a:pPr>
            <a:r>
              <a:rPr lang="en-US" dirty="0"/>
              <a:t>Ask, “How can I use this.”  </a:t>
            </a:r>
          </a:p>
          <a:p>
            <a:pPr>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a:t>This type may miss the big picture or general outline by focusing too much on the facts and details.  Make a general outline to see the relationship and meaning of the facts</a:t>
            </a:r>
            <a:r>
              <a:rPr lang="en-US" dirty="0">
                <a:solidFill>
                  <a:srgbClr val="F8F8F8"/>
                </a:solidFill>
              </a:rPr>
              <a:t>.  </a:t>
            </a:r>
          </a:p>
        </p:txBody>
      </p:sp>
      <p:graphicFrame>
        <p:nvGraphicFramePr>
          <p:cNvPr id="40964" name="Object 0" descr="This graphic is a figure with a stop sign symbolizing cautions for sensing types." title="Figure with Stop Sign"/>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0964" name="Object 0" descr="This graphic is a figure with a stop sign symbolizing cautions for sensing types."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a:t>I</a:t>
            </a:r>
            <a:r>
              <a:rPr lang="en-US">
                <a:solidFill>
                  <a:schemeClr val="accent2"/>
                </a:solidFill>
              </a:rPr>
              <a:t>N</a:t>
            </a:r>
            <a:r>
              <a:rPr lang="en-US"/>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a:t>Seeks quick insights</a:t>
            </a:r>
          </a:p>
          <a:p>
            <a:pPr>
              <a:defRPr/>
            </a:pPr>
            <a:r>
              <a:rPr lang="en-US" dirty="0"/>
              <a:t>Uses imagination to go beyond the facts</a:t>
            </a:r>
          </a:p>
          <a:p>
            <a:pPr>
              <a:defRPr/>
            </a:pPr>
            <a:r>
              <a:rPr lang="en-US" dirty="0"/>
              <a:t>Values what is original</a:t>
            </a:r>
          </a:p>
          <a:p>
            <a:pPr>
              <a:defRPr/>
            </a:pPr>
            <a:r>
              <a:rPr lang="en-US" dirty="0"/>
              <a:t>Likes theories</a:t>
            </a:r>
          </a:p>
          <a:p>
            <a:pPr>
              <a:defRPr/>
            </a:pPr>
            <a:r>
              <a:rPr lang="en-US" dirty="0"/>
              <a:t>Reads between the lines</a:t>
            </a:r>
          </a:p>
          <a:p>
            <a:pPr>
              <a:defRPr/>
            </a:pPr>
            <a:r>
              <a:rPr lang="en-US" dirty="0"/>
              <a:t>Independent thinkers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a:t>I</a:t>
            </a:r>
            <a:r>
              <a:rPr lang="en-US" dirty="0" err="1">
                <a:solidFill>
                  <a:schemeClr val="accent2"/>
                </a:solidFill>
              </a:rPr>
              <a:t>N</a:t>
            </a:r>
            <a:r>
              <a:rPr lang="en-US" dirty="0" err="1"/>
              <a:t>tuitive</a:t>
            </a:r>
            <a:endParaRPr lang="en-US" dirty="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a:t>Good at learning concepts and theories</a:t>
            </a:r>
          </a:p>
          <a:p>
            <a:pPr>
              <a:defRPr/>
            </a:pPr>
            <a:r>
              <a:rPr lang="en-US" dirty="0"/>
              <a:t>Ask yourself, “What is the main point?”</a:t>
            </a:r>
          </a:p>
        </p:txBody>
      </p:sp>
      <p:graphicFrame>
        <p:nvGraphicFramePr>
          <p:cNvPr id="43012" name="Object 4" descr="This figure with a light bulb symbolizes the thinking aspect of the intuitive types. " title="Figure with Light Bulb"/>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name="Clip" r:id="rId2" imgW="2319196" imgH="2423311" progId="MS_ClipArt_Gallery.2">
                  <p:embed/>
                </p:oleObj>
              </mc:Choice>
              <mc:Fallback>
                <p:oleObj name="Clip" r:id="rId2" imgW="2319196" imgH="2423311" progId="MS_ClipArt_Gallery.2">
                  <p:embed/>
                  <p:pic>
                    <p:nvPicPr>
                      <p:cNvPr id="43012" name="Object 4" descr="This figure with a light bulb symbolizes the thinking aspect of the intuitive types. " title="Figure with Light 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err="1"/>
              <a:t>TruTalent</a:t>
            </a:r>
            <a:r>
              <a:rPr lang="en-US" dirty="0"/>
              <a:t> Personality Assessment</a:t>
            </a:r>
          </a:p>
        </p:txBody>
      </p:sp>
      <p:sp>
        <p:nvSpPr>
          <p:cNvPr id="3" name="Content Placeholder 2"/>
          <p:cNvSpPr>
            <a:spLocks noGrp="1"/>
          </p:cNvSpPr>
          <p:nvPr>
            <p:ph idx="1"/>
          </p:nvPr>
        </p:nvSpPr>
        <p:spPr>
          <a:xfrm>
            <a:off x="533400" y="3657600"/>
            <a:ext cx="7416800" cy="5111750"/>
          </a:xfrm>
        </p:spPr>
        <p:txBody>
          <a:bodyPr/>
          <a:lstStyle/>
          <a:p>
            <a:r>
              <a:rPr lang="en-US" dirty="0"/>
              <a:t>Use your access code in the printed text to set up an online portfolio and take this assessment. </a:t>
            </a:r>
          </a:p>
          <a:p>
            <a:r>
              <a:rPr lang="en-US" dirty="0"/>
              <a:t>The assessments are integrated into the online version. </a:t>
            </a:r>
          </a:p>
          <a:p>
            <a:r>
              <a:rPr lang="en-US" dirty="0"/>
              <a:t>Your results are linked to matching careers.  </a:t>
            </a:r>
          </a:p>
        </p:txBody>
      </p:sp>
    </p:spTree>
    <p:extLst>
      <p:ext uri="{BB962C8B-B14F-4D97-AF65-F5344CB8AC3E}">
        <p14:creationId xmlns:p14="http://schemas.microsoft.com/office/powerpoint/2010/main" val="810118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a:t>Since this type focuses on general concepts and theories, they are likely to miss the details and facts.  To learn the details, organize them into broad categories that have meaning for you.</a:t>
            </a:r>
          </a:p>
        </p:txBody>
      </p:sp>
      <p:graphicFrame>
        <p:nvGraphicFramePr>
          <p:cNvPr id="44036" name="Object 0" descr="This figure holding a stop sign illustrates cautions for intuitive types. " title="Figure with Stop Sign"/>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4036" name="Object 0" descr="This figure holding a stop sign illustrates cautions for intuitive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a:t>Wants objective material to study</a:t>
            </a:r>
          </a:p>
          <a:p>
            <a:pPr>
              <a:defRPr/>
            </a:pPr>
            <a:r>
              <a:rPr lang="en-US" dirty="0"/>
              <a:t>Logic guides learning</a:t>
            </a:r>
          </a:p>
          <a:p>
            <a:pPr>
              <a:defRPr/>
            </a:pPr>
            <a:r>
              <a:rPr lang="en-US" dirty="0"/>
              <a:t>Likes to critique new ideas</a:t>
            </a:r>
          </a:p>
          <a:p>
            <a:pPr>
              <a:defRPr/>
            </a:pPr>
            <a:r>
              <a:rPr lang="en-US" dirty="0"/>
              <a:t>Finds flaws in an argument</a:t>
            </a:r>
          </a:p>
          <a:p>
            <a:pPr>
              <a:defRPr/>
            </a:pPr>
            <a:r>
              <a:rPr lang="en-US" dirty="0"/>
              <a:t>Learns by challenge and debate</a:t>
            </a:r>
          </a:p>
          <a:p>
            <a:pPr>
              <a:defRPr/>
            </a:pPr>
            <a:r>
              <a:rPr lang="en-US" dirty="0"/>
              <a:t>Wants logical presentations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a:t>Thinking types are good at logic.  </a:t>
            </a:r>
          </a:p>
          <a:p>
            <a:pPr>
              <a:defRPr/>
            </a:pPr>
            <a:r>
              <a:rPr lang="en-US" dirty="0"/>
              <a:t>Ask yourself, “What do I think of these ideas?”</a:t>
            </a:r>
          </a:p>
          <a:p>
            <a:pPr>
              <a:defRPr/>
            </a:pPr>
            <a:r>
              <a:rPr lang="en-US" dirty="0"/>
              <a:t>Debate or discuss your ideas with others.</a:t>
            </a:r>
          </a:p>
          <a:p>
            <a:pPr>
              <a:defRPr/>
            </a:pPr>
            <a:r>
              <a:rPr lang="en-US" dirty="0"/>
              <a:t>Allow time to think and reflect on your studies.   </a:t>
            </a:r>
          </a:p>
        </p:txBody>
      </p:sp>
      <p:graphicFrame>
        <p:nvGraphicFramePr>
          <p:cNvPr id="46084" name="Object 4" descr="This graphic is a head with gears illustrating the concept of the thinking type. " title="Head with Gears"/>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name="Clip" r:id="rId2" imgW="1544422" imgH="1817827" progId="MS_ClipArt_Gallery.2">
                  <p:embed/>
                </p:oleObj>
              </mc:Choice>
              <mc:Fallback>
                <p:oleObj name="Clip" r:id="rId2" imgW="1544422" imgH="1817827" progId="MS_ClipArt_Gallery.2">
                  <p:embed/>
                  <p:pic>
                    <p:nvPicPr>
                      <p:cNvPr id="46084" name="Object 4" descr="This graphic is a head with gears illustrating the concept of the thinking type. " title="Head with G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a:t>These types construct logical arguments and defend them.  They may need to learn to respect the ideas of others, especially feeling types.</a:t>
            </a:r>
          </a:p>
        </p:txBody>
      </p:sp>
      <p:graphicFrame>
        <p:nvGraphicFramePr>
          <p:cNvPr id="47108" name="Object 0" descr="This figure with a stop sign illustrates the cautions for thinking types. " title="Figure with Stop Sign"/>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7108" name="Object 0" descr="This figure with a stop sign illustrates the cautions for thinking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a:t>Wants to be able to relate to the material personally</a:t>
            </a:r>
          </a:p>
          <a:p>
            <a:pPr>
              <a:lnSpc>
                <a:spcPct val="90000"/>
              </a:lnSpc>
              <a:defRPr/>
            </a:pPr>
            <a:r>
              <a:rPr lang="en-US" dirty="0"/>
              <a:t>Personal values are important</a:t>
            </a:r>
          </a:p>
          <a:p>
            <a:pPr>
              <a:lnSpc>
                <a:spcPct val="90000"/>
              </a:lnSpc>
              <a:defRPr/>
            </a:pPr>
            <a:r>
              <a:rPr lang="en-US" dirty="0"/>
              <a:t>Likes to please instructors</a:t>
            </a:r>
          </a:p>
          <a:p>
            <a:pPr>
              <a:lnSpc>
                <a:spcPct val="90000"/>
              </a:lnSpc>
              <a:defRPr/>
            </a:pPr>
            <a:r>
              <a:rPr lang="en-US" dirty="0"/>
              <a:t>Learns by being supported and appreciated</a:t>
            </a:r>
          </a:p>
          <a:p>
            <a:pPr>
              <a:lnSpc>
                <a:spcPct val="90000"/>
              </a:lnSpc>
              <a:defRPr/>
            </a:pPr>
            <a:r>
              <a:rPr lang="en-US" dirty="0"/>
              <a:t>Wants faculty who establish personal rapport with students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a:t>Search for personal meaning to motivate yourself.</a:t>
            </a:r>
          </a:p>
          <a:p>
            <a:pPr>
              <a:defRPr/>
            </a:pPr>
            <a:r>
              <a:rPr lang="en-US" dirty="0"/>
              <a:t>Help others to learn.</a:t>
            </a:r>
          </a:p>
          <a:p>
            <a:pPr>
              <a:defRPr/>
            </a:pPr>
            <a:r>
              <a:rPr lang="en-US" dirty="0"/>
              <a:t>Whenever possible, choose classes that relate to your personal interests.</a:t>
            </a:r>
          </a:p>
          <a:p>
            <a:pPr>
              <a:defRPr/>
            </a:pPr>
            <a:r>
              <a:rPr lang="en-US" dirty="0"/>
              <a:t>Find a comfortable environment for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a:t>This type may neglect studies because of time spent in helping others.  </a:t>
            </a:r>
          </a:p>
          <a:p>
            <a:pPr>
              <a:defRPr/>
            </a:pPr>
            <a:r>
              <a:rPr lang="en-US" dirty="0"/>
              <a:t>They may find it difficult to pay attention to material that is not personally meaningful</a:t>
            </a:r>
            <a:r>
              <a:rPr lang="en-US" dirty="0">
                <a:solidFill>
                  <a:srgbClr val="F8F8F8"/>
                </a:solidFill>
              </a:rPr>
              <a:t>.  </a:t>
            </a:r>
          </a:p>
        </p:txBody>
      </p:sp>
      <p:graphicFrame>
        <p:nvGraphicFramePr>
          <p:cNvPr id="50180" name="Object 0" descr="This figure with a stop sign illustrates the cautions for feeling types. " title="Figure with Stop Sign"/>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0180" name="Object 0" descr="This figure with a stop sign illustrates the cautions for feeling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a:t>Find ways to organize the material to learn it easier.</a:t>
            </a:r>
          </a:p>
          <a:p>
            <a:pPr>
              <a:defRPr/>
            </a:pPr>
            <a:r>
              <a:rPr lang="en-US" dirty="0"/>
              <a:t>If possible, select instructors who present material in an organized way.</a:t>
            </a:r>
          </a:p>
          <a:p>
            <a:pPr>
              <a:defRPr/>
            </a:pPr>
            <a:r>
              <a:rPr lang="en-US" dirty="0"/>
              <a:t>Set goals and use a schedule to motivate yourself.</a:t>
            </a:r>
          </a:p>
          <a:p>
            <a:pPr>
              <a:defRPr/>
            </a:pPr>
            <a:r>
              <a:rPr lang="en-US" dirty="0"/>
              <a:t>Use a daily planner or to-do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a:t>This type tends to be structured and controlled which can limit creativity.  </a:t>
            </a:r>
          </a:p>
          <a:p>
            <a:pPr>
              <a:defRPr/>
            </a:pPr>
            <a:r>
              <a:rPr lang="en-US" dirty="0"/>
              <a:t>They may be in conflict with others who are less organized.  </a:t>
            </a:r>
          </a:p>
          <a:p>
            <a:pPr>
              <a:defRPr/>
            </a:pPr>
            <a:r>
              <a:rPr lang="en-US" dirty="0"/>
              <a:t>They may be overachievers who get stressed easily.  </a:t>
            </a:r>
          </a:p>
        </p:txBody>
      </p:sp>
      <p:graphicFrame>
        <p:nvGraphicFramePr>
          <p:cNvPr id="53252" name="Object 0" descr="This figure with a stop sign illustrates cautions for judging types. " title="Figure with Stop Sign"/>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3252" name="Object 0" descr="This figure with a stop sign illustrates cautions for judging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a:t>Good at looking at the possibilities and keeping the options open.</a:t>
            </a:r>
          </a:p>
          <a:p>
            <a:pPr>
              <a:defRPr/>
            </a:pPr>
            <a:r>
              <a:rPr lang="en-US" dirty="0"/>
              <a:t>Allow time to be thorough and complete your work.</a:t>
            </a:r>
          </a:p>
          <a:p>
            <a:pPr>
              <a:defRPr/>
            </a:pPr>
            <a:r>
              <a:rPr lang="en-US" dirty="0"/>
              <a:t>Have fun while learning.</a:t>
            </a:r>
          </a:p>
          <a:p>
            <a:pPr>
              <a:defRPr/>
            </a:pPr>
            <a:r>
              <a:rPr lang="en-US" dirty="0"/>
              <a:t>Study in groups with a mixture of perceptive and judging types.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Find a time when you are not tired or rushed.</a:t>
            </a:r>
          </a:p>
          <a:p>
            <a:r>
              <a:rPr lang="en-US" altLang="en-US" dirty="0"/>
              <a:t>There are no right or wrong answers.  </a:t>
            </a:r>
          </a:p>
          <a:p>
            <a:r>
              <a:rPr lang="en-US" altLang="en-US" dirty="0"/>
              <a:t>Answer quickly giving your first impression.  Do not over analyze.</a:t>
            </a:r>
          </a:p>
          <a:p>
            <a:r>
              <a:rPr lang="en-US" altLang="en-US" dirty="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a:t>This type may work on too many projects at once.</a:t>
            </a:r>
          </a:p>
          <a:p>
            <a:pPr>
              <a:defRPr/>
            </a:pPr>
            <a:r>
              <a:rPr lang="en-US" dirty="0"/>
              <a:t>Work on managing your time to meet deadlines. </a:t>
            </a:r>
          </a:p>
        </p:txBody>
      </p:sp>
      <p:graphicFrame>
        <p:nvGraphicFramePr>
          <p:cNvPr id="55300" name="Object 0" descr="This figure with a stop sign illustrates cautions for perceptive types. " title="Figure with Stop Sign"/>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5300" name="Object 0" descr="This figure with a stop sign illustrates cautions for perceptive types. " title="Figure with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a:latin typeface="Arial Rounded MT Bold" panose="020F0704030504030204" pitchFamily="34" charset="0"/>
              </a:rPr>
              <a:t> Personality and your Instructors teaching style</a:t>
            </a:r>
          </a:p>
        </p:txBody>
      </p:sp>
      <p:graphicFrame>
        <p:nvGraphicFramePr>
          <p:cNvPr id="38915" name="Object 3" descr="This graphic shows different colored pencils illustrating differences in personality tyype. " title="Colored Pencils"/>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name="Clip" r:id="rId2" imgW="545897" imgH="400507" progId="MS_ClipArt_Gallery.2">
                  <p:embed/>
                </p:oleObj>
              </mc:Choice>
              <mc:Fallback>
                <p:oleObj name="Clip" r:id="rId2" imgW="545897" imgH="400507" progId="MS_ClipArt_Gallery.2">
                  <p:embed/>
                  <p:pic>
                    <p:nvPicPr>
                      <p:cNvPr id="38915" name="Object 3" descr="This graphic shows different colored pencils illustrating differences in personality tyype. " title="Colored Penc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4000" dirty="0">
                <a:latin typeface="Arial Rounded MT Bold" panose="020F0704030504030204" pitchFamily="34" charset="0"/>
              </a:rPr>
              <a:t>Group Activity </a:t>
            </a:r>
            <a:br>
              <a:rPr lang="en-US" altLang="en-US" sz="4000" b="1" dirty="0">
                <a:latin typeface="Arial Rounded MT Bold" panose="020F0704030504030204" pitchFamily="34" charset="0"/>
              </a:rPr>
            </a:b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a:buNone/>
            </a:pPr>
            <a:r>
              <a:rPr lang="en-US" altLang="en-US" sz="4800" dirty="0">
                <a:solidFill>
                  <a:srgbClr val="00FF00"/>
                </a:solidFill>
              </a:rPr>
              <a:t> </a:t>
            </a:r>
            <a:r>
              <a:rPr lang="en-US" altLang="en-US" sz="6000" dirty="0">
                <a:solidFill>
                  <a:srgbClr val="0070C0"/>
                </a:solidFill>
              </a:rPr>
              <a:t>NF</a:t>
            </a:r>
            <a:r>
              <a:rPr lang="en-US" altLang="en-US" sz="4800" dirty="0">
                <a:solidFill>
                  <a:srgbClr val="00FF00"/>
                </a:solidFill>
              </a:rPr>
              <a:t>                    </a:t>
            </a:r>
            <a:r>
              <a:rPr lang="en-US" altLang="en-US" sz="6000" dirty="0">
                <a:solidFill>
                  <a:schemeClr val="accent6"/>
                </a:solidFill>
              </a:rPr>
              <a:t>NT</a:t>
            </a:r>
            <a:endParaRPr lang="en-US" altLang="en-US" sz="6000" dirty="0">
              <a:solidFill>
                <a:schemeClr val="accent6"/>
              </a:solidFill>
              <a:cs typeface="Arial"/>
            </a:endParaRPr>
          </a:p>
          <a:p>
            <a:pPr eaLnBrk="1" hangingPunct="1"/>
            <a:endParaRPr lang="en-US" altLang="en-US" sz="4800"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a:t>SJ                    NT</a:t>
            </a:r>
          </a:p>
          <a:p>
            <a:pPr marL="0" indent="0">
              <a:buNone/>
              <a:defRPr/>
            </a:pPr>
            <a:r>
              <a:rPr lang="en-US" sz="4800" dirty="0"/>
              <a:t>SP                    NF</a:t>
            </a:r>
          </a:p>
          <a:p>
            <a:pPr>
              <a:defRPr/>
            </a:pPr>
            <a:endParaRPr lang="en-US" sz="4800" dirty="0"/>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a:t>Group Activity: Make a list of adjectives that describe your favorite teacher.  Have the recorder write your responses on the board.</a:t>
            </a:r>
          </a:p>
        </p:txBody>
      </p:sp>
      <p:pic>
        <p:nvPicPr>
          <p:cNvPr id="65539" name="Picture 3" descr="This graphic shows a group of people in discuss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a:t>Here are some typical responses.  </a:t>
            </a:r>
            <a:r>
              <a:rPr lang="en-US" dirty="0">
                <a:solidFill>
                  <a:srgbClr val="FFFF66"/>
                </a:solidFill>
              </a:rPr>
              <a:t> </a:t>
            </a:r>
            <a:br>
              <a:rPr lang="en-US" dirty="0">
                <a:solidFill>
                  <a:srgbClr val="FFFF66"/>
                </a:solidFill>
              </a:rPr>
            </a:br>
            <a:r>
              <a:rPr lang="en-US" dirty="0"/>
              <a:t>Are yours similar?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0070C0"/>
                </a:solidFill>
              </a:rPr>
              <a:t>honestly</a:t>
            </a:r>
            <a:r>
              <a:rPr lang="en-US" altLang="en-US" dirty="0"/>
              <a:t> to get the best results.</a:t>
            </a:r>
          </a:p>
          <a:p>
            <a:r>
              <a:rPr lang="en-US" altLang="en-US" dirty="0"/>
              <a:t>Answer the questions </a:t>
            </a:r>
            <a:r>
              <a:rPr lang="en-US" altLang="en-US" dirty="0">
                <a:solidFill>
                  <a:srgbClr val="0070C0"/>
                </a:solidFill>
              </a:rPr>
              <a:t>how you usually are when you are not stressed. </a:t>
            </a:r>
            <a:r>
              <a:rPr lang="en-US" altLang="en-US" dirty="0">
                <a:solidFill>
                  <a:srgbClr val="C00000"/>
                </a:solidFill>
              </a:rPr>
              <a:t> </a:t>
            </a:r>
          </a:p>
          <a:p>
            <a:r>
              <a:rPr lang="en-US" altLang="en-US" dirty="0"/>
              <a:t>Do not answer the questions:</a:t>
            </a:r>
          </a:p>
          <a:p>
            <a:pPr lvl="1"/>
            <a:r>
              <a:rPr lang="en-US" altLang="en-US" dirty="0"/>
              <a:t>How you want to be</a:t>
            </a:r>
          </a:p>
          <a:p>
            <a:pPr lvl="1"/>
            <a:r>
              <a:rPr lang="en-US" altLang="en-US" dirty="0"/>
              <a:t>How you have to be at home, work or school</a:t>
            </a:r>
          </a:p>
          <a:p>
            <a:pPr lvl="1"/>
            <a:r>
              <a:rPr lang="en-US" altLang="en-US" dirty="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a:t>SJ</a:t>
            </a:r>
          </a:p>
        </p:txBody>
      </p:sp>
      <p:pic>
        <p:nvPicPr>
          <p:cNvPr id="67587" name="Picture 3" descr="This is a graphic of the traditional teacher holding an apple in her h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a:t>Responsible		Dependable</a:t>
            </a:r>
          </a:p>
          <a:p>
            <a:pPr>
              <a:defRPr/>
            </a:pPr>
            <a:r>
              <a:rPr lang="en-US" sz="2800" dirty="0"/>
              <a:t>Fair			Practical</a:t>
            </a:r>
          </a:p>
          <a:p>
            <a:pPr>
              <a:defRPr/>
            </a:pPr>
            <a:r>
              <a:rPr lang="en-US" sz="2800" dirty="0"/>
              <a:t>Role model           	Prepared</a:t>
            </a:r>
          </a:p>
          <a:p>
            <a:pPr>
              <a:defRPr/>
            </a:pPr>
            <a:r>
              <a:rPr lang="en-US" sz="2800" dirty="0"/>
              <a:t>Dedicated		In Control  </a:t>
            </a:r>
          </a:p>
          <a:p>
            <a:pPr>
              <a:defRPr/>
            </a:pPr>
            <a:r>
              <a:rPr lang="en-US" sz="2800" dirty="0"/>
              <a:t>Experienced		Organized </a:t>
            </a:r>
          </a:p>
          <a:p>
            <a:pPr>
              <a:defRPr/>
            </a:pPr>
            <a:r>
              <a:rPr lang="en-US" sz="2800" dirty="0"/>
              <a:t>Take Charge		Step by step  </a:t>
            </a:r>
          </a:p>
          <a:p>
            <a:pPr>
              <a:defRPr/>
            </a:pPr>
            <a:r>
              <a:rPr lang="en-US" sz="2800" dirty="0"/>
              <a:t>Specific			Precise</a:t>
            </a:r>
          </a:p>
          <a:p>
            <a:pPr>
              <a:defRPr/>
            </a:pPr>
            <a:r>
              <a:rPr lang="en-US" sz="2800" dirty="0"/>
              <a:t>To the Point              Rewards for Good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a:t>SP</a:t>
            </a:r>
          </a:p>
        </p:txBody>
      </p:sp>
      <p:graphicFrame>
        <p:nvGraphicFramePr>
          <p:cNvPr id="69635" name="Object 4" descr="This illustration of a college professor shows lecturing about scientific and creative ideas. " title="College Professor"/>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name="Clip" r:id="rId2" imgW="2276947" imgH="2132091" progId="MS_ClipArt_Gallery.2">
                  <p:embed/>
                </p:oleObj>
              </mc:Choice>
              <mc:Fallback>
                <p:oleObj name="Clip" r:id="rId2" imgW="2276947" imgH="2132091" progId="MS_ClipArt_Gallery.2">
                  <p:embed/>
                  <p:pic>
                    <p:nvPicPr>
                      <p:cNvPr id="69635" name="Object 4" descr="This illustration of a college professor shows lecturing about scientific and creative ideas. " title="College Prof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a:t>Unpredictable			Laid Back</a:t>
            </a:r>
          </a:p>
          <a:p>
            <a:pPr marL="0" indent="0">
              <a:buNone/>
              <a:defRPr/>
            </a:pPr>
            <a:r>
              <a:rPr lang="en-US" dirty="0"/>
              <a:t>Opportunities			Exploration</a:t>
            </a:r>
          </a:p>
          <a:p>
            <a:pPr marL="0" indent="0">
              <a:buNone/>
              <a:defRPr/>
            </a:pPr>
            <a:r>
              <a:rPr lang="en-US" dirty="0"/>
              <a:t>Fun!					Entertaining		</a:t>
            </a:r>
          </a:p>
          <a:p>
            <a:pPr marL="0" indent="0">
              <a:buNone/>
              <a:defRPr/>
            </a:pPr>
            <a:r>
              <a:rPr lang="en-US" dirty="0"/>
              <a:t>Sense of Humor			Flexible</a:t>
            </a:r>
          </a:p>
          <a:p>
            <a:pPr marL="0" indent="0">
              <a:buNone/>
              <a:defRPr/>
            </a:pPr>
            <a:r>
              <a:rPr lang="en-US" dirty="0"/>
              <a:t>Interesting				Variety</a:t>
            </a:r>
          </a:p>
          <a:p>
            <a:pPr marL="0" indent="0">
              <a:buNone/>
              <a:defRPr/>
            </a:pPr>
            <a:r>
              <a:rPr lang="en-US" dirty="0"/>
              <a:t>On the Go 				Patient</a:t>
            </a:r>
          </a:p>
          <a:p>
            <a:pPr marL="0" indent="0">
              <a:buNone/>
              <a:defRPr/>
            </a:pPr>
            <a:r>
              <a:rPr lang="en-US" dirty="0"/>
              <a:t>Different Perspectives  	Try New Things</a:t>
            </a:r>
          </a:p>
          <a:p>
            <a:pPr>
              <a:defRPr/>
            </a:pPr>
            <a:endParaRPr lang="en-US" dirty="0">
              <a:solidFill>
                <a:srgbClr val="F8F8F8"/>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a:t>NF</a:t>
            </a:r>
          </a:p>
        </p:txBody>
      </p:sp>
      <p:pic>
        <p:nvPicPr>
          <p:cNvPr id="71683" name="Picture 3" descr="This graphic of a college professors shows her looking into the sunset. It illustrates creative possibil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a:t>Open				Creative</a:t>
            </a:r>
          </a:p>
          <a:p>
            <a:pPr marL="0" indent="0">
              <a:buNone/>
              <a:defRPr/>
            </a:pPr>
            <a:r>
              <a:rPr lang="en-US" dirty="0"/>
              <a:t>Calm				Honest</a:t>
            </a:r>
          </a:p>
          <a:p>
            <a:pPr marL="0" indent="0">
              <a:buNone/>
              <a:defRPr/>
            </a:pPr>
            <a:r>
              <a:rPr lang="en-US" dirty="0"/>
              <a:t>Empathic			Personal</a:t>
            </a:r>
          </a:p>
          <a:p>
            <a:pPr marL="0" indent="0">
              <a:buNone/>
              <a:defRPr/>
            </a:pPr>
            <a:r>
              <a:rPr lang="en-US" dirty="0"/>
              <a:t>Mentor			Tutor</a:t>
            </a:r>
          </a:p>
          <a:p>
            <a:pPr marL="0" indent="0">
              <a:buNone/>
              <a:defRPr/>
            </a:pPr>
            <a:r>
              <a:rPr lang="en-US" dirty="0"/>
              <a:t>Compassionate		Enabler</a:t>
            </a:r>
          </a:p>
          <a:p>
            <a:pPr marL="0" indent="0">
              <a:buNone/>
              <a:defRPr/>
            </a:pPr>
            <a:r>
              <a:rPr lang="en-US" dirty="0"/>
              <a:t>Tolerant       		Helpful</a:t>
            </a:r>
          </a:p>
          <a:p>
            <a:pPr marL="0" indent="0">
              <a:buNone/>
              <a:defRPr/>
            </a:pPr>
            <a:r>
              <a:rPr lang="en-US" dirty="0"/>
              <a:t>Role Model			Supportive</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a:t>NT</a:t>
            </a:r>
          </a:p>
        </p:txBody>
      </p:sp>
      <p:graphicFrame>
        <p:nvGraphicFramePr>
          <p:cNvPr id="73731" name="Object 4" descr="This graphic shows a math professor writing equations on a board. " title="College Math Teacher"/>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name="Clip" r:id="rId2" imgW="1821485" imgH="1821485" progId="MS_ClipArt_Gallery.2">
                  <p:embed/>
                </p:oleObj>
              </mc:Choice>
              <mc:Fallback>
                <p:oleObj name="Clip" r:id="rId2" imgW="1821485" imgH="1821485" progId="MS_ClipArt_Gallery.2">
                  <p:embed/>
                  <p:pic>
                    <p:nvPicPr>
                      <p:cNvPr id="73731" name="Object 4" descr="This graphic shows a math professor writing equations on a board. " title="College Math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a:t>Knowledgeable			Clear</a:t>
            </a:r>
          </a:p>
          <a:p>
            <a:pPr marL="0" indent="0">
              <a:buNone/>
              <a:defRPr/>
            </a:pPr>
            <a:r>
              <a:rPr lang="en-US" sz="2800" dirty="0"/>
              <a:t>Logical Thinking			Creative</a:t>
            </a:r>
          </a:p>
          <a:p>
            <a:pPr marL="0" indent="0">
              <a:buNone/>
              <a:defRPr/>
            </a:pPr>
            <a:r>
              <a:rPr lang="en-US" sz="2800" dirty="0"/>
              <a:t>Competent				Freedom</a:t>
            </a:r>
          </a:p>
          <a:p>
            <a:pPr marL="0" indent="0">
              <a:buNone/>
              <a:defRPr/>
            </a:pPr>
            <a:r>
              <a:rPr lang="en-US" sz="2800" dirty="0"/>
              <a:t>Analytical				Inquisitive</a:t>
            </a:r>
          </a:p>
          <a:p>
            <a:pPr marL="0" indent="0">
              <a:buNone/>
              <a:defRPr/>
            </a:pPr>
            <a:r>
              <a:rPr lang="en-US" sz="2800" dirty="0"/>
              <a:t>Problem Solving			Precise</a:t>
            </a:r>
          </a:p>
          <a:p>
            <a:pPr marL="0" indent="0">
              <a:buNone/>
              <a:defRPr/>
            </a:pPr>
            <a:r>
              <a:rPr lang="en-US" sz="2800" dirty="0"/>
              <a:t>Lab Experiences			Praises Ingenuity</a:t>
            </a:r>
          </a:p>
          <a:p>
            <a:pPr marL="0" indent="0">
              <a:buNone/>
              <a:defRPr/>
            </a:pPr>
            <a:r>
              <a:rPr lang="en-US" sz="2800" dirty="0"/>
              <a:t>Challenging			Thorough</a:t>
            </a:r>
          </a:p>
          <a:p>
            <a:pPr marL="0" indent="0">
              <a:buNone/>
              <a:defRPr/>
            </a:pPr>
            <a:r>
              <a:rPr lang="en-US" sz="2800" dirty="0"/>
              <a:t>Authoritative			Intelligent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24013" y="1715293"/>
            <a:ext cx="6408737" cy="5080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br>
              <a:rPr lang="en-US" altLang="en-US" sz="4000" dirty="0">
                <a:latin typeface="Arial Rounded MT Bold" panose="020F0704030504030204" pitchFamily="34" charset="0"/>
              </a:rPr>
            </a:br>
            <a:br>
              <a:rPr lang="en-US" altLang="en-US" sz="4000" dirty="0">
                <a:solidFill>
                  <a:srgbClr val="FFC000"/>
                </a:solidFill>
              </a:rPr>
            </a:br>
            <a:br>
              <a:rPr lang="en-US" altLang="en-US" dirty="0">
                <a:solidFill>
                  <a:srgbClr val="66FF33"/>
                </a:solidFill>
              </a:rPr>
            </a:br>
            <a:endParaRPr lang="en-US" altLang="en-US" dirty="0">
              <a:solidFill>
                <a:srgbClr val="66FF33"/>
              </a:solidFill>
            </a:endParaRPr>
          </a:p>
        </p:txBody>
      </p:sp>
      <p:sp>
        <p:nvSpPr>
          <p:cNvPr id="4" name="Content Placeholder 3">
            <a:extLst>
              <a:ext uri="{FF2B5EF4-FFF2-40B4-BE49-F238E27FC236}">
                <a16:creationId xmlns:a16="http://schemas.microsoft.com/office/drawing/2014/main" id="{C05EA197-5DCA-BE4C-B95D-62E5BEEF2B49}"/>
              </a:ext>
            </a:extLst>
          </p:cNvPr>
          <p:cNvSpPr>
            <a:spLocks noGrp="1"/>
          </p:cNvSpPr>
          <p:nvPr>
            <p:ph idx="1"/>
          </p:nvPr>
        </p:nvSpPr>
        <p:spPr>
          <a:xfrm>
            <a:off x="2057400" y="2514600"/>
            <a:ext cx="6043613" cy="3290888"/>
          </a:xfrm>
        </p:spPr>
        <p:txBody>
          <a:bodyPr/>
          <a:lstStyle/>
          <a:p>
            <a:endParaRPr lang="en-US" dirty="0"/>
          </a:p>
        </p:txBody>
      </p:sp>
      <p:pic>
        <p:nvPicPr>
          <p:cNvPr id="3" name="Picture 2" descr="A black and white icon of a person with question marks and clouds&#10;&#10;Description automatically generated">
            <a:extLst>
              <a:ext uri="{FF2B5EF4-FFF2-40B4-BE49-F238E27FC236}">
                <a16:creationId xmlns:a16="http://schemas.microsoft.com/office/drawing/2014/main" id="{42ACA6C2-38B5-EA42-95BF-D4E564E101DF}"/>
              </a:ext>
            </a:extLst>
          </p:cNvPr>
          <p:cNvPicPr>
            <a:picLocks noChangeAspect="1"/>
          </p:cNvPicPr>
          <p:nvPr/>
        </p:nvPicPr>
        <p:blipFill>
          <a:blip r:embed="rId2"/>
          <a:stretch>
            <a:fillRect/>
          </a:stretch>
        </p:blipFill>
        <p:spPr>
          <a:xfrm>
            <a:off x="3072209" y="2463404"/>
            <a:ext cx="3633391" cy="3633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Adapt.&#10;Appreciate the positives. " title="Adapt"/>
          <p:cNvSpPr>
            <a:spLocks noGrp="1" noChangeArrowheads="1"/>
          </p:cNvSpPr>
          <p:nvPr>
            <p:ph type="title"/>
          </p:nvPr>
        </p:nvSpPr>
        <p:spPr>
          <a:xfrm>
            <a:off x="1144081" y="654170"/>
            <a:ext cx="6859786" cy="984849"/>
          </a:xfrm>
        </p:spPr>
        <p:txBody>
          <a:bodyPr/>
          <a:lstStyle/>
          <a:p>
            <a:pPr algn="ctr" eaLnBrk="1" hangingPunct="1"/>
            <a:r>
              <a:rPr lang="en-US" altLang="en-US" sz="3600" dirty="0">
                <a:latin typeface="Arial Rounded MT Bold" panose="020F0704030504030204" pitchFamily="34" charset="0"/>
              </a:rPr>
              <a:t>Adapt</a:t>
            </a:r>
            <a:br>
              <a:rPr lang="en-US" altLang="en-US" sz="3600" dirty="0">
                <a:latin typeface="Arial Rounded MT Bold" panose="020F0704030504030204" pitchFamily="34" charset="0"/>
              </a:rPr>
            </a:br>
            <a:r>
              <a:rPr lang="en-US" altLang="en-US" sz="3600" dirty="0">
                <a:latin typeface="Arial Rounded MT Bold" panose="020F0704030504030204" pitchFamily="34" charset="0"/>
              </a:rPr>
              <a:t>Appreciate the Positives</a:t>
            </a:r>
          </a:p>
        </p:txBody>
      </p:sp>
      <p:pic>
        <p:nvPicPr>
          <p:cNvPr id="14339" name="Picture 3" descr="This graphic shows a college professor with a smiling emoj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Smiling emo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a:solidFill>
                  <a:srgbClr val="0070C0"/>
                </a:solidFill>
              </a:rPr>
              <a:t>There are no good or bad types.</a:t>
            </a:r>
            <a:r>
              <a:rPr lang="en-US" dirty="0">
                <a:solidFill>
                  <a:srgbClr val="C00000"/>
                </a:solidFill>
              </a:rPr>
              <a:t>  </a:t>
            </a:r>
            <a:r>
              <a:rPr lang="en-US" dirty="0"/>
              <a:t>Each type has personal strengths that can be used in the workplace.  </a:t>
            </a:r>
          </a:p>
          <a:p>
            <a:pPr marL="0" indent="0">
              <a:buNone/>
            </a:pPr>
            <a:endParaRPr lang="en-US" dirty="0"/>
          </a:p>
          <a:p>
            <a:pPr marL="0" indent="0">
              <a:buNone/>
            </a:pPr>
            <a:r>
              <a:rPr lang="en-US" dirty="0"/>
              <a:t>Answer the questions </a:t>
            </a:r>
            <a:r>
              <a:rPr lang="en-US" dirty="0">
                <a:solidFill>
                  <a:srgbClr val="0070C0"/>
                </a:solidFill>
              </a:rPr>
              <a:t>honestly</a:t>
            </a:r>
            <a:r>
              <a:rPr lang="en-US" dirty="0"/>
              <a:t> to get the best results.  If you do not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slide title, Other Factors in Choosing a Major. " title="Other Factors in Choosing a Major"/>
          <p:cNvSpPr>
            <a:spLocks noGrp="1"/>
          </p:cNvSpPr>
          <p:nvPr>
            <p:ph type="title"/>
          </p:nvPr>
        </p:nvSpPr>
        <p:spPr>
          <a:xfrm>
            <a:off x="543686" y="1219200"/>
            <a:ext cx="7416800" cy="508000"/>
          </a:xfrm>
        </p:spPr>
        <p:txBody>
          <a:bodyPr/>
          <a:lstStyle/>
          <a:p>
            <a:pPr algn="ctr"/>
            <a:r>
              <a:rPr lang="en-US" sz="3200" b="1" dirty="0"/>
              <a:t>Other Factors in Choosing a Major</a:t>
            </a:r>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a:t>   </a:t>
            </a:r>
          </a:p>
        </p:txBody>
      </p:sp>
      <p:pic>
        <p:nvPicPr>
          <p:cNvPr id="4" name="Picture 3" descr="This graphic has a figure trying to decide on a care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a:t>Other Factors in Choosing a Major</a:t>
            </a:r>
          </a:p>
        </p:txBody>
      </p:sp>
      <p:sp>
        <p:nvSpPr>
          <p:cNvPr id="3" name="Content Placeholder 2"/>
          <p:cNvSpPr>
            <a:spLocks noGrp="1"/>
          </p:cNvSpPr>
          <p:nvPr>
            <p:ph idx="1"/>
          </p:nvPr>
        </p:nvSpPr>
        <p:spPr>
          <a:xfrm>
            <a:off x="1524000" y="1600200"/>
            <a:ext cx="6481763" cy="4752975"/>
          </a:xfrm>
        </p:spPr>
        <p:txBody>
          <a:bodyPr/>
          <a:lstStyle/>
          <a:p>
            <a:pPr marL="0" indent="0">
              <a:buNone/>
            </a:pPr>
            <a:r>
              <a:rPr lang="en-US" sz="2400" dirty="0"/>
              <a:t>Once your have completed the assessment,  you may have several job options to consider. </a:t>
            </a:r>
          </a:p>
          <a:p>
            <a:pPr marL="0" indent="0">
              <a:buNone/>
            </a:pPr>
            <a:r>
              <a:rPr lang="en-US" sz="2400" dirty="0"/>
              <a:t> </a:t>
            </a:r>
          </a:p>
          <a:p>
            <a:pPr marL="2286000" lvl="5" indent="0">
              <a:buNone/>
            </a:pPr>
            <a:r>
              <a:rPr lang="en-US" sz="2400" dirty="0"/>
              <a:t>The assessments contain information on job outlook. Job outlook describes which  jobs will be available and how much they pay. </a:t>
            </a:r>
          </a:p>
          <a:p>
            <a:endParaRPr lang="en-US" sz="2400" dirty="0"/>
          </a:p>
          <a:p>
            <a:pPr marL="0" indent="0">
              <a:buNone/>
            </a:pPr>
            <a:r>
              <a:rPr lang="en-US" sz="2400" dirty="0"/>
              <a:t>Some students may opt for lower</a:t>
            </a:r>
          </a:p>
          <a:p>
            <a:pPr marL="0" indent="0">
              <a:buNone/>
            </a:pPr>
            <a:r>
              <a:rPr lang="en-US" sz="2400" dirty="0"/>
              <a:t>Paying jobs that serve humanity</a:t>
            </a:r>
          </a:p>
          <a:p>
            <a:pPr marL="0" indent="0">
              <a:buNone/>
            </a:pPr>
            <a:r>
              <a:rPr lang="en-US" sz="2400" dirty="0"/>
              <a:t>and provide personal fulfillment.   </a:t>
            </a:r>
          </a:p>
        </p:txBody>
      </p:sp>
      <p:pic>
        <p:nvPicPr>
          <p:cNvPr id="4" name="Picture 3" descr="This graphic says, &amp;#34;Change the World.&amp;#34; Students may opt for lower paying jobs that change the world for the bett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descr="This graphic shows a person handing out money. It illustrates money as a consideration in career plann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graphic shows a checklist for a satisfying career including potential for advancement, making a difference, and enjoyable wor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a:t>Checklist for a Satisfying Career</a:t>
            </a:r>
          </a:p>
        </p:txBody>
      </p:sp>
    </p:spTree>
    <p:extLst>
      <p:ext uri="{BB962C8B-B14F-4D97-AF65-F5344CB8AC3E}">
        <p14:creationId xmlns:p14="http://schemas.microsoft.com/office/powerpoint/2010/main" val="64610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a:t>Keys to Success: Find Your Passion</a:t>
            </a:r>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a:t>The secret of success is making your vocation your vacation.</a:t>
            </a:r>
          </a:p>
          <a:p>
            <a:pPr marL="0" indent="0">
              <a:buNone/>
            </a:pPr>
            <a:r>
              <a:rPr lang="en-US" dirty="0"/>
              <a:t>                    Mark Twain</a:t>
            </a:r>
          </a:p>
          <a:p>
            <a:pPr marL="0" indent="0">
              <a:buNone/>
            </a:pPr>
            <a:endParaRPr lang="en-US" dirty="0"/>
          </a:p>
        </p:txBody>
      </p:sp>
      <p:pic>
        <p:nvPicPr>
          <p:cNvPr id="1026" name="Picture 2" descr="http://cdn1.thefamouspeople.com/profiles/images/mark-twain.jpg&#10;&#10;This is a photo of Mark Twa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a:t>Keys to Success: Find Your Passion</a:t>
            </a:r>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a:t>3 Types of Work:</a:t>
            </a:r>
          </a:p>
          <a:p>
            <a:pPr marL="514350" indent="-514350">
              <a:buAutoNum type="arabicPeriod"/>
            </a:pPr>
            <a:r>
              <a:rPr lang="en-US" sz="2400" dirty="0">
                <a:solidFill>
                  <a:srgbClr val="0070C0"/>
                </a:solidFill>
              </a:rPr>
              <a:t>A job</a:t>
            </a:r>
            <a:r>
              <a:rPr lang="en-US" sz="2400" dirty="0">
                <a:solidFill>
                  <a:srgbClr val="C00000"/>
                </a:solidFill>
              </a:rPr>
              <a:t> </a:t>
            </a:r>
            <a:r>
              <a:rPr lang="en-US" sz="2400" dirty="0"/>
              <a:t>(what you do for a paycheck)</a:t>
            </a:r>
          </a:p>
          <a:p>
            <a:pPr marL="514350" indent="-514350">
              <a:buAutoNum type="arabicPeriod"/>
            </a:pPr>
            <a:r>
              <a:rPr lang="en-US" sz="2400" dirty="0">
                <a:solidFill>
                  <a:srgbClr val="0070C0"/>
                </a:solidFill>
              </a:rPr>
              <a:t>A career</a:t>
            </a:r>
            <a:r>
              <a:rPr lang="en-US" sz="2400" dirty="0">
                <a:solidFill>
                  <a:srgbClr val="C00000"/>
                </a:solidFill>
              </a:rPr>
              <a:t> </a:t>
            </a:r>
            <a:r>
              <a:rPr lang="en-US" sz="2400" dirty="0"/>
              <a:t>(personally meaningful work)</a:t>
            </a:r>
          </a:p>
          <a:p>
            <a:pPr marL="514350" indent="-514350">
              <a:buAutoNum type="arabicPeriod"/>
            </a:pPr>
            <a:r>
              <a:rPr lang="en-US" sz="2400" dirty="0">
                <a:solidFill>
                  <a:srgbClr val="0070C0"/>
                </a:solidFill>
              </a:rPr>
              <a:t>A calling</a:t>
            </a:r>
            <a:r>
              <a:rPr lang="en-US" sz="2400" dirty="0">
                <a:solidFill>
                  <a:srgbClr val="C00000"/>
                </a:solidFill>
              </a:rPr>
              <a:t> </a:t>
            </a:r>
            <a:r>
              <a:rPr lang="en-US" sz="2400" dirty="0"/>
              <a:t>(a passionate commitment) </a:t>
            </a:r>
            <a:endParaRPr lang="en-US" dirty="0"/>
          </a:p>
          <a:p>
            <a:pPr marL="0" indent="0">
              <a:buNone/>
            </a:pPr>
            <a:r>
              <a:rPr lang="en-US" dirty="0"/>
              <a:t>Martin Seligman says that you know you have found a calling when you are in the state of flow.  He defines flow as: </a:t>
            </a:r>
          </a:p>
          <a:p>
            <a:pPr marL="0" indent="0">
              <a:buNone/>
            </a:pPr>
            <a:r>
              <a:rPr lang="en-US" dirty="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a:solidFill>
                  <a:srgbClr val="FFFF00"/>
                </a:solidFill>
                <a:latin typeface="Arial Rounded MT Bold"/>
              </a:rPr>
              <a:t>  </a:t>
            </a:r>
            <a:r>
              <a:rPr lang="en-US" altLang="en-US" dirty="0">
                <a:solidFill>
                  <a:schemeClr val="bg2"/>
                </a:solidFill>
                <a:latin typeface="Arial Rounded MT Bold"/>
              </a:rPr>
              <a:t>Take the </a:t>
            </a:r>
            <a:r>
              <a:rPr lang="en-US" altLang="en-US" dirty="0" err="1">
                <a:solidFill>
                  <a:schemeClr val="bg2"/>
                </a:solidFill>
                <a:latin typeface="Arial Rounded MT Bold"/>
              </a:rPr>
              <a:t>TruTalent</a:t>
            </a:r>
            <a:r>
              <a:rPr lang="en-US" altLang="en-US" dirty="0">
                <a:solidFill>
                  <a:schemeClr val="bg2"/>
                </a:solidFill>
                <a:latin typeface="Arial Rounded MT Bold"/>
              </a:rPr>
              <a:t> Intelligences </a:t>
            </a:r>
            <a:r>
              <a:rPr lang="en-US" altLang="en-US" dirty="0" err="1">
                <a:solidFill>
                  <a:schemeClr val="bg2"/>
                </a:solidFill>
                <a:latin typeface="Arial Rounded MT Bold"/>
              </a:rPr>
              <a:t>Asssessment</a:t>
            </a:r>
            <a:r>
              <a:rPr lang="en-US" altLang="en-US" dirty="0">
                <a:solidFill>
                  <a:schemeClr val="bg2"/>
                </a:solidFill>
                <a:latin typeface="Arial Rounded MT Bold"/>
              </a:rPr>
              <a:t> in Chapter 3</a:t>
            </a:r>
            <a:br>
              <a:rPr lang="en-US" altLang="en-US" dirty="0">
                <a:latin typeface="Arial Rounded MT Bold" panose="020F0704030504030204" pitchFamily="34" charset="0"/>
              </a:rPr>
            </a:br>
            <a:endParaRPr lang="en-US" altLang="en-US" sz="4000" b="0" dirty="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a:t>This assessment helps you to think positively about your abilities and connect them to careers.  Answer the questions honestly for the best results.  </a:t>
            </a:r>
          </a:p>
        </p:txBody>
      </p:sp>
      <p:pic>
        <p:nvPicPr>
          <p:cNvPr id="5" name="Picture 2" descr="A picture containing text, clipart&#10;&#10;Description automatically generated"/>
          <p:cNvPicPr>
            <a:picLocks noChangeAspect="1" noChangeArrowheads="1"/>
          </p:cNvPicPr>
          <p:nvPr/>
        </p:nvPicPr>
        <p:blipFill>
          <a:blip r:embed="rId2"/>
          <a:srcRect/>
          <a:stretch>
            <a:fillRect/>
          </a:stretch>
        </p:blipFill>
        <p:spPr bwMode="auto">
          <a:xfrm>
            <a:off x="1979798" y="2186232"/>
            <a:ext cx="5179378" cy="227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a:solidFill>
                  <a:srgbClr val="66FF33"/>
                </a:solidFill>
              </a:rPr>
              <a:t> </a:t>
            </a:r>
            <a:r>
              <a:rPr lang="en-US" altLang="en-US" sz="4000" b="0" dirty="0">
                <a:solidFill>
                  <a:schemeClr val="tx1"/>
                </a:solidFill>
                <a:latin typeface="Arial Rounded MT Bold" panose="020F0704030504030204" pitchFamily="34" charset="0"/>
              </a:rPr>
              <a:t>Multiple Intelligences</a:t>
            </a: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a:latin typeface="+mj-lt"/>
              </a:rPr>
              <a:t>        </a:t>
            </a:r>
            <a:r>
              <a:rPr lang="en-US" b="1" dirty="0"/>
              <a:t>Developed by Howard Gardner</a:t>
            </a:r>
          </a:p>
          <a:p>
            <a:pPr eaLnBrk="1" hangingPunct="1">
              <a:buClr>
                <a:srgbClr val="FF0000"/>
              </a:buClr>
              <a:buFont typeface="Wingdings" pitchFamily="2" charset="2"/>
              <a:buChar char="Ø"/>
              <a:defRPr/>
            </a:pPr>
            <a:endParaRPr lang="en-US" sz="2400" dirty="0"/>
          </a:p>
          <a:p>
            <a:pPr eaLnBrk="1" hangingPunct="1">
              <a:buClr>
                <a:srgbClr val="FF0000"/>
              </a:buClr>
              <a:buFontTx/>
              <a:buNone/>
              <a:defRPr/>
            </a:pPr>
            <a:r>
              <a:rPr lang="en-US" dirty="0"/>
              <a:t>   </a:t>
            </a:r>
            <a:r>
              <a:rPr lang="en-US" dirty="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a:latin typeface="Century Gothic" panose="020B0502020202020204" pitchFamily="34" charset="0"/>
            </a:endParaRPr>
          </a:p>
          <a:p>
            <a:pPr eaLnBrk="1" hangingPunct="1">
              <a:buClr>
                <a:srgbClr val="FF0000"/>
              </a:buClr>
              <a:buFontTx/>
              <a:buNone/>
              <a:defRPr/>
            </a:pPr>
            <a:r>
              <a:rPr lang="en-US" dirty="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a:latin typeface="+mj-lt"/>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a:solidFill>
                  <a:srgbClr val="FFFF00"/>
                </a:solidFill>
                <a:latin typeface="Arial Rounded MT Bold" panose="020F0704030504030204" pitchFamily="34" charset="0"/>
              </a:rPr>
              <a:t>        </a:t>
            </a:r>
            <a:r>
              <a:rPr lang="en-US" altLang="en-US" sz="4000" b="0" dirty="0">
                <a:solidFill>
                  <a:schemeClr val="bg2"/>
                </a:solidFill>
                <a:latin typeface="Arial Rounded MT Bold" panose="020F0704030504030204" pitchFamily="34" charset="0"/>
              </a:rPr>
              <a:t>Multiple Intelligences</a:t>
            </a: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a:p>
          <a:p>
            <a:pPr lvl="0">
              <a:buClr>
                <a:srgbClr val="FF0000"/>
              </a:buClr>
              <a:buFont typeface="Wingdings" panose="05000000000000000000" pitchFamily="2" charset="2"/>
              <a:buChar char="ü"/>
            </a:pPr>
            <a:r>
              <a:rPr lang="en-US" sz="2400" b="1" dirty="0">
                <a:latin typeface="Century Gothic" panose="020B0502020202020204" pitchFamily="34" charset="0"/>
              </a:rPr>
              <a:t>Musical: </a:t>
            </a:r>
            <a:r>
              <a:rPr lang="en-US" sz="24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400" dirty="0">
                <a:latin typeface="Century Gothic" panose="020B0502020202020204" pitchFamily="34" charset="0"/>
              </a:rPr>
              <a:t>I</a:t>
            </a:r>
            <a:r>
              <a:rPr lang="en-US" sz="2400" b="1" dirty="0">
                <a:latin typeface="Century Gothic" panose="020B0502020202020204" pitchFamily="34" charset="0"/>
              </a:rPr>
              <a:t>nterpersonal</a:t>
            </a:r>
            <a:r>
              <a:rPr lang="en-US" sz="24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400" b="1" dirty="0">
                <a:latin typeface="Century Gothic" panose="020B0502020202020204" pitchFamily="34" charset="0"/>
              </a:rPr>
              <a:t>Mathematical: </a:t>
            </a:r>
            <a:r>
              <a:rPr lang="en-US" sz="24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400" b="1" dirty="0">
                <a:latin typeface="Century Gothic" panose="020B0502020202020204" pitchFamily="34" charset="0"/>
              </a:rPr>
              <a:t>Spatial: </a:t>
            </a:r>
            <a:r>
              <a:rPr lang="en-US" sz="24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400" b="1" dirty="0">
                <a:latin typeface="Century Gothic" panose="020B0502020202020204" pitchFamily="34" charset="0"/>
              </a:rPr>
              <a:t>Bodily-Kinesthetic: </a:t>
            </a:r>
            <a:r>
              <a:rPr lang="en-US" sz="24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400" b="1" dirty="0">
                <a:latin typeface="Century Gothic" panose="020B0502020202020204" pitchFamily="34" charset="0"/>
              </a:rPr>
              <a:t>Linguistic: </a:t>
            </a:r>
            <a:r>
              <a:rPr lang="en-US" sz="24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400" b="1" dirty="0">
                <a:latin typeface="Century Gothic" panose="020B0502020202020204" pitchFamily="34" charset="0"/>
              </a:rPr>
              <a:t>Intrapersonal: </a:t>
            </a:r>
            <a:r>
              <a:rPr lang="en-US" sz="24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400" b="1" dirty="0">
                <a:latin typeface="Century Gothic" panose="020B0502020202020204" pitchFamily="34" charset="0"/>
              </a:rPr>
              <a:t>Naturalist</a:t>
            </a:r>
            <a:r>
              <a:rPr lang="en-US" sz="24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400" b="1" dirty="0">
                <a:latin typeface="Century Gothic" panose="020B0502020202020204" pitchFamily="34" charset="0"/>
              </a:rPr>
              <a:t>Existential: </a:t>
            </a:r>
            <a:r>
              <a:rPr lang="en-US" sz="2400" dirty="0">
                <a:latin typeface="Century Gothic" panose="020B0502020202020204" pitchFamily="34" charset="0"/>
              </a:rPr>
              <a:t>pondering the meaning of life and our place in the universe</a:t>
            </a:r>
          </a:p>
          <a:p>
            <a:endParaRPr lang="en-US" altLang="en-US" dirty="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9 Elements of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a:t>The test does not measure:</a:t>
            </a:r>
          </a:p>
          <a:p>
            <a:pPr lvl="1"/>
            <a:r>
              <a:rPr lang="en-US" altLang="en-US" sz="3200" b="0" dirty="0"/>
              <a:t>Intelligence</a:t>
            </a:r>
          </a:p>
          <a:p>
            <a:pPr lvl="1"/>
            <a:r>
              <a:rPr lang="en-US" altLang="en-US" sz="3200" b="0" dirty="0"/>
              <a:t>Psychological or emotional health</a:t>
            </a:r>
          </a:p>
          <a:p>
            <a:pPr marL="57150" indent="0">
              <a:buNone/>
            </a:pPr>
            <a:endParaRPr lang="en-US" altLang="en-US" sz="3200" dirty="0"/>
          </a:p>
          <a:p>
            <a:pPr marL="57150" indent="0">
              <a:buNone/>
            </a:pPr>
            <a:r>
              <a:rPr lang="en-US" altLang="en-US" sz="3200" dirty="0"/>
              <a:t>The assessment identifies your personal strengths and matches them to possible careers.</a:t>
            </a:r>
            <a:endParaRPr lang="en-US" altLang="en-US" sz="3200" b="0" dirty="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1713</TotalTime>
  <Words>2721</Words>
  <Application>Microsoft Office PowerPoint</Application>
  <PresentationFormat>On-screen Show (4:3)</PresentationFormat>
  <Paragraphs>521</Paragraphs>
  <Slides>87</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ＭＳ Ｐゴシック</vt:lpstr>
      <vt:lpstr>ＭＳ Ｐゴシック</vt:lpstr>
      <vt:lpstr>Arial</vt:lpstr>
      <vt:lpstr>Arial Rounded MT Bold</vt:lpstr>
      <vt:lpstr>Calibri</vt:lpstr>
      <vt:lpstr>Century Gothic</vt:lpstr>
      <vt:lpstr>Monotype Sorts</vt:lpstr>
      <vt:lpstr>Tahoma</vt:lpstr>
      <vt:lpstr>Wingdings</vt:lpstr>
      <vt:lpstr>template</vt:lpstr>
      <vt:lpstr>Clip</vt:lpstr>
      <vt:lpstr>Exploring Your Personality and Major Chapter 2</vt:lpstr>
      <vt:lpstr>Job Jar Activity</vt:lpstr>
      <vt:lpstr>What is Personality Type? </vt:lpstr>
      <vt:lpstr>Personality Type </vt:lpstr>
      <vt:lpstr>TruTalent Personality Assessment</vt:lpstr>
      <vt:lpstr>Directions</vt:lpstr>
      <vt:lpstr>Directions</vt:lpstr>
      <vt:lpstr>Important</vt:lpstr>
      <vt:lpstr>Directions</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Adapt Appreciate the Positives</vt:lpstr>
      <vt:lpstr>Other Factors in Choosing a Major</vt:lpstr>
      <vt:lpstr>Other Factors in Choosing a Major</vt:lpstr>
      <vt:lpstr>Checklist for a Satisfying Career</vt:lpstr>
      <vt:lpstr>Keys to Success: Find Your Passion</vt:lpstr>
      <vt:lpstr>Keys to Success: Find Your Passion</vt:lpstr>
      <vt:lpstr>  Take the TruTalent Intelligences Asssessment in Chapter 3 </vt:lpstr>
      <vt:lpstr> Multiple Intelligences</vt:lpstr>
      <vt:lpstr>        Multiple Intelligences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163</cp:revision>
  <dcterms:created xsi:type="dcterms:W3CDTF">2013-11-18T20:15:02Z</dcterms:created>
  <dcterms:modified xsi:type="dcterms:W3CDTF">2024-12-15T18:40:13Z</dcterms:modified>
</cp:coreProperties>
</file>