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2"/>
  </p:notesMasterIdLst>
  <p:sldIdLst>
    <p:sldId id="490" r:id="rId2"/>
    <p:sldId id="477" r:id="rId3"/>
    <p:sldId id="465" r:id="rId4"/>
    <p:sldId id="542" r:id="rId5"/>
    <p:sldId id="654" r:id="rId6"/>
    <p:sldId id="660" r:id="rId7"/>
    <p:sldId id="663" r:id="rId8"/>
    <p:sldId id="514" r:id="rId9"/>
    <p:sldId id="515" r:id="rId10"/>
    <p:sldId id="565" r:id="rId11"/>
    <p:sldId id="566" r:id="rId12"/>
    <p:sldId id="652" r:id="rId13"/>
    <p:sldId id="661" r:id="rId14"/>
    <p:sldId id="662" r:id="rId15"/>
    <p:sldId id="567" r:id="rId16"/>
    <p:sldId id="547" r:id="rId17"/>
    <p:sldId id="658" r:id="rId18"/>
    <p:sldId id="659" r:id="rId19"/>
    <p:sldId id="562" r:id="rId20"/>
    <p:sldId id="563" r:id="rId21"/>
    <p:sldId id="564" r:id="rId22"/>
    <p:sldId id="657" r:id="rId23"/>
    <p:sldId id="653" r:id="rId24"/>
    <p:sldId id="569" r:id="rId25"/>
    <p:sldId id="570" r:id="rId26"/>
    <p:sldId id="571" r:id="rId27"/>
    <p:sldId id="572" r:id="rId28"/>
    <p:sldId id="573" r:id="rId29"/>
    <p:sldId id="574" r:id="rId30"/>
    <p:sldId id="575" r:id="rId31"/>
    <p:sldId id="576" r:id="rId32"/>
    <p:sldId id="577" r:id="rId33"/>
    <p:sldId id="578" r:id="rId34"/>
    <p:sldId id="579" r:id="rId35"/>
    <p:sldId id="656" r:id="rId36"/>
    <p:sldId id="594"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6" autoAdjust="0"/>
    <p:restoredTop sz="85972"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F3D97AD3-742D-459F-9647-F7ED8E4AD7FB}" type="datetimeFigureOut">
              <a:rPr lang="en-US"/>
              <a:pPr>
                <a:defRPr/>
              </a:pPr>
              <a:t>12/8/2009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9FCAF862-5D51-4608-AAA0-FFBE299978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80E8DB-C16F-4A20-B953-670F6AAF6130}"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8E8E04-5602-4CB5-AF76-2DC054A6D9F1}"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CAF862-5D51-4608-AAA0-FFBE29997833}"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6FDE0A-7177-4B7C-8A23-B8CE96C0FF33}"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C86A00-CCDD-4978-B838-7D41BD171C56}"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3E0405E-CC51-413F-8B54-6989CFC59682}" type="slidenum">
              <a:rPr lang="en-US" smtClean="0"/>
              <a:pPr>
                <a:defRPr/>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69B3488-0553-42EE-B421-7F146C800346}" type="slidenum">
              <a:rPr lang="en-US" smtClean="0"/>
              <a:pPr>
                <a:defRPr/>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6C294AF-7CDB-4210-97F8-C1B691430634}" type="slidenum">
              <a:rPr lang="en-US" smtClean="0"/>
              <a:pPr>
                <a:defRPr/>
              </a:pPr>
              <a:t>49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269108-1D07-4984-AD47-5E59DAF3E284}" type="slidenum">
              <a:rPr lang="en-US" smtClean="0"/>
              <a:pPr>
                <a:defRPr/>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171195-96E3-464A-A882-F1557BF3D4AD}"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B996432-9E8A-4404-8C9F-7F8A1A05AB3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CAF862-5D51-4608-AAA0-FFBE29997833}"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CAF862-5D51-4608-AAA0-FFBE29997833}"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8C474B4-4884-4279-91C9-139798278DD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4929D7-B841-40A1-ACD6-F374B05E3EAB}"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941D67-7185-4AC8-9EE1-F6E5D485AD25}"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388337-5964-41A5-BB9E-582EBD4BFFD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33154" name="Rectangle 34"/>
          <p:cNvSpPr>
            <a:spLocks noGrp="1" noChangeArrowheads="1"/>
          </p:cNvSpPr>
          <p:nvPr>
            <p:ph type="ctrTitle" sz="quarter"/>
          </p:nvPr>
        </p:nvSpPr>
        <p:spPr>
          <a:xfrm>
            <a:off x="1143000" y="2286000"/>
            <a:ext cx="7772400" cy="1143000"/>
          </a:xfrm>
        </p:spPr>
        <p:txBody>
          <a:bodyPr/>
          <a:lstStyle>
            <a:lvl1pPr algn="ctr">
              <a:defRPr/>
            </a:lvl1pPr>
          </a:lstStyle>
          <a:p>
            <a:r>
              <a:rPr lang="en-US"/>
              <a:t>Click to edit Master title style</a:t>
            </a:r>
          </a:p>
        </p:txBody>
      </p:sp>
      <p:sp>
        <p:nvSpPr>
          <p:cNvPr id="133155"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48F6BC68-F9D0-4805-B949-55DA470661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284B7F81-85F3-4D93-8C96-5648D0832A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0784FC4-39D1-4A75-A5B7-B80381EB7E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F4D5258-7AC9-4F89-B163-A62A0DF02F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F3626703-4E6A-4E37-B996-941E1154B3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FAA5F606-E9C9-4D23-A2BB-9F7CADA16D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8822ACE9-29B7-4D18-B919-799D18F106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6A0028C2-D046-44F7-A473-2997FC16DB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B12964A7-6F9A-4880-8AE1-30ED1EA463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0D4A7DD4-A7E0-4ED9-B702-9465C9D54D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471895A5-EC32-48CF-98AD-58017738B3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3209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1033" name="Group 4"/>
            <p:cNvGrpSpPr>
              <a:grpSpLocks/>
            </p:cNvGrpSpPr>
            <p:nvPr/>
          </p:nvGrpSpPr>
          <p:grpSpPr bwMode="auto">
            <a:xfrm>
              <a:off x="48" y="102"/>
              <a:ext cx="96" cy="4128"/>
              <a:chOff x="48" y="102"/>
              <a:chExt cx="96" cy="4128"/>
            </a:xfrm>
          </p:grpSpPr>
          <p:sp>
            <p:nvSpPr>
              <p:cNvPr id="13210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32131" name="Rectangle 35"/>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32"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32133"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endParaRPr lang="en-US"/>
          </a:p>
        </p:txBody>
      </p:sp>
      <p:sp>
        <p:nvSpPr>
          <p:cNvPr id="132134"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a:defRPr/>
            </a:pPr>
            <a:fld id="{174FE78E-E86A-4BF5-B639-3E841B60E9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2"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0" fontAlgn="base" hangingPunct="0">
        <a:spcBef>
          <a:spcPct val="0"/>
        </a:spcBef>
        <a:spcAft>
          <a:spcPct val="0"/>
        </a:spcAft>
        <a:defRPr sz="44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Verdana" pitchFamily="34" charset="0"/>
        </a:defRPr>
      </a:lvl2pPr>
      <a:lvl3pPr algn="l" rtl="0" eaLnBrk="0" fontAlgn="base" hangingPunct="0">
        <a:spcBef>
          <a:spcPct val="0"/>
        </a:spcBef>
        <a:spcAft>
          <a:spcPct val="0"/>
        </a:spcAft>
        <a:defRPr sz="4400">
          <a:solidFill>
            <a:srgbClr val="FFFF00"/>
          </a:solidFill>
          <a:latin typeface="Verdana" pitchFamily="34" charset="0"/>
        </a:defRPr>
      </a:lvl3pPr>
      <a:lvl4pPr algn="l" rtl="0" eaLnBrk="0" fontAlgn="base" hangingPunct="0">
        <a:spcBef>
          <a:spcPct val="0"/>
        </a:spcBef>
        <a:spcAft>
          <a:spcPct val="0"/>
        </a:spcAft>
        <a:defRPr sz="4400">
          <a:solidFill>
            <a:srgbClr val="FFFF00"/>
          </a:solidFill>
          <a:latin typeface="Verdana" pitchFamily="34" charset="0"/>
        </a:defRPr>
      </a:lvl4pPr>
      <a:lvl5pPr algn="l" rtl="0" eaLnBrk="0" fontAlgn="base" hangingPunct="0">
        <a:spcBef>
          <a:spcPct val="0"/>
        </a:spcBef>
        <a:spcAft>
          <a:spcPct val="0"/>
        </a:spcAft>
        <a:defRPr sz="4400">
          <a:solidFill>
            <a:srgbClr val="FFFF00"/>
          </a:solidFill>
          <a:latin typeface="Verdana" pitchFamily="34" charset="0"/>
        </a:defRPr>
      </a:lvl5pPr>
      <a:lvl6pPr marL="457200" algn="l" rtl="0" eaLnBrk="0" fontAlgn="base" hangingPunct="0">
        <a:spcBef>
          <a:spcPct val="0"/>
        </a:spcBef>
        <a:spcAft>
          <a:spcPct val="0"/>
        </a:spcAft>
        <a:defRPr sz="4400">
          <a:solidFill>
            <a:srgbClr val="FFFF00"/>
          </a:solidFill>
          <a:latin typeface="Verdana" pitchFamily="34" charset="0"/>
        </a:defRPr>
      </a:lvl6pPr>
      <a:lvl7pPr marL="914400" algn="l" rtl="0" eaLnBrk="0" fontAlgn="base" hangingPunct="0">
        <a:spcBef>
          <a:spcPct val="0"/>
        </a:spcBef>
        <a:spcAft>
          <a:spcPct val="0"/>
        </a:spcAft>
        <a:defRPr sz="4400">
          <a:solidFill>
            <a:srgbClr val="FFFF00"/>
          </a:solidFill>
          <a:latin typeface="Verdana" pitchFamily="34" charset="0"/>
        </a:defRPr>
      </a:lvl7pPr>
      <a:lvl8pPr marL="1371600" algn="l" rtl="0" eaLnBrk="0" fontAlgn="base" hangingPunct="0">
        <a:spcBef>
          <a:spcPct val="0"/>
        </a:spcBef>
        <a:spcAft>
          <a:spcPct val="0"/>
        </a:spcAft>
        <a:defRPr sz="4400">
          <a:solidFill>
            <a:srgbClr val="FFFF00"/>
          </a:solidFill>
          <a:latin typeface="Verdana" pitchFamily="34" charset="0"/>
        </a:defRPr>
      </a:lvl8pPr>
      <a:lvl9pPr marL="1828800" algn="l" rtl="0" eaLnBrk="0" fontAlgn="base" hangingPunct="0">
        <a:spcBef>
          <a:spcPct val="0"/>
        </a:spcBef>
        <a:spcAft>
          <a:spcPct val="0"/>
        </a:spcAft>
        <a:defRPr sz="4400">
          <a:solidFill>
            <a:srgbClr val="FFFF00"/>
          </a:solidFill>
          <a:latin typeface="Verdana" pitchFamily="34"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ample_student@cy-fair.edu"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scope.com/lonest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collegescope.com/ccs/lonesta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collegesuccess1.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llegescope.com/ccs/lonesta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sz="quarter"/>
          </p:nvPr>
        </p:nvSpPr>
        <p:spPr/>
        <p:txBody>
          <a:bodyPr/>
          <a:lstStyle/>
          <a:p>
            <a:endParaRPr lang="en-US" smtClean="0"/>
          </a:p>
        </p:txBody>
      </p:sp>
      <p:sp>
        <p:nvSpPr>
          <p:cNvPr id="5" name="Subtitle 4"/>
          <p:cNvSpPr>
            <a:spLocks noGrp="1"/>
          </p:cNvSpPr>
          <p:nvPr>
            <p:ph type="subTitle" sz="quarter" idx="1"/>
          </p:nvPr>
        </p:nvSpPr>
        <p:spPr/>
        <p:txBody>
          <a:bodyPr/>
          <a:lstStyle/>
          <a:p>
            <a:pPr>
              <a:defRPr/>
            </a:pPr>
            <a:r>
              <a:rPr lang="en-US" dirty="0" smtClean="0"/>
              <a:t>Faculty Training</a:t>
            </a:r>
          </a:p>
          <a:p>
            <a:pPr>
              <a:defRPr/>
            </a:pPr>
            <a:r>
              <a:rPr lang="en-US" dirty="0" smtClean="0"/>
              <a:t>December 10, 2009</a:t>
            </a:r>
          </a:p>
          <a:p>
            <a:pPr>
              <a:defRPr/>
            </a:pPr>
            <a:r>
              <a:rPr lang="en-US" dirty="0" smtClean="0"/>
              <a:t>Lone Star College System</a:t>
            </a:r>
          </a:p>
          <a:p>
            <a:pPr>
              <a:defRPr/>
            </a:pPr>
            <a:r>
              <a:rPr lang="en-US" dirty="0" smtClean="0"/>
              <a:t>Dr. Marsha Fralick</a:t>
            </a:r>
            <a:endParaRPr lang="en-US" dirty="0"/>
          </a:p>
        </p:txBody>
      </p:sp>
      <p:pic>
        <p:nvPicPr>
          <p:cNvPr id="3076" name="Picture 1" descr="ssp logo_instructor manual"/>
          <p:cNvPicPr>
            <a:picLocks noChangeAspect="1" noChangeArrowheads="1"/>
          </p:cNvPicPr>
          <p:nvPr/>
        </p:nvPicPr>
        <p:blipFill>
          <a:blip r:embed="rId3" cstate="print"/>
          <a:srcRect/>
          <a:stretch>
            <a:fillRect/>
          </a:stretch>
        </p:blipFill>
        <p:spPr bwMode="auto">
          <a:xfrm>
            <a:off x="2438400" y="10668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C:\Users\Marsha\Desktop\Screen06.JPG"/>
          <p:cNvPicPr>
            <a:picLocks noChangeAspect="1" noChangeArrowheads="1"/>
          </p:cNvPicPr>
          <p:nvPr/>
        </p:nvPicPr>
        <p:blipFill>
          <a:blip r:embed="rId3" cstate="print"/>
          <a:srcRect/>
          <a:stretch>
            <a:fillRect/>
          </a:stretch>
        </p:blipFill>
        <p:spPr bwMode="auto">
          <a:xfrm>
            <a:off x="762000" y="1066800"/>
            <a:ext cx="8115300" cy="4810125"/>
          </a:xfrm>
          <a:prstGeom prst="rect">
            <a:avLst/>
          </a:prstGeom>
          <a:noFill/>
          <a:ln w="9525">
            <a:noFill/>
            <a:miter lim="800000"/>
            <a:headEnd/>
            <a:tailEnd/>
          </a:ln>
        </p:spPr>
      </p:pic>
      <p:pic>
        <p:nvPicPr>
          <p:cNvPr id="88067" name="Picture 3" descr="C:\Program Files\Microsoft Office\MEDIA\OFFICE11\Bullets\BD21298_.gif"/>
          <p:cNvPicPr>
            <a:picLocks noChangeAspect="1" noChangeArrowheads="1"/>
          </p:cNvPicPr>
          <p:nvPr/>
        </p:nvPicPr>
        <p:blipFill>
          <a:blip r:embed="rId4" cstate="print"/>
          <a:srcRect/>
          <a:stretch>
            <a:fillRect/>
          </a:stretch>
        </p:blipFill>
        <p:spPr bwMode="auto">
          <a:xfrm>
            <a:off x="1066800" y="33528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C:\Users\Marsha\Desktop\Screen07.JPG"/>
          <p:cNvPicPr>
            <a:picLocks noChangeAspect="1" noChangeArrowheads="1"/>
          </p:cNvPicPr>
          <p:nvPr/>
        </p:nvPicPr>
        <p:blipFill>
          <a:blip r:embed="rId3" cstate="print"/>
          <a:srcRect/>
          <a:stretch>
            <a:fillRect/>
          </a:stretch>
        </p:blipFill>
        <p:spPr bwMode="auto">
          <a:xfrm>
            <a:off x="609600" y="838200"/>
            <a:ext cx="822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C:\Users\Marsha\Desktop\Screen08.JPG"/>
          <p:cNvPicPr>
            <a:picLocks noChangeAspect="1" noChangeArrowheads="1"/>
          </p:cNvPicPr>
          <p:nvPr/>
        </p:nvPicPr>
        <p:blipFill>
          <a:blip r:embed="rId3" cstate="print"/>
          <a:srcRect/>
          <a:stretch>
            <a:fillRect/>
          </a:stretch>
        </p:blipFill>
        <p:spPr bwMode="auto">
          <a:xfrm>
            <a:off x="457200" y="755650"/>
            <a:ext cx="8304213"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sha\Desktop\Screen01.JPG"/>
          <p:cNvPicPr>
            <a:picLocks noChangeAspect="1" noChangeArrowheads="1"/>
          </p:cNvPicPr>
          <p:nvPr/>
        </p:nvPicPr>
        <p:blipFill>
          <a:blip r:embed="rId3" cstate="print"/>
          <a:srcRect/>
          <a:stretch>
            <a:fillRect/>
          </a:stretch>
        </p:blipFill>
        <p:spPr bwMode="auto">
          <a:xfrm>
            <a:off x="151725" y="838200"/>
            <a:ext cx="8840550" cy="5181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sha\Desktop\Screen02.JPG"/>
          <p:cNvPicPr>
            <a:picLocks noChangeAspect="1" noChangeArrowheads="1"/>
          </p:cNvPicPr>
          <p:nvPr/>
        </p:nvPicPr>
        <p:blipFill>
          <a:blip r:embed="rId2" cstate="print"/>
          <a:srcRect/>
          <a:stretch>
            <a:fillRect/>
          </a:stretch>
        </p:blipFill>
        <p:spPr bwMode="auto">
          <a:xfrm>
            <a:off x="0" y="275896"/>
            <a:ext cx="9144000" cy="630620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C:\Users\Marsha\Desktop\Screen09.JPG"/>
          <p:cNvPicPr>
            <a:picLocks noChangeAspect="1" noChangeArrowheads="1"/>
          </p:cNvPicPr>
          <p:nvPr/>
        </p:nvPicPr>
        <p:blipFill>
          <a:blip r:embed="rId3" cstate="print"/>
          <a:srcRect/>
          <a:stretch>
            <a:fillRect/>
          </a:stretch>
        </p:blipFill>
        <p:spPr bwMode="auto">
          <a:xfrm>
            <a:off x="152400" y="533400"/>
            <a:ext cx="8686800" cy="5141913"/>
          </a:xfrm>
          <a:prstGeom prst="rect">
            <a:avLst/>
          </a:prstGeom>
          <a:noFill/>
          <a:ln w="9525">
            <a:noFill/>
            <a:miter lim="800000"/>
            <a:headEnd/>
            <a:tailEnd/>
          </a:ln>
        </p:spPr>
      </p:pic>
      <p:pic>
        <p:nvPicPr>
          <p:cNvPr id="91139" name="Picture 3" descr="C:\Program Files\Microsoft Office\MEDIA\OFFICE11\Bullets\BD21298_.gif"/>
          <p:cNvPicPr>
            <a:picLocks noChangeAspect="1" noChangeArrowheads="1"/>
          </p:cNvPicPr>
          <p:nvPr/>
        </p:nvPicPr>
        <p:blipFill>
          <a:blip r:embed="rId4" cstate="print"/>
          <a:srcRect/>
          <a:stretch>
            <a:fillRect/>
          </a:stretch>
        </p:blipFill>
        <p:spPr bwMode="auto">
          <a:xfrm>
            <a:off x="4876800" y="39624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smtClean="0"/>
              <a:t>Personalized for each student</a:t>
            </a:r>
          </a:p>
        </p:txBody>
      </p:sp>
      <p:sp>
        <p:nvSpPr>
          <p:cNvPr id="3" name="Content Placeholder 2"/>
          <p:cNvSpPr>
            <a:spLocks noGrp="1"/>
          </p:cNvSpPr>
          <p:nvPr>
            <p:ph idx="1"/>
          </p:nvPr>
        </p:nvSpPr>
        <p:spPr/>
        <p:txBody>
          <a:bodyPr/>
          <a:lstStyle/>
          <a:p>
            <a:pPr>
              <a:defRPr/>
            </a:pPr>
            <a:r>
              <a:rPr lang="en-US" dirty="0" smtClean="0"/>
              <a:t>Based on personality and learning style</a:t>
            </a:r>
          </a:p>
          <a:p>
            <a:pPr>
              <a:defRPr/>
            </a:pPr>
            <a:r>
              <a:rPr lang="en-US" dirty="0" smtClean="0"/>
              <a:t>Refers to the student by their name</a:t>
            </a:r>
          </a:p>
          <a:p>
            <a:pPr>
              <a:defRPr/>
            </a:pPr>
            <a:r>
              <a:rPr lang="en-US" dirty="0" smtClean="0"/>
              <a:t>This is not possible in a printed text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Begin</a:t>
            </a:r>
            <a:endParaRPr lang="en-US" dirty="0"/>
          </a:p>
        </p:txBody>
      </p:sp>
      <p:sp>
        <p:nvSpPr>
          <p:cNvPr id="3" name="Content Placeholder 2"/>
          <p:cNvSpPr>
            <a:spLocks noGrp="1"/>
          </p:cNvSpPr>
          <p:nvPr>
            <p:ph idx="1"/>
          </p:nvPr>
        </p:nvSpPr>
        <p:spPr/>
        <p:txBody>
          <a:bodyPr/>
          <a:lstStyle/>
          <a:p>
            <a:r>
              <a:rPr lang="en-US" dirty="0" smtClean="0"/>
              <a:t>Take the assessments</a:t>
            </a:r>
          </a:p>
          <a:p>
            <a:pPr lvl="1"/>
            <a:r>
              <a:rPr lang="en-US" dirty="0" smtClean="0"/>
              <a:t>Content Survey</a:t>
            </a:r>
          </a:p>
          <a:p>
            <a:pPr lvl="1"/>
            <a:r>
              <a:rPr lang="en-US" dirty="0" smtClean="0"/>
              <a:t>Do What You Are </a:t>
            </a:r>
          </a:p>
          <a:p>
            <a:pPr lvl="1"/>
            <a:r>
              <a:rPr lang="en-US" dirty="0" smtClean="0"/>
              <a:t>PEPS Learning Style Inventory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defRPr/>
            </a:pPr>
            <a:r>
              <a:rPr lang="en-US" dirty="0" smtClean="0"/>
              <a:t>Improving Retention and Success with CollegeScope</a:t>
            </a:r>
          </a:p>
        </p:txBody>
      </p:sp>
      <p:pic>
        <p:nvPicPr>
          <p:cNvPr id="73731" name="Picture 7" descr="boyanddiplma.jpg"/>
          <p:cNvPicPr>
            <a:picLocks noChangeAspect="1"/>
          </p:cNvPicPr>
          <p:nvPr/>
        </p:nvPicPr>
        <p:blipFill>
          <a:blip r:embed="rId3" cstate="print"/>
          <a:srcRect/>
          <a:stretch>
            <a:fillRect/>
          </a:stretch>
        </p:blipFill>
        <p:spPr bwMode="auto">
          <a:xfrm>
            <a:off x="1674813" y="2362200"/>
            <a:ext cx="5945187"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dirty="0" smtClean="0"/>
              <a:t>What should you do on the first day/week?</a:t>
            </a:r>
          </a:p>
        </p:txBody>
      </p:sp>
      <p:pic>
        <p:nvPicPr>
          <p:cNvPr id="79875"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Overview CollegeScope</a:t>
            </a:r>
          </a:p>
        </p:txBody>
      </p:sp>
      <p:sp>
        <p:nvSpPr>
          <p:cNvPr id="3" name="Content Placeholder 2"/>
          <p:cNvSpPr>
            <a:spLocks noGrp="1"/>
          </p:cNvSpPr>
          <p:nvPr>
            <p:ph idx="1"/>
          </p:nvPr>
        </p:nvSpPr>
        <p:spPr>
          <a:xfrm>
            <a:off x="1143000" y="1676400"/>
            <a:ext cx="7772400" cy="4114800"/>
          </a:xfrm>
        </p:spPr>
        <p:txBody>
          <a:bodyPr/>
          <a:lstStyle/>
          <a:p>
            <a:pPr>
              <a:defRPr/>
            </a:pPr>
            <a:r>
              <a:rPr lang="en-US" sz="2800" dirty="0" smtClean="0"/>
              <a:t>Logging in</a:t>
            </a:r>
          </a:p>
          <a:p>
            <a:pPr>
              <a:defRPr/>
            </a:pPr>
            <a:r>
              <a:rPr lang="en-US" sz="2800" dirty="0" smtClean="0"/>
              <a:t>A quick tour</a:t>
            </a:r>
          </a:p>
          <a:p>
            <a:pPr>
              <a:defRPr/>
            </a:pPr>
            <a:r>
              <a:rPr lang="en-US" sz="2800" dirty="0" smtClean="0"/>
              <a:t>Introducing CollegeScope to your students</a:t>
            </a:r>
          </a:p>
          <a:p>
            <a:pPr>
              <a:defRPr/>
            </a:pPr>
            <a:r>
              <a:rPr lang="en-US" sz="2800" dirty="0" smtClean="0"/>
              <a:t>Improving retention and success</a:t>
            </a:r>
          </a:p>
          <a:p>
            <a:pPr>
              <a:defRPr/>
            </a:pPr>
            <a:r>
              <a:rPr lang="en-US" sz="2800" dirty="0" smtClean="0"/>
              <a:t>Common problems and easy solutions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The first day is the most important</a:t>
            </a:r>
          </a:p>
        </p:txBody>
      </p:sp>
      <p:sp>
        <p:nvSpPr>
          <p:cNvPr id="3" name="Content Placeholder 2"/>
          <p:cNvSpPr>
            <a:spLocks noGrp="1"/>
          </p:cNvSpPr>
          <p:nvPr>
            <p:ph idx="1"/>
          </p:nvPr>
        </p:nvSpPr>
        <p:spPr/>
        <p:txBody>
          <a:bodyPr/>
          <a:lstStyle/>
          <a:p>
            <a:pPr eaLnBrk="1" hangingPunct="1">
              <a:defRPr/>
            </a:pPr>
            <a:r>
              <a:rPr lang="en-US" dirty="0" smtClean="0"/>
              <a:t>Introduce the CollegeScope Student Success Program</a:t>
            </a:r>
          </a:p>
          <a:p>
            <a:pPr eaLnBrk="1" hangingPunct="1">
              <a:defRPr/>
            </a:pPr>
            <a:r>
              <a:rPr lang="en-US" dirty="0" smtClean="0"/>
              <a:t>Make your expectations clear</a:t>
            </a:r>
          </a:p>
          <a:p>
            <a:pPr lvl="1" eaLnBrk="1" hangingPunct="1">
              <a:defRPr/>
            </a:pPr>
            <a:r>
              <a:rPr lang="en-US" dirty="0" smtClean="0"/>
              <a:t>The course syllabus</a:t>
            </a:r>
          </a:p>
          <a:p>
            <a:pPr eaLnBrk="1" hangingPunct="1">
              <a:defRPr/>
            </a:pPr>
            <a:r>
              <a:rPr lang="en-US" dirty="0" smtClean="0"/>
              <a:t>Get to know your students and help them to meet other students</a:t>
            </a:r>
          </a:p>
          <a:p>
            <a:pPr eaLnBrk="1" hangingPunct="1">
              <a:defRPr/>
            </a:pPr>
            <a:r>
              <a:rPr lang="en-US" dirty="0" smtClean="0"/>
              <a:t>Do something that motivates students on the first day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Introduce CollegeScope</a:t>
            </a:r>
          </a:p>
        </p:txBody>
      </p:sp>
      <p:sp>
        <p:nvSpPr>
          <p:cNvPr id="3" name="Content Placeholder 2"/>
          <p:cNvSpPr>
            <a:spLocks noGrp="1"/>
          </p:cNvSpPr>
          <p:nvPr>
            <p:ph idx="1"/>
          </p:nvPr>
        </p:nvSpPr>
        <p:spPr/>
        <p:txBody>
          <a:bodyPr/>
          <a:lstStyle/>
          <a:p>
            <a:pPr eaLnBrk="1" hangingPunct="1">
              <a:defRPr/>
            </a:pPr>
            <a:r>
              <a:rPr lang="en-US" dirty="0" smtClean="0"/>
              <a:t>What is it?</a:t>
            </a:r>
          </a:p>
          <a:p>
            <a:pPr eaLnBrk="1" hangingPunct="1">
              <a:defRPr/>
            </a:pPr>
            <a:r>
              <a:rPr lang="en-US" dirty="0" smtClean="0"/>
              <a:t>How to log in</a:t>
            </a:r>
          </a:p>
          <a:p>
            <a:pPr eaLnBrk="1" hangingPunct="1">
              <a:defRPr/>
            </a:pPr>
            <a:r>
              <a:rPr lang="en-US" dirty="0" smtClean="0"/>
              <a:t>Show sample student</a:t>
            </a:r>
          </a:p>
          <a:p>
            <a:pPr lvl="1" eaLnBrk="1" hangingPunct="1">
              <a:defRPr/>
            </a:pPr>
            <a:r>
              <a:rPr lang="en-US" dirty="0" smtClean="0"/>
              <a:t>Online portfolio</a:t>
            </a:r>
          </a:p>
          <a:p>
            <a:pPr lvl="1" eaLnBrk="1" hangingPunct="1">
              <a:defRPr/>
            </a:pPr>
            <a:r>
              <a:rPr lang="en-US" dirty="0" smtClean="0"/>
              <a:t>Chapters</a:t>
            </a:r>
          </a:p>
          <a:p>
            <a:pPr lvl="1" eaLnBrk="1" hangingPunct="1">
              <a:defRPr/>
            </a:pPr>
            <a:r>
              <a:rPr lang="en-US" dirty="0" smtClean="0"/>
              <a:t>Sample journal entries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7772400" cy="1143000"/>
          </a:xfrm>
        </p:spPr>
        <p:txBody>
          <a:bodyPr/>
          <a:lstStyle/>
          <a:p>
            <a:r>
              <a:rPr lang="en-US" dirty="0" smtClean="0"/>
              <a:t>Sample Student Account</a:t>
            </a:r>
            <a:br>
              <a:rPr lang="en-US" dirty="0" smtClean="0"/>
            </a:br>
            <a:r>
              <a:rPr lang="en-US" dirty="0" smtClean="0"/>
              <a:t/>
            </a:r>
            <a:br>
              <a:rPr lang="en-US" dirty="0" smtClean="0"/>
            </a:br>
            <a:r>
              <a:rPr lang="en-US" sz="3600" dirty="0" smtClean="0">
                <a:hlinkClick r:id="rId2"/>
              </a:rPr>
              <a:t>sample_student@cy-fair.edu</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Introducing the Online Portfolio</a:t>
            </a:r>
          </a:p>
        </p:txBody>
      </p:sp>
      <p:sp>
        <p:nvSpPr>
          <p:cNvPr id="3" name="Content Placeholder 2"/>
          <p:cNvSpPr>
            <a:spLocks noGrp="1"/>
          </p:cNvSpPr>
          <p:nvPr>
            <p:ph idx="1"/>
          </p:nvPr>
        </p:nvSpPr>
        <p:spPr>
          <a:xfrm>
            <a:off x="4343400" y="1828800"/>
            <a:ext cx="4343400" cy="4297363"/>
          </a:xfrm>
        </p:spPr>
        <p:txBody>
          <a:bodyPr/>
          <a:lstStyle/>
          <a:p>
            <a:pPr eaLnBrk="1" hangingPunct="1">
              <a:defRPr/>
            </a:pPr>
            <a:r>
              <a:rPr lang="en-US" dirty="0" smtClean="0"/>
              <a:t>On the first day, show the students the online portfolio and features.</a:t>
            </a:r>
          </a:p>
          <a:p>
            <a:pPr eaLnBrk="1" hangingPunct="1">
              <a:defRPr/>
            </a:pPr>
            <a:r>
              <a:rPr lang="en-US" dirty="0" smtClean="0"/>
              <a:t>Let them know that faculty have access.</a:t>
            </a:r>
          </a:p>
        </p:txBody>
      </p:sp>
      <p:pic>
        <p:nvPicPr>
          <p:cNvPr id="6" name="Picture 5" descr="rachel's portfolio.png"/>
          <p:cNvPicPr>
            <a:picLocks noChangeAspect="1"/>
          </p:cNvPicPr>
          <p:nvPr/>
        </p:nvPicPr>
        <p:blipFill>
          <a:blip r:embed="rId2" cstate="print"/>
          <a:stretch>
            <a:fillRect/>
          </a:stretch>
        </p:blipFill>
        <p:spPr>
          <a:xfrm>
            <a:off x="609600" y="1981200"/>
            <a:ext cx="3581400" cy="462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C:\Users\Marsha\Desktop\Screen11.JPG"/>
          <p:cNvPicPr>
            <a:picLocks noChangeAspect="1" noChangeArrowheads="1"/>
          </p:cNvPicPr>
          <p:nvPr/>
        </p:nvPicPr>
        <p:blipFill>
          <a:blip r:embed="rId2" cstate="print"/>
          <a:srcRect/>
          <a:stretch>
            <a:fillRect/>
          </a:stretch>
        </p:blipFill>
        <p:spPr bwMode="auto">
          <a:xfrm>
            <a:off x="1676400" y="152400"/>
            <a:ext cx="6286500" cy="650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Marsha\Desktop\Screen12.JPG"/>
          <p:cNvPicPr>
            <a:picLocks noChangeAspect="1" noChangeArrowheads="1"/>
          </p:cNvPicPr>
          <p:nvPr/>
        </p:nvPicPr>
        <p:blipFill>
          <a:blip r:embed="rId2" cstate="print"/>
          <a:srcRect/>
          <a:stretch>
            <a:fillRect/>
          </a:stretch>
        </p:blipFill>
        <p:spPr bwMode="auto">
          <a:xfrm>
            <a:off x="990600" y="228600"/>
            <a:ext cx="7077075" cy="6362700"/>
          </a:xfrm>
          <a:prstGeom prst="rect">
            <a:avLst/>
          </a:prstGeom>
          <a:noFill/>
          <a:ln w="9525">
            <a:noFill/>
            <a:miter lim="800000"/>
            <a:headEnd/>
            <a:tailEnd/>
          </a:ln>
        </p:spPr>
      </p:pic>
      <p:sp>
        <p:nvSpPr>
          <p:cNvPr id="94211" name="TextBox 2"/>
          <p:cNvSpPr txBox="1">
            <a:spLocks noChangeArrowheads="1"/>
          </p:cNvSpPr>
          <p:nvPr/>
        </p:nvSpPr>
        <p:spPr bwMode="auto">
          <a:xfrm>
            <a:off x="2438400" y="1676400"/>
            <a:ext cx="1600200" cy="276225"/>
          </a:xfrm>
          <a:prstGeom prst="rect">
            <a:avLst/>
          </a:prstGeom>
          <a:solidFill>
            <a:schemeClr val="tx1"/>
          </a:solidFill>
          <a:ln w="9525">
            <a:noFill/>
            <a:miter lim="800000"/>
            <a:headEnd/>
            <a:tailEnd/>
          </a:ln>
        </p:spPr>
        <p:txBody>
          <a:bodyPr>
            <a:spAutoFit/>
          </a:bodyPr>
          <a:lstStyle/>
          <a:p>
            <a:r>
              <a:rPr lang="en-US" sz="1200" b="1">
                <a:solidFill>
                  <a:schemeClr val="bg2"/>
                </a:solidFill>
              </a:rPr>
              <a:t>Sample Student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The Electronic Journal</a:t>
            </a:r>
          </a:p>
        </p:txBody>
      </p:sp>
      <p:sp>
        <p:nvSpPr>
          <p:cNvPr id="3" name="Content Placeholder 2"/>
          <p:cNvSpPr>
            <a:spLocks noGrp="1"/>
          </p:cNvSpPr>
          <p:nvPr>
            <p:ph idx="1"/>
          </p:nvPr>
        </p:nvSpPr>
        <p:spPr/>
        <p:txBody>
          <a:bodyPr/>
          <a:lstStyle/>
          <a:p>
            <a:pPr eaLnBrk="1" hangingPunct="1">
              <a:defRPr/>
            </a:pPr>
            <a:r>
              <a:rPr lang="en-US" dirty="0" smtClean="0"/>
              <a:t>It is an opportunity for students to read and think about how to apply the material in their personal lives.</a:t>
            </a:r>
          </a:p>
          <a:p>
            <a:pPr eaLnBrk="1" hangingPunct="1">
              <a:defRPr/>
            </a:pPr>
            <a:r>
              <a:rPr lang="en-US" dirty="0" smtClean="0"/>
              <a:t>Make your expectations clear.</a:t>
            </a:r>
          </a:p>
          <a:p>
            <a:pPr eaLnBrk="1" hangingPunct="1">
              <a:defRPr/>
            </a:pPr>
            <a:r>
              <a:rPr lang="en-US" dirty="0" smtClean="0"/>
              <a:t>Expect a well-developed paragraph for most questions.</a:t>
            </a:r>
          </a:p>
          <a:p>
            <a:pPr eaLnBrk="1" hangingPunct="1">
              <a:defRPr/>
            </a:pPr>
            <a:r>
              <a:rPr lang="en-US" dirty="0" smtClean="0"/>
              <a:t>Show a sample.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Marsha\Desktop\Screen09.JPG"/>
          <p:cNvPicPr>
            <a:picLocks noChangeAspect="1" noChangeArrowheads="1"/>
          </p:cNvPicPr>
          <p:nvPr/>
        </p:nvPicPr>
        <p:blipFill>
          <a:blip r:embed="rId2" cstate="print"/>
          <a:srcRect/>
          <a:stretch>
            <a:fillRect/>
          </a:stretch>
        </p:blipFill>
        <p:spPr bwMode="auto">
          <a:xfrm>
            <a:off x="1447800" y="152400"/>
            <a:ext cx="6342063" cy="660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Marsha\Desktop\Screen10.JPG"/>
          <p:cNvPicPr>
            <a:picLocks noChangeAspect="1" noChangeArrowheads="1"/>
          </p:cNvPicPr>
          <p:nvPr/>
        </p:nvPicPr>
        <p:blipFill>
          <a:blip r:embed="rId2" cstate="print"/>
          <a:srcRect/>
          <a:stretch>
            <a:fillRect/>
          </a:stretch>
        </p:blipFill>
        <p:spPr bwMode="auto">
          <a:xfrm>
            <a:off x="1676400" y="152400"/>
            <a:ext cx="6210300" cy="656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The Electronic Quizzes</a:t>
            </a:r>
          </a:p>
        </p:txBody>
      </p:sp>
      <p:sp>
        <p:nvSpPr>
          <p:cNvPr id="3" name="Content Placeholder 2"/>
          <p:cNvSpPr>
            <a:spLocks noGrp="1"/>
          </p:cNvSpPr>
          <p:nvPr>
            <p:ph idx="1"/>
          </p:nvPr>
        </p:nvSpPr>
        <p:spPr/>
        <p:txBody>
          <a:bodyPr/>
          <a:lstStyle/>
          <a:p>
            <a:pPr eaLnBrk="1" hangingPunct="1">
              <a:defRPr/>
            </a:pPr>
            <a:r>
              <a:rPr lang="en-US" dirty="0" smtClean="0"/>
              <a:t>This is an interactive feature that helps students with reading comprehension.</a:t>
            </a:r>
          </a:p>
          <a:p>
            <a:pPr eaLnBrk="1" hangingPunct="1">
              <a:defRPr/>
            </a:pPr>
            <a:r>
              <a:rPr lang="en-US" dirty="0" smtClean="0"/>
              <a:t>Students get immediate feedback.</a:t>
            </a:r>
          </a:p>
          <a:p>
            <a:pPr eaLnBrk="1" hangingPunct="1">
              <a:defRPr/>
            </a:pPr>
            <a:r>
              <a:rPr lang="en-US" dirty="0" smtClean="0"/>
              <a:t>Students cannot change their answers.</a:t>
            </a:r>
          </a:p>
          <a:p>
            <a:pPr eaLnBrk="1" hangingPunct="1">
              <a:defRPr/>
            </a:pPr>
            <a:r>
              <a:rPr lang="en-US" dirty="0" smtClean="0"/>
              <a:t>Expect students to do their best.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Log into your account</a:t>
            </a:r>
          </a:p>
        </p:txBody>
      </p:sp>
      <p:sp>
        <p:nvSpPr>
          <p:cNvPr id="3" name="Content Placeholder 2"/>
          <p:cNvSpPr>
            <a:spLocks noGrp="1"/>
          </p:cNvSpPr>
          <p:nvPr>
            <p:ph idx="1"/>
          </p:nvPr>
        </p:nvSpPr>
        <p:spPr>
          <a:xfrm>
            <a:off x="990600" y="1981200"/>
            <a:ext cx="8534400" cy="4114800"/>
          </a:xfrm>
        </p:spPr>
        <p:txBody>
          <a:bodyPr/>
          <a:lstStyle/>
          <a:p>
            <a:pPr>
              <a:defRPr/>
            </a:pPr>
            <a:r>
              <a:rPr lang="en-US" sz="2800" dirty="0" smtClean="0">
                <a:hlinkClick r:id="rId3"/>
              </a:rPr>
              <a:t>http://</a:t>
            </a:r>
            <a:r>
              <a:rPr lang="en-US" sz="2800" dirty="0" smtClean="0">
                <a:hlinkClick r:id="rId3"/>
              </a:rPr>
              <a:t>www.collegescope.com/lonestar</a:t>
            </a:r>
            <a:endParaRPr lang="en-US" sz="2800" dirty="0" smtClean="0"/>
          </a:p>
          <a:p>
            <a:pPr>
              <a:defRPr/>
            </a:pPr>
            <a:r>
              <a:rPr lang="en-US" sz="2800" dirty="0" smtClean="0"/>
              <a:t>New: There is now a single account for the district.  When students register, they will be asked to select a college.  You will only see the students in your college.  </a:t>
            </a:r>
            <a:endParaRPr lang="en-US" sz="2800" dirty="0" smtClean="0"/>
          </a:p>
        </p:txBody>
      </p:sp>
      <p:pic>
        <p:nvPicPr>
          <p:cNvPr id="84996" name="Picture 1" descr="ssp logo_instructor manual"/>
          <p:cNvPicPr>
            <a:picLocks noChangeAspect="1" noChangeArrowheads="1"/>
          </p:cNvPicPr>
          <p:nvPr/>
        </p:nvPicPr>
        <p:blipFill>
          <a:blip r:embed="rId4" cstate="print"/>
          <a:srcRect/>
          <a:stretch>
            <a:fillRect/>
          </a:stretch>
        </p:blipFill>
        <p:spPr bwMode="auto">
          <a:xfrm>
            <a:off x="2667000" y="4419600"/>
            <a:ext cx="426473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C:\Users\Marsha\Desktop\Screen15.JPG"/>
          <p:cNvPicPr>
            <a:picLocks noChangeAspect="1" noChangeArrowheads="1"/>
          </p:cNvPicPr>
          <p:nvPr/>
        </p:nvPicPr>
        <p:blipFill>
          <a:blip r:embed="rId2" cstate="print"/>
          <a:srcRect/>
          <a:stretch>
            <a:fillRect/>
          </a:stretch>
        </p:blipFill>
        <p:spPr bwMode="auto">
          <a:xfrm>
            <a:off x="1447800" y="152400"/>
            <a:ext cx="6437313"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How to Cheat</a:t>
            </a:r>
          </a:p>
        </p:txBody>
      </p:sp>
      <p:pic>
        <p:nvPicPr>
          <p:cNvPr id="100355" name="Picture 2" descr="C:\Users\Marsha\Desktop\Screen16.JPG"/>
          <p:cNvPicPr>
            <a:picLocks noChangeAspect="1" noChangeArrowheads="1"/>
          </p:cNvPicPr>
          <p:nvPr/>
        </p:nvPicPr>
        <p:blipFill>
          <a:blip r:embed="rId2" cstate="print"/>
          <a:srcRect/>
          <a:stretch>
            <a:fillRect/>
          </a:stretch>
        </p:blipFill>
        <p:spPr bwMode="auto">
          <a:xfrm>
            <a:off x="1371600" y="1905000"/>
            <a:ext cx="6953250" cy="3171825"/>
          </a:xfrm>
          <a:prstGeom prst="rect">
            <a:avLst/>
          </a:prstGeom>
          <a:noFill/>
          <a:ln w="9525">
            <a:noFill/>
            <a:miter lim="800000"/>
            <a:headEnd/>
            <a:tailEnd/>
          </a:ln>
        </p:spPr>
      </p:pic>
      <p:pic>
        <p:nvPicPr>
          <p:cNvPr id="100356" name="Picture 3" descr="C:\Program Files\Microsoft Office\MEDIA\OFFICE11\Bullets\BD21298_.gif"/>
          <p:cNvPicPr>
            <a:picLocks noChangeAspect="1" noChangeArrowheads="1"/>
          </p:cNvPicPr>
          <p:nvPr/>
        </p:nvPicPr>
        <p:blipFill>
          <a:blip r:embed="rId3" cstate="print"/>
          <a:srcRect/>
          <a:stretch>
            <a:fillRect/>
          </a:stretch>
        </p:blipFill>
        <p:spPr bwMode="auto">
          <a:xfrm>
            <a:off x="1219200" y="3581400"/>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How you will be caught</a:t>
            </a:r>
          </a:p>
        </p:txBody>
      </p:sp>
      <p:pic>
        <p:nvPicPr>
          <p:cNvPr id="101379"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Marsha\Desktop\Screen17.JPG"/>
          <p:cNvPicPr>
            <a:picLocks noChangeAspect="1" noChangeArrowheads="1"/>
          </p:cNvPicPr>
          <p:nvPr/>
        </p:nvPicPr>
        <p:blipFill>
          <a:blip r:embed="rId3" cstate="print"/>
          <a:srcRect/>
          <a:stretch>
            <a:fillRect/>
          </a:stretch>
        </p:blipFill>
        <p:spPr bwMode="auto">
          <a:xfrm>
            <a:off x="1676400" y="152400"/>
            <a:ext cx="6273800" cy="6553200"/>
          </a:xfrm>
          <a:prstGeom prst="rect">
            <a:avLst/>
          </a:prstGeom>
          <a:noFill/>
          <a:ln w="9525">
            <a:noFill/>
            <a:miter lim="800000"/>
            <a:headEnd/>
            <a:tailEnd/>
          </a:ln>
        </p:spPr>
      </p:pic>
      <p:pic>
        <p:nvPicPr>
          <p:cNvPr id="102403"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2971800"/>
            <a:ext cx="457200" cy="381000"/>
          </a:xfrm>
          <a:prstGeom prst="rect">
            <a:avLst/>
          </a:prstGeom>
          <a:noFill/>
          <a:ln w="9525">
            <a:noFill/>
            <a:miter lim="800000"/>
            <a:headEnd/>
            <a:tailEnd/>
          </a:ln>
        </p:spPr>
      </p:pic>
      <p:pic>
        <p:nvPicPr>
          <p:cNvPr id="102404"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4876800"/>
            <a:ext cx="457200" cy="381000"/>
          </a:xfrm>
          <a:prstGeom prst="rect">
            <a:avLst/>
          </a:prstGeom>
          <a:noFill/>
          <a:ln w="9525">
            <a:noFill/>
            <a:miter lim="800000"/>
            <a:headEnd/>
            <a:tailEnd/>
          </a:ln>
        </p:spPr>
      </p:pic>
      <p:pic>
        <p:nvPicPr>
          <p:cNvPr id="102405"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5562600"/>
            <a:ext cx="457200" cy="381000"/>
          </a:xfrm>
          <a:prstGeom prst="rect">
            <a:avLst/>
          </a:prstGeom>
          <a:noFill/>
          <a:ln w="9525">
            <a:noFill/>
            <a:miter lim="800000"/>
            <a:headEnd/>
            <a:tailEnd/>
          </a:ln>
        </p:spPr>
      </p:pic>
      <p:pic>
        <p:nvPicPr>
          <p:cNvPr id="102406" name="Picture 3" descr="C:\Program Files\Microsoft Office\MEDIA\OFFICE11\Bullets\BD21298_.gif"/>
          <p:cNvPicPr>
            <a:picLocks noChangeAspect="1" noChangeArrowheads="1"/>
          </p:cNvPicPr>
          <p:nvPr/>
        </p:nvPicPr>
        <p:blipFill>
          <a:blip r:embed="rId4" cstate="print"/>
          <a:srcRect/>
          <a:stretch>
            <a:fillRect/>
          </a:stretch>
        </p:blipFill>
        <p:spPr bwMode="auto">
          <a:xfrm>
            <a:off x="1828800" y="6248400"/>
            <a:ext cx="457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z="3600" smtClean="0"/>
              <a:t>Expect students to read the chapter before coming to class</a:t>
            </a:r>
          </a:p>
        </p:txBody>
      </p:sp>
      <p:sp>
        <p:nvSpPr>
          <p:cNvPr id="3" name="Content Placeholder 2"/>
          <p:cNvSpPr>
            <a:spLocks noGrp="1"/>
          </p:cNvSpPr>
          <p:nvPr>
            <p:ph idx="1"/>
          </p:nvPr>
        </p:nvSpPr>
        <p:spPr/>
        <p:txBody>
          <a:bodyPr/>
          <a:lstStyle/>
          <a:p>
            <a:pPr eaLnBrk="1" hangingPunct="1">
              <a:defRPr/>
            </a:pPr>
            <a:r>
              <a:rPr lang="en-US" dirty="0" smtClean="0"/>
              <a:t>You can focus on engaging students in learning, discussion and sharing your experiences.</a:t>
            </a:r>
          </a:p>
          <a:p>
            <a:pPr eaLnBrk="1" hangingPunct="1">
              <a:defRPr/>
            </a:pPr>
            <a:r>
              <a:rPr lang="en-US" dirty="0" smtClean="0"/>
              <a:t>This is a good strategy for other classes too.  </a:t>
            </a:r>
          </a:p>
          <a:p>
            <a:pPr eaLnBrk="1" hangingPunct="1">
              <a:defRPr/>
            </a:pPr>
            <a:r>
              <a:rPr lang="en-US" dirty="0" smtClean="0"/>
              <a:t>Minimizes the need to lecture.</a:t>
            </a:r>
          </a:p>
          <a:p>
            <a:pPr eaLnBrk="1" hangingPunct="1">
              <a:defRPr/>
            </a:pPr>
            <a:r>
              <a:rPr lang="en-US" dirty="0" smtClean="0"/>
              <a:t>All classes cover the same material in an interactive way.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help students get started?</a:t>
            </a:r>
            <a:endParaRPr lang="en-US" dirty="0"/>
          </a:p>
        </p:txBody>
      </p:sp>
      <p:sp>
        <p:nvSpPr>
          <p:cNvPr id="4" name="Content Placeholder 3"/>
          <p:cNvSpPr>
            <a:spLocks noGrp="1"/>
          </p:cNvSpPr>
          <p:nvPr>
            <p:ph idx="1"/>
          </p:nvPr>
        </p:nvSpPr>
        <p:spPr/>
        <p:txBody>
          <a:bodyPr/>
          <a:lstStyle/>
          <a:p>
            <a:r>
              <a:rPr lang="en-US" dirty="0" smtClean="0"/>
              <a:t>The first 2 weeks are critical for student success and retention</a:t>
            </a:r>
          </a:p>
          <a:p>
            <a:r>
              <a:rPr lang="en-US" dirty="0" smtClean="0"/>
              <a:t>Use CollegeScope to monitor progress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Review the second day</a:t>
            </a:r>
          </a:p>
        </p:txBody>
      </p:sp>
      <p:sp>
        <p:nvSpPr>
          <p:cNvPr id="3" name="Content Placeholder 2"/>
          <p:cNvSpPr>
            <a:spLocks noGrp="1"/>
          </p:cNvSpPr>
          <p:nvPr>
            <p:ph idx="1"/>
          </p:nvPr>
        </p:nvSpPr>
        <p:spPr/>
        <p:txBody>
          <a:bodyPr/>
          <a:lstStyle/>
          <a:p>
            <a:pPr eaLnBrk="1" hangingPunct="1">
              <a:defRPr/>
            </a:pPr>
            <a:r>
              <a:rPr lang="en-US" dirty="0" smtClean="0"/>
              <a:t>Review the information on CollegeScope the second day for those who were absent or those who need motivation to get started.</a:t>
            </a:r>
          </a:p>
          <a:p>
            <a:pPr eaLnBrk="1" hangingPunct="1">
              <a:defRPr/>
            </a:pPr>
            <a:r>
              <a:rPr lang="en-US" dirty="0" smtClean="0"/>
              <a:t>Congratulate those who have started. </a:t>
            </a:r>
          </a:p>
          <a:p>
            <a:pPr eaLnBrk="1" hangingPunct="1">
              <a:defRPr/>
            </a:pPr>
            <a:r>
              <a:rPr lang="en-US" dirty="0" smtClean="0"/>
              <a:t>Meet with students who have not started CollegeScope.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ctrTitle" sz="quarter"/>
          </p:nvPr>
        </p:nvSpPr>
        <p:spPr/>
        <p:txBody>
          <a:bodyPr/>
          <a:lstStyle/>
          <a:p>
            <a:pPr eaLnBrk="1" hangingPunct="1"/>
            <a:r>
              <a:rPr lang="en-US" smtClean="0"/>
              <a:t>Most Common Problems</a:t>
            </a:r>
          </a:p>
        </p:txBody>
      </p:sp>
      <p:sp>
        <p:nvSpPr>
          <p:cNvPr id="5" name="Subtitle 4"/>
          <p:cNvSpPr>
            <a:spLocks noGrp="1"/>
          </p:cNvSpPr>
          <p:nvPr>
            <p:ph type="subTitle" sz="quarter" idx="1"/>
          </p:nvPr>
        </p:nvSpPr>
        <p:spPr/>
        <p:txBody>
          <a:bodyPr/>
          <a:lstStyle/>
          <a:p>
            <a:pPr eaLnBrk="1" hangingPunct="1">
              <a:defRPr/>
            </a:pPr>
            <a:r>
              <a:rPr lang="en-US" sz="4800" dirty="0" smtClean="0"/>
              <a:t>And Easy Solutions</a:t>
            </a:r>
            <a:endParaRPr lang="en-US" sz="4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1143000" y="0"/>
            <a:ext cx="7772400" cy="1143000"/>
          </a:xfrm>
        </p:spPr>
        <p:txBody>
          <a:bodyPr/>
          <a:lstStyle/>
          <a:p>
            <a:pPr eaLnBrk="1" hangingPunct="1"/>
            <a:r>
              <a:rPr lang="en-US" sz="4000" smtClean="0"/>
              <a:t>Helping Your Students Log In</a:t>
            </a:r>
          </a:p>
        </p:txBody>
      </p:sp>
      <p:pic>
        <p:nvPicPr>
          <p:cNvPr id="106499" name="Picture 8" descr="C:\Users\Marsha\Desktop\Screen09.JPG"/>
          <p:cNvPicPr>
            <a:picLocks noChangeAspect="1" noChangeArrowheads="1"/>
          </p:cNvPicPr>
          <p:nvPr/>
        </p:nvPicPr>
        <p:blipFill>
          <a:blip r:embed="rId3" cstate="print"/>
          <a:srcRect/>
          <a:stretch>
            <a:fillRect/>
          </a:stretch>
        </p:blipFill>
        <p:spPr bwMode="auto">
          <a:xfrm>
            <a:off x="304800" y="1050925"/>
            <a:ext cx="8534400" cy="5502275"/>
          </a:xfrm>
          <a:prstGeom prst="rect">
            <a:avLst/>
          </a:prstGeom>
          <a:noFill/>
          <a:ln w="9525">
            <a:noFill/>
            <a:miter lim="800000"/>
            <a:headEnd/>
            <a:tailEnd/>
          </a:ln>
        </p:spPr>
      </p:pic>
      <p:pic>
        <p:nvPicPr>
          <p:cNvPr id="106500" name="Picture 5" descr="C:\Program Files\Microsoft Office\MEDIA\OFFICE11\Bullets\BD21298_.gif"/>
          <p:cNvPicPr>
            <a:picLocks noChangeAspect="1" noChangeArrowheads="1"/>
          </p:cNvPicPr>
          <p:nvPr/>
        </p:nvPicPr>
        <p:blipFill>
          <a:blip r:embed="rId4" cstate="print"/>
          <a:srcRect/>
          <a:stretch>
            <a:fillRect/>
          </a:stretch>
        </p:blipFill>
        <p:spPr bwMode="auto">
          <a:xfrm>
            <a:off x="2209800" y="3200400"/>
            <a:ext cx="381000" cy="381000"/>
          </a:xfrm>
          <a:prstGeom prst="rect">
            <a:avLst/>
          </a:prstGeom>
          <a:noFill/>
          <a:ln w="9525">
            <a:noFill/>
            <a:miter lim="800000"/>
            <a:headEnd/>
            <a:tailEnd/>
          </a:ln>
        </p:spPr>
      </p:pic>
      <p:pic>
        <p:nvPicPr>
          <p:cNvPr id="106501" name="Picture 5" descr="C:\Program Files\Microsoft Office\MEDIA\OFFICE11\Bullets\BD21298_.gif"/>
          <p:cNvPicPr>
            <a:picLocks noChangeAspect="1" noChangeArrowheads="1"/>
          </p:cNvPicPr>
          <p:nvPr/>
        </p:nvPicPr>
        <p:blipFill>
          <a:blip r:embed="rId4" cstate="print"/>
          <a:srcRect/>
          <a:stretch>
            <a:fillRect/>
          </a:stretch>
        </p:blipFill>
        <p:spPr bwMode="auto">
          <a:xfrm>
            <a:off x="5715000" y="3276600"/>
            <a:ext cx="381000" cy="381000"/>
          </a:xfrm>
          <a:prstGeom prst="rect">
            <a:avLst/>
          </a:prstGeom>
          <a:noFill/>
          <a:ln w="9525">
            <a:noFill/>
            <a:miter lim="800000"/>
            <a:headEnd/>
            <a:tailEnd/>
          </a:ln>
        </p:spPr>
      </p:pic>
      <p:sp>
        <p:nvSpPr>
          <p:cNvPr id="106502" name="Rectangle 10"/>
          <p:cNvSpPr>
            <a:spLocks noChangeArrowheads="1"/>
          </p:cNvSpPr>
          <p:nvPr/>
        </p:nvSpPr>
        <p:spPr bwMode="auto">
          <a:xfrm>
            <a:off x="381000" y="5486400"/>
            <a:ext cx="4572000" cy="923925"/>
          </a:xfrm>
          <a:prstGeom prst="rect">
            <a:avLst/>
          </a:prstGeom>
          <a:noFill/>
          <a:ln w="9525">
            <a:noFill/>
            <a:miter lim="800000"/>
            <a:headEnd/>
            <a:tailEnd/>
          </a:ln>
        </p:spPr>
        <p:txBody>
          <a:bodyPr>
            <a:spAutoFit/>
          </a:bodyPr>
          <a:lstStyle/>
          <a:p>
            <a:r>
              <a:rPr lang="en-US" b="1">
                <a:solidFill>
                  <a:schemeClr val="bg2"/>
                </a:solidFill>
                <a:latin typeface="Arial" charset="0"/>
              </a:rPr>
              <a:t>Students register only once.  Then they log in with the e-mail address and password they created.  </a:t>
            </a:r>
            <a:endParaRPr lang="en-US" b="1">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a:xfrm>
            <a:off x="1066800" y="2133600"/>
            <a:ext cx="7772400" cy="1143000"/>
          </a:xfrm>
        </p:spPr>
        <p:txBody>
          <a:bodyPr/>
          <a:lstStyle/>
          <a:p>
            <a:pPr eaLnBrk="1" hangingPunct="1"/>
            <a:r>
              <a:rPr lang="en-US" smtClean="0"/>
              <a:t>Remind students to write down the email address and password they use to create their accounts.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Marsha\Desktop\Screen06.JPG"/>
          <p:cNvPicPr>
            <a:picLocks noChangeAspect="1" noChangeArrowheads="1"/>
          </p:cNvPicPr>
          <p:nvPr/>
        </p:nvPicPr>
        <p:blipFill>
          <a:blip r:embed="rId2" cstate="print"/>
          <a:srcRect/>
          <a:stretch>
            <a:fillRect/>
          </a:stretch>
        </p:blipFill>
        <p:spPr bwMode="auto">
          <a:xfrm>
            <a:off x="228600" y="838200"/>
            <a:ext cx="8610600" cy="510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I forgot my email address</a:t>
            </a:r>
          </a:p>
        </p:txBody>
      </p:sp>
      <p:sp>
        <p:nvSpPr>
          <p:cNvPr id="3" name="Content Placeholder 2"/>
          <p:cNvSpPr>
            <a:spLocks noGrp="1"/>
          </p:cNvSpPr>
          <p:nvPr>
            <p:ph idx="1"/>
          </p:nvPr>
        </p:nvSpPr>
        <p:spPr/>
        <p:txBody>
          <a:bodyPr/>
          <a:lstStyle/>
          <a:p>
            <a:pPr eaLnBrk="1" hangingPunct="1">
              <a:defRPr/>
            </a:pPr>
            <a:r>
              <a:rPr lang="en-US" dirty="0" smtClean="0"/>
              <a:t>You can find the email address that students used to create their account by looking at their portfolio on </a:t>
            </a:r>
            <a:r>
              <a:rPr lang="en-US" dirty="0" smtClean="0">
                <a:solidFill>
                  <a:srgbClr val="FFC000"/>
                </a:solidFill>
              </a:rPr>
              <a:t>My Students </a:t>
            </a:r>
            <a:r>
              <a:rPr lang="en-US" dirty="0" smtClean="0"/>
              <a:t>or </a:t>
            </a:r>
            <a:r>
              <a:rPr lang="en-US" dirty="0" smtClean="0">
                <a:solidFill>
                  <a:srgbClr val="FFC000"/>
                </a:solidFill>
              </a:rPr>
              <a:t>All Students</a:t>
            </a:r>
            <a:r>
              <a:rPr lang="en-US" dirty="0" smtClean="0"/>
              <a:t> in your instructor account.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C:\Program Files\Microsoft Office\MEDIA\OFFICE11\Bullets\BD21298_.gif"/>
          <p:cNvPicPr>
            <a:picLocks noChangeAspect="1" noChangeArrowheads="1"/>
          </p:cNvPicPr>
          <p:nvPr/>
        </p:nvPicPr>
        <p:blipFill>
          <a:blip r:embed="rId2" cstate="print"/>
          <a:srcRect/>
          <a:stretch>
            <a:fillRect/>
          </a:stretch>
        </p:blipFill>
        <p:spPr bwMode="auto">
          <a:xfrm>
            <a:off x="3657600" y="2743200"/>
            <a:ext cx="504825" cy="504825"/>
          </a:xfrm>
          <a:prstGeom prst="rect">
            <a:avLst/>
          </a:prstGeom>
          <a:noFill/>
          <a:ln w="9525">
            <a:noFill/>
            <a:miter lim="800000"/>
            <a:headEnd/>
            <a:tailEnd/>
          </a:ln>
        </p:spPr>
      </p:pic>
      <p:pic>
        <p:nvPicPr>
          <p:cNvPr id="109571" name="Picture 4" descr="C:\Users\Marsha\Desktop\Screen11.JPG"/>
          <p:cNvPicPr>
            <a:picLocks noChangeAspect="1" noChangeArrowheads="1"/>
          </p:cNvPicPr>
          <p:nvPr/>
        </p:nvPicPr>
        <p:blipFill>
          <a:blip r:embed="rId3" cstate="print"/>
          <a:srcRect/>
          <a:stretch>
            <a:fillRect/>
          </a:stretch>
        </p:blipFill>
        <p:spPr bwMode="auto">
          <a:xfrm>
            <a:off x="1676400" y="152400"/>
            <a:ext cx="6286500" cy="6505575"/>
          </a:xfrm>
          <a:prstGeom prst="rect">
            <a:avLst/>
          </a:prstGeom>
          <a:noFill/>
          <a:ln w="9525">
            <a:noFill/>
            <a:miter lim="800000"/>
            <a:headEnd/>
            <a:tailEnd/>
          </a:ln>
        </p:spPr>
      </p:pic>
      <p:pic>
        <p:nvPicPr>
          <p:cNvPr id="109572" name="Picture 5" descr="C:\Program Files\Microsoft Office\MEDIA\OFFICE11\Bullets\BD21298_.gif"/>
          <p:cNvPicPr>
            <a:picLocks noChangeAspect="1" noChangeArrowheads="1"/>
          </p:cNvPicPr>
          <p:nvPr/>
        </p:nvPicPr>
        <p:blipFill>
          <a:blip r:embed="rId4" cstate="print"/>
          <a:srcRect/>
          <a:stretch>
            <a:fillRect/>
          </a:stretch>
        </p:blipFill>
        <p:spPr bwMode="auto">
          <a:xfrm>
            <a:off x="3962400" y="22860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I forgot my password </a:t>
            </a:r>
          </a:p>
        </p:txBody>
      </p:sp>
      <p:sp>
        <p:nvSpPr>
          <p:cNvPr id="3" name="Content Placeholder 2"/>
          <p:cNvSpPr>
            <a:spLocks noGrp="1"/>
          </p:cNvSpPr>
          <p:nvPr>
            <p:ph idx="1"/>
          </p:nvPr>
        </p:nvSpPr>
        <p:spPr/>
        <p:txBody>
          <a:bodyPr/>
          <a:lstStyle/>
          <a:p>
            <a:pPr eaLnBrk="1" hangingPunct="1">
              <a:defRPr/>
            </a:pPr>
            <a:r>
              <a:rPr lang="en-US" dirty="0" smtClean="0"/>
              <a:t>You can look at the Student Portfolio and reset the password.  Tell the student what the new password is.  They can reset it when then log into their portfolio.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C:\Users\Marsha\Desktop\Screen11.JPG"/>
          <p:cNvPicPr>
            <a:picLocks noChangeAspect="1" noChangeArrowheads="1"/>
          </p:cNvPicPr>
          <p:nvPr/>
        </p:nvPicPr>
        <p:blipFill>
          <a:blip r:embed="rId2" cstate="print"/>
          <a:srcRect/>
          <a:stretch>
            <a:fillRect/>
          </a:stretch>
        </p:blipFill>
        <p:spPr bwMode="auto">
          <a:xfrm>
            <a:off x="1752600" y="152400"/>
            <a:ext cx="6286500" cy="6505575"/>
          </a:xfrm>
          <a:prstGeom prst="rect">
            <a:avLst/>
          </a:prstGeom>
          <a:noFill/>
          <a:ln w="9525">
            <a:noFill/>
            <a:miter lim="800000"/>
            <a:headEnd/>
            <a:tailEnd/>
          </a:ln>
        </p:spPr>
      </p:pic>
      <p:pic>
        <p:nvPicPr>
          <p:cNvPr id="111619" name="Picture 3" descr="C:\Program Files\Microsoft Office\MEDIA\OFFICE11\Bullets\BD21298_.gif"/>
          <p:cNvPicPr>
            <a:picLocks noChangeAspect="1" noChangeArrowheads="1"/>
          </p:cNvPicPr>
          <p:nvPr/>
        </p:nvPicPr>
        <p:blipFill>
          <a:blip r:embed="rId3" cstate="print"/>
          <a:srcRect/>
          <a:stretch>
            <a:fillRect/>
          </a:stretch>
        </p:blipFill>
        <p:spPr bwMode="auto">
          <a:xfrm>
            <a:off x="5105400" y="3352800"/>
            <a:ext cx="5810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My Account Disappeared</a:t>
            </a:r>
          </a:p>
        </p:txBody>
      </p:sp>
      <p:sp>
        <p:nvSpPr>
          <p:cNvPr id="3" name="Content Placeholder 2"/>
          <p:cNvSpPr>
            <a:spLocks noGrp="1"/>
          </p:cNvSpPr>
          <p:nvPr>
            <p:ph idx="1"/>
          </p:nvPr>
        </p:nvSpPr>
        <p:spPr>
          <a:xfrm>
            <a:off x="762000" y="1905000"/>
            <a:ext cx="8229600" cy="4114800"/>
          </a:xfrm>
        </p:spPr>
        <p:txBody>
          <a:bodyPr/>
          <a:lstStyle/>
          <a:p>
            <a:pPr eaLnBrk="1" hangingPunct="1">
              <a:defRPr/>
            </a:pPr>
            <a:r>
              <a:rPr lang="en-US" dirty="0" smtClean="0"/>
              <a:t>They tried to log into the instructor account.  Make sure that they have </a:t>
            </a:r>
            <a:r>
              <a:rPr lang="en-US" dirty="0" smtClean="0">
                <a:solidFill>
                  <a:srgbClr val="FFC000"/>
                </a:solidFill>
              </a:rPr>
              <a:t>/</a:t>
            </a:r>
            <a:r>
              <a:rPr lang="en-US" dirty="0" err="1" smtClean="0">
                <a:solidFill>
                  <a:srgbClr val="FFC000"/>
                </a:solidFill>
              </a:rPr>
              <a:t>ccs</a:t>
            </a:r>
            <a:r>
              <a:rPr lang="en-US" dirty="0" smtClean="0">
                <a:solidFill>
                  <a:srgbClr val="FFC000"/>
                </a:solidFill>
              </a:rPr>
              <a:t>/ </a:t>
            </a:r>
            <a:r>
              <a:rPr lang="en-US" dirty="0" smtClean="0"/>
              <a:t>in the URL</a:t>
            </a:r>
          </a:p>
          <a:p>
            <a:pPr eaLnBrk="1" hangingPunct="1">
              <a:defRPr/>
            </a:pPr>
            <a:endParaRPr lang="en-US" dirty="0" smtClean="0"/>
          </a:p>
          <a:p>
            <a:pPr eaLnBrk="1" hangingPunct="1">
              <a:defRPr/>
            </a:pPr>
            <a:r>
              <a:rPr lang="en-US" sz="2800" dirty="0" smtClean="0">
                <a:hlinkClick r:id="rId2"/>
              </a:rPr>
              <a:t>http://www.collegescope.com/</a:t>
            </a:r>
            <a:r>
              <a:rPr lang="en-US" sz="2800" dirty="0" smtClean="0">
                <a:solidFill>
                  <a:srgbClr val="FFC000"/>
                </a:solidFill>
                <a:hlinkClick r:id="rId2"/>
              </a:rPr>
              <a:t>ccs</a:t>
            </a:r>
            <a:r>
              <a:rPr lang="en-US" sz="2800" dirty="0" smtClean="0">
                <a:hlinkClick r:id="rId2"/>
              </a:rPr>
              <a:t>/lonestar</a:t>
            </a:r>
            <a:endParaRPr lang="en-US" sz="2800" dirty="0" smtClean="0"/>
          </a:p>
          <a:p>
            <a:pPr eaLnBrk="1" hangingPunct="1">
              <a:defRPr/>
            </a:pPr>
            <a:endParaRPr lang="en-US" sz="2800" dirty="0" smtClean="0"/>
          </a:p>
          <a:p>
            <a:pPr eaLnBrk="1" hangingPunct="1">
              <a:defRPr/>
            </a:pPr>
            <a:r>
              <a:rPr lang="en-US" sz="2800" dirty="0" smtClean="0"/>
              <a:t>Don’t use Google to find CollegeScope.  You may end up in a different college account.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z="3600" smtClean="0"/>
              <a:t>When I tried to register, it says that my email already exists.  </a:t>
            </a:r>
          </a:p>
        </p:txBody>
      </p:sp>
      <p:sp>
        <p:nvSpPr>
          <p:cNvPr id="3" name="Content Placeholder 2"/>
          <p:cNvSpPr>
            <a:spLocks noGrp="1"/>
          </p:cNvSpPr>
          <p:nvPr>
            <p:ph idx="1"/>
          </p:nvPr>
        </p:nvSpPr>
        <p:spPr/>
        <p:txBody>
          <a:bodyPr/>
          <a:lstStyle/>
          <a:p>
            <a:pPr eaLnBrk="1" hangingPunct="1">
              <a:defRPr/>
            </a:pPr>
            <a:r>
              <a:rPr lang="en-US" dirty="0" smtClean="0"/>
              <a:t>If the email already exists, they have already registered.  Tell students to log in with the email address and password they created when they registered the first time.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C:\Users\Marsha\Desktop\Screen09.JPG"/>
          <p:cNvPicPr>
            <a:picLocks noChangeAspect="1" noChangeArrowheads="1"/>
          </p:cNvPicPr>
          <p:nvPr/>
        </p:nvPicPr>
        <p:blipFill>
          <a:blip r:embed="rId2" cstate="print"/>
          <a:srcRect/>
          <a:stretch>
            <a:fillRect/>
          </a:stretch>
        </p:blipFill>
        <p:spPr bwMode="auto">
          <a:xfrm>
            <a:off x="371475" y="914400"/>
            <a:ext cx="8772525" cy="493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z="4000" smtClean="0"/>
              <a:t>When I tried to log in, it says that my email does not exist.  </a:t>
            </a:r>
          </a:p>
        </p:txBody>
      </p:sp>
      <p:sp>
        <p:nvSpPr>
          <p:cNvPr id="3" name="Content Placeholder 2"/>
          <p:cNvSpPr>
            <a:spLocks noGrp="1"/>
          </p:cNvSpPr>
          <p:nvPr>
            <p:ph idx="1"/>
          </p:nvPr>
        </p:nvSpPr>
        <p:spPr/>
        <p:txBody>
          <a:bodyPr/>
          <a:lstStyle/>
          <a:p>
            <a:pPr eaLnBrk="1" hangingPunct="1">
              <a:buFontTx/>
              <a:buNone/>
              <a:defRPr/>
            </a:pPr>
            <a:r>
              <a:rPr lang="en-US" dirty="0" smtClean="0"/>
              <a:t>There are several reasons for this:</a:t>
            </a:r>
          </a:p>
          <a:p>
            <a:pPr eaLnBrk="1" hangingPunct="1">
              <a:buFontTx/>
              <a:buNone/>
              <a:defRPr/>
            </a:pPr>
            <a:r>
              <a:rPr lang="en-US" dirty="0" smtClean="0"/>
              <a:t>They are using a different email.</a:t>
            </a:r>
          </a:p>
          <a:p>
            <a:pPr eaLnBrk="1" hangingPunct="1">
              <a:buFontTx/>
              <a:buNone/>
              <a:defRPr/>
            </a:pPr>
            <a:r>
              <a:rPr lang="en-US" dirty="0" smtClean="0"/>
              <a:t>They entered the info incorrectly.</a:t>
            </a:r>
          </a:p>
          <a:p>
            <a:pPr eaLnBrk="1" hangingPunct="1">
              <a:buFontTx/>
              <a:buNone/>
              <a:defRPr/>
            </a:pPr>
            <a:r>
              <a:rPr lang="en-US" dirty="0" smtClean="0"/>
              <a:t>They have not registered.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smtClean="0"/>
              <a:t>Contact Customer Service</a:t>
            </a:r>
          </a:p>
        </p:txBody>
      </p:sp>
      <p:sp>
        <p:nvSpPr>
          <p:cNvPr id="3" name="Content Placeholder 2"/>
          <p:cNvSpPr>
            <a:spLocks noGrp="1"/>
          </p:cNvSpPr>
          <p:nvPr>
            <p:ph idx="1"/>
          </p:nvPr>
        </p:nvSpPr>
        <p:spPr/>
        <p:txBody>
          <a:bodyPr/>
          <a:lstStyle/>
          <a:p>
            <a:pPr eaLnBrk="1" hangingPunct="1">
              <a:defRPr/>
            </a:pPr>
            <a:r>
              <a:rPr lang="en-US" dirty="0" smtClean="0"/>
              <a:t>If you have any problem you cannot resolve.  This does not happen very often.</a:t>
            </a:r>
          </a:p>
          <a:p>
            <a:pPr eaLnBrk="1" hangingPunct="1">
              <a:defRPr/>
            </a:pPr>
            <a:r>
              <a:rPr lang="en-US" dirty="0" smtClean="0"/>
              <a:t>If you need to have a student’s account reset.  If a student fails and takes the course again, it can be reset so they can start over.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Marsha\Desktop\Screen03.JPG"/>
          <p:cNvPicPr>
            <a:picLocks noChangeAspect="1" noChangeArrowheads="1"/>
          </p:cNvPicPr>
          <p:nvPr/>
        </p:nvPicPr>
        <p:blipFill>
          <a:blip r:embed="rId3" cstate="print"/>
          <a:srcRect/>
          <a:stretch>
            <a:fillRect/>
          </a:stretch>
        </p:blipFill>
        <p:spPr bwMode="auto">
          <a:xfrm>
            <a:off x="1019175" y="247650"/>
            <a:ext cx="7105650" cy="6362700"/>
          </a:xfrm>
          <a:prstGeom prst="rect">
            <a:avLst/>
          </a:prstGeom>
          <a:noFill/>
          <a:ln w="9525">
            <a:noFill/>
            <a:miter lim="800000"/>
            <a:headEnd/>
            <a:tailEnd/>
          </a:ln>
        </p:spPr>
      </p:pic>
      <p:pic>
        <p:nvPicPr>
          <p:cNvPr id="117763" name="Picture 3" descr="C:\Program Files\Microsoft Office\MEDIA\OFFICE11\Bullets\BD21298_.gif"/>
          <p:cNvPicPr>
            <a:picLocks noChangeAspect="1" noChangeArrowheads="1"/>
          </p:cNvPicPr>
          <p:nvPr/>
        </p:nvPicPr>
        <p:blipFill>
          <a:blip r:embed="rId4" cstate="print"/>
          <a:srcRect/>
          <a:stretch>
            <a:fillRect/>
          </a:stretch>
        </p:blipFill>
        <p:spPr bwMode="auto">
          <a:xfrm>
            <a:off x="1219200" y="2971800"/>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Tour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This info is available at the College Success Website</a:t>
            </a:r>
          </a:p>
        </p:txBody>
      </p:sp>
      <p:sp>
        <p:nvSpPr>
          <p:cNvPr id="3" name="Content Placeholder 2"/>
          <p:cNvSpPr>
            <a:spLocks noGrp="1"/>
          </p:cNvSpPr>
          <p:nvPr>
            <p:ph idx="1"/>
          </p:nvPr>
        </p:nvSpPr>
        <p:spPr/>
        <p:txBody>
          <a:bodyPr/>
          <a:lstStyle/>
          <a:p>
            <a:pPr eaLnBrk="1" hangingPunct="1">
              <a:defRPr/>
            </a:pPr>
            <a:r>
              <a:rPr lang="en-US" dirty="0" smtClean="0">
                <a:hlinkClick r:id="rId3"/>
              </a:rPr>
              <a:t>http://www.collegesuccess1.com/</a:t>
            </a:r>
            <a:r>
              <a:rPr lang="en-US" dirty="0" smtClean="0"/>
              <a:t> </a:t>
            </a:r>
          </a:p>
          <a:p>
            <a:pPr eaLnBrk="1" hangingPunct="1">
              <a:defRPr/>
            </a:pPr>
            <a:endParaRPr lang="en-US" dirty="0" smtClean="0"/>
          </a:p>
          <a:p>
            <a:pPr eaLnBrk="1" hangingPunct="1">
              <a:defRPr/>
            </a:pPr>
            <a:r>
              <a:rPr lang="en-US" dirty="0" smtClean="0"/>
              <a:t>Click on CollegeScope</a:t>
            </a:r>
          </a:p>
          <a:p>
            <a:pPr eaLnBrk="1" hangingPunct="1">
              <a:buFontTx/>
              <a:buNone/>
              <a:defRPr/>
            </a:pPr>
            <a:r>
              <a:rPr lang="en-US" dirty="0" smtClean="0"/>
              <a:t>There is a PowerPoint slide show on how to introduce CollegeScope.  </a:t>
            </a:r>
          </a:p>
          <a:p>
            <a:pPr eaLnBrk="1" hangingPunct="1">
              <a:buFontTx/>
              <a:buNone/>
              <a:defRPr/>
            </a:pPr>
            <a:endParaRPr lang="en-US" dirty="0" smtClean="0"/>
          </a:p>
          <a:p>
            <a:pPr eaLnBrk="1" hangingPunct="1">
              <a:buFontTx/>
              <a:buNone/>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Add a Student </a:t>
            </a:r>
          </a:p>
        </p:txBody>
      </p:sp>
      <p:sp>
        <p:nvSpPr>
          <p:cNvPr id="3" name="Content Placeholder 2"/>
          <p:cNvSpPr>
            <a:spLocks noGrp="1"/>
          </p:cNvSpPr>
          <p:nvPr>
            <p:ph idx="1"/>
          </p:nvPr>
        </p:nvSpPr>
        <p:spPr/>
        <p:txBody>
          <a:bodyPr/>
          <a:lstStyle/>
          <a:p>
            <a:pPr>
              <a:defRPr/>
            </a:pPr>
            <a:r>
              <a:rPr lang="en-US" dirty="0" smtClean="0"/>
              <a:t>Click on </a:t>
            </a:r>
            <a:r>
              <a:rPr lang="en-US" dirty="0" smtClean="0">
                <a:solidFill>
                  <a:srgbClr val="FFC000"/>
                </a:solidFill>
              </a:rPr>
              <a:t>My Students</a:t>
            </a:r>
          </a:p>
          <a:p>
            <a:pPr>
              <a:defRPr/>
            </a:pPr>
            <a:r>
              <a:rPr lang="en-US" dirty="0" smtClean="0"/>
              <a:t>Click on </a:t>
            </a:r>
            <a:r>
              <a:rPr lang="en-US" dirty="0" smtClean="0">
                <a:solidFill>
                  <a:srgbClr val="FFC000"/>
                </a:solidFill>
              </a:rPr>
              <a:t>Add Students</a:t>
            </a:r>
          </a:p>
          <a:p>
            <a:pPr>
              <a:defRPr/>
            </a:pPr>
            <a:r>
              <a:rPr lang="en-US" dirty="0" smtClean="0"/>
              <a:t>Put a checkmark in the box next to Sample Student</a:t>
            </a:r>
          </a:p>
          <a:p>
            <a:pPr>
              <a:defRPr/>
            </a:pPr>
            <a:r>
              <a:rPr lang="en-US" dirty="0" smtClean="0"/>
              <a:t>Click </a:t>
            </a:r>
            <a:r>
              <a:rPr lang="en-US" dirty="0" smtClean="0">
                <a:solidFill>
                  <a:srgbClr val="FFC000"/>
                </a:solidFill>
              </a:rPr>
              <a:t>Add to Me</a:t>
            </a:r>
            <a:endParaRPr lang="en-US" dirty="0">
              <a:solidFill>
                <a:srgbClr val="FFC000"/>
              </a:solidFill>
            </a:endParaRPr>
          </a:p>
        </p:txBody>
      </p:sp>
      <p:pic>
        <p:nvPicPr>
          <p:cNvPr id="75780" name="Picture 1" descr="ssp logo_instructor manual"/>
          <p:cNvPicPr>
            <a:picLocks noChangeAspect="1" noChangeArrowheads="1"/>
          </p:cNvPicPr>
          <p:nvPr/>
        </p:nvPicPr>
        <p:blipFill>
          <a:blip r:embed="rId3" cstate="print"/>
          <a:srcRect/>
          <a:stretch>
            <a:fillRect/>
          </a:stretch>
        </p:blipFill>
        <p:spPr bwMode="auto">
          <a:xfrm>
            <a:off x="3200400" y="5029200"/>
            <a:ext cx="2743200"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t>
            </a:r>
            <a:br>
              <a:rPr lang="en-US" dirty="0" smtClean="0"/>
            </a:br>
            <a:r>
              <a:rPr lang="en-US" dirty="0" smtClean="0"/>
              <a:t>Archive Students</a:t>
            </a:r>
            <a:br>
              <a:rPr lang="en-US" dirty="0" smtClean="0"/>
            </a:br>
            <a:endParaRPr lang="en-US" dirty="0"/>
          </a:p>
        </p:txBody>
      </p:sp>
      <p:sp>
        <p:nvSpPr>
          <p:cNvPr id="3" name="Content Placeholder 2"/>
          <p:cNvSpPr>
            <a:spLocks noGrp="1"/>
          </p:cNvSpPr>
          <p:nvPr>
            <p:ph idx="1"/>
          </p:nvPr>
        </p:nvSpPr>
        <p:spPr/>
        <p:txBody>
          <a:bodyPr/>
          <a:lstStyle/>
          <a:p>
            <a:r>
              <a:rPr lang="en-US" dirty="0" smtClean="0"/>
              <a:t>There will be an archive link on your home page.  Use the archive link to access students from the past.  They are archived after the graduation date they list.  Students can still access their accounts.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z="3200" smtClean="0"/>
              <a:t>How Students Register and Log In</a:t>
            </a:r>
          </a:p>
        </p:txBody>
      </p:sp>
      <p:sp>
        <p:nvSpPr>
          <p:cNvPr id="3" name="Content Placeholder 2"/>
          <p:cNvSpPr>
            <a:spLocks noGrp="1"/>
          </p:cNvSpPr>
          <p:nvPr>
            <p:ph idx="1"/>
          </p:nvPr>
        </p:nvSpPr>
        <p:spPr>
          <a:xfrm>
            <a:off x="1066800" y="1981200"/>
            <a:ext cx="8077200" cy="4114800"/>
          </a:xfrm>
        </p:spPr>
        <p:txBody>
          <a:bodyPr/>
          <a:lstStyle/>
          <a:p>
            <a:pPr>
              <a:defRPr/>
            </a:pPr>
            <a:r>
              <a:rPr lang="en-US" sz="2400" dirty="0" smtClean="0">
                <a:hlinkClick r:id="rId3"/>
              </a:rPr>
              <a:t>http://www.collegescope.com/ccs/lonestar</a:t>
            </a:r>
            <a:endParaRPr lang="en-US" sz="2400" dirty="0" smtClean="0"/>
          </a:p>
          <a:p>
            <a:pPr>
              <a:buFontTx/>
              <a:buNone/>
              <a:defRPr/>
            </a:pPr>
            <a:endParaRPr lang="en-US" dirty="0"/>
          </a:p>
        </p:txBody>
      </p:sp>
      <p:pic>
        <p:nvPicPr>
          <p:cNvPr id="86020" name="Picture 1" descr="ssp logo_instructor manual"/>
          <p:cNvPicPr>
            <a:picLocks noChangeAspect="1" noChangeArrowheads="1"/>
          </p:cNvPicPr>
          <p:nvPr/>
        </p:nvPicPr>
        <p:blipFill>
          <a:blip r:embed="rId4" cstate="print"/>
          <a:srcRect/>
          <a:stretch>
            <a:fillRect/>
          </a:stretch>
        </p:blipFill>
        <p:spPr bwMode="auto">
          <a:xfrm>
            <a:off x="1981200" y="2971800"/>
            <a:ext cx="550950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The difference between a faculty and student account</a:t>
            </a:r>
          </a:p>
        </p:txBody>
      </p:sp>
      <p:sp>
        <p:nvSpPr>
          <p:cNvPr id="3" name="Content Placeholder 2"/>
          <p:cNvSpPr>
            <a:spLocks noGrp="1"/>
          </p:cNvSpPr>
          <p:nvPr>
            <p:ph idx="1"/>
          </p:nvPr>
        </p:nvSpPr>
        <p:spPr>
          <a:xfrm>
            <a:off x="990600" y="2438400"/>
            <a:ext cx="7772400" cy="4114800"/>
          </a:xfrm>
        </p:spPr>
        <p:txBody>
          <a:bodyPr/>
          <a:lstStyle/>
          <a:p>
            <a:pPr>
              <a:defRPr/>
            </a:pPr>
            <a:r>
              <a:rPr lang="en-US" dirty="0" smtClean="0"/>
              <a:t>The student account has </a:t>
            </a:r>
            <a:r>
              <a:rPr lang="en-US" sz="4800" dirty="0" smtClean="0">
                <a:solidFill>
                  <a:srgbClr val="FFC000"/>
                </a:solidFill>
              </a:rPr>
              <a:t>/</a:t>
            </a:r>
            <a:r>
              <a:rPr lang="en-US" sz="4800" dirty="0" err="1" smtClean="0">
                <a:solidFill>
                  <a:srgbClr val="FFC000"/>
                </a:solidFill>
              </a:rPr>
              <a:t>ccs</a:t>
            </a:r>
            <a:r>
              <a:rPr lang="en-US" sz="4800" dirty="0" smtClean="0">
                <a:solidFill>
                  <a:srgbClr val="FFC000"/>
                </a:solidFill>
              </a:rPr>
              <a:t>/</a:t>
            </a:r>
          </a:p>
          <a:p>
            <a:pPr>
              <a:defRPr/>
            </a:pPr>
            <a:r>
              <a:rPr lang="en-US" sz="4800" dirty="0" err="1" smtClean="0">
                <a:solidFill>
                  <a:srgbClr val="FFFF00"/>
                </a:solidFill>
              </a:rPr>
              <a:t>ccs</a:t>
            </a:r>
            <a:r>
              <a:rPr lang="en-US" sz="4800" dirty="0" smtClean="0">
                <a:solidFill>
                  <a:srgbClr val="FFFF00"/>
                </a:solidFill>
              </a:rPr>
              <a:t> stands for </a:t>
            </a:r>
            <a:r>
              <a:rPr lang="en-US" sz="4800" dirty="0" smtClean="0">
                <a:solidFill>
                  <a:srgbClr val="FFC000"/>
                </a:solidFill>
              </a:rPr>
              <a:t>college</a:t>
            </a:r>
            <a:r>
              <a:rPr lang="en-US" sz="4800" dirty="0" smtClean="0">
                <a:solidFill>
                  <a:srgbClr val="FFFF00"/>
                </a:solidFill>
              </a:rPr>
              <a:t> and </a:t>
            </a:r>
            <a:r>
              <a:rPr lang="en-US" sz="4800" dirty="0" smtClean="0">
                <a:solidFill>
                  <a:srgbClr val="FFC000"/>
                </a:solidFill>
              </a:rPr>
              <a:t>career</a:t>
            </a:r>
            <a:r>
              <a:rPr lang="en-US" sz="4800" dirty="0" smtClean="0">
                <a:solidFill>
                  <a:srgbClr val="FFFF00"/>
                </a:solidFill>
              </a:rPr>
              <a:t> </a:t>
            </a:r>
            <a:r>
              <a:rPr lang="en-US" sz="4800" dirty="0" smtClean="0">
                <a:solidFill>
                  <a:srgbClr val="FFC000"/>
                </a:solidFill>
              </a:rPr>
              <a:t>success</a:t>
            </a:r>
            <a:r>
              <a:rPr lang="en-US" sz="4800" dirty="0" smtClean="0">
                <a:solidFill>
                  <a:srgbClr val="FFFF00"/>
                </a:solidFill>
              </a:rPr>
              <a:t> </a:t>
            </a:r>
            <a:endParaRPr lang="en-US" sz="4800" dirty="0">
              <a:solidFill>
                <a:srgbClr val="FFFF00"/>
              </a:solidFill>
            </a:endParaRPr>
          </a:p>
        </p:txBody>
      </p:sp>
      <p:pic>
        <p:nvPicPr>
          <p:cNvPr id="87044" name="Picture 1" descr="ssp logo_instructor manual"/>
          <p:cNvPicPr>
            <a:picLocks noChangeAspect="1" noChangeArrowheads="1"/>
          </p:cNvPicPr>
          <p:nvPr/>
        </p:nvPicPr>
        <p:blipFill>
          <a:blip r:embed="rId3" cstate="print"/>
          <a:srcRect/>
          <a:stretch>
            <a:fillRect/>
          </a:stretch>
        </p:blipFill>
        <p:spPr bwMode="auto">
          <a:xfrm>
            <a:off x="3429000" y="5181600"/>
            <a:ext cx="2743200"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Custom 29">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FFFF00"/>
      </a:hlink>
      <a:folHlink>
        <a:srgbClr val="FFFF00"/>
      </a:folHlink>
    </a:clrScheme>
    <a:fontScheme name="AZ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AZURE</Template>
  <TotalTime>5010</TotalTime>
  <Words>860</Words>
  <Application>Microsoft Office PowerPoint</Application>
  <PresentationFormat>On-screen Show (4:3)</PresentationFormat>
  <Paragraphs>126</Paragraphs>
  <Slides>50</Slides>
  <Notes>17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AZURE</vt:lpstr>
      <vt:lpstr>Slide 1</vt:lpstr>
      <vt:lpstr>Overview CollegeScope</vt:lpstr>
      <vt:lpstr>Log into your account</vt:lpstr>
      <vt:lpstr>Slide 4</vt:lpstr>
      <vt:lpstr>A Quick Tour</vt:lpstr>
      <vt:lpstr>Add a Student </vt:lpstr>
      <vt:lpstr>New! Archive Students </vt:lpstr>
      <vt:lpstr>How Students Register and Log In</vt:lpstr>
      <vt:lpstr>The difference between a faculty and student account</vt:lpstr>
      <vt:lpstr>Slide 10</vt:lpstr>
      <vt:lpstr>Slide 11</vt:lpstr>
      <vt:lpstr>Slide 12</vt:lpstr>
      <vt:lpstr>Slide 13</vt:lpstr>
      <vt:lpstr>Slide 14</vt:lpstr>
      <vt:lpstr>Slide 15</vt:lpstr>
      <vt:lpstr>Personalized for each student</vt:lpstr>
      <vt:lpstr>To Begin</vt:lpstr>
      <vt:lpstr>Improving Retention and Success with CollegeScope</vt:lpstr>
      <vt:lpstr>What should you do on the first day/week?</vt:lpstr>
      <vt:lpstr>The first day is the most important</vt:lpstr>
      <vt:lpstr>Introduce CollegeScope</vt:lpstr>
      <vt:lpstr>Sample Student Account  sample_student@cy-fair.edu </vt:lpstr>
      <vt:lpstr>Introducing the Online Portfolio</vt:lpstr>
      <vt:lpstr>Slide 24</vt:lpstr>
      <vt:lpstr>Slide 25</vt:lpstr>
      <vt:lpstr>The Electronic Journal</vt:lpstr>
      <vt:lpstr>Slide 27</vt:lpstr>
      <vt:lpstr>Slide 28</vt:lpstr>
      <vt:lpstr>The Electronic Quizzes</vt:lpstr>
      <vt:lpstr>Slide 30</vt:lpstr>
      <vt:lpstr>How to Cheat</vt:lpstr>
      <vt:lpstr>How you will be caught</vt:lpstr>
      <vt:lpstr>Slide 33</vt:lpstr>
      <vt:lpstr>Expect students to read the chapter before coming to class</vt:lpstr>
      <vt:lpstr>How to help students get started?</vt:lpstr>
      <vt:lpstr>Review the second day</vt:lpstr>
      <vt:lpstr>Most Common Problems</vt:lpstr>
      <vt:lpstr>Helping Your Students Log In</vt:lpstr>
      <vt:lpstr>Remind students to write down the email address and password they use to create their accounts.</vt:lpstr>
      <vt:lpstr>I forgot my email address</vt:lpstr>
      <vt:lpstr>Slide 41</vt:lpstr>
      <vt:lpstr>I forgot my password </vt:lpstr>
      <vt:lpstr>Slide 43</vt:lpstr>
      <vt:lpstr>My Account Disappeared</vt:lpstr>
      <vt:lpstr>When I tried to register, it says that my email already exists.  </vt:lpstr>
      <vt:lpstr>Slide 46</vt:lpstr>
      <vt:lpstr>When I tried to log in, it says that my email does not exist.  </vt:lpstr>
      <vt:lpstr>Contact Customer Service</vt:lpstr>
      <vt:lpstr>Slide 49</vt:lpstr>
      <vt:lpstr>This info is available at the College Success Website</vt:lpstr>
    </vt:vector>
  </TitlesOfParts>
  <Company>Cuyamaca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 Fralick</dc:creator>
  <cp:lastModifiedBy>Marsha</cp:lastModifiedBy>
  <cp:revision>199</cp:revision>
  <dcterms:created xsi:type="dcterms:W3CDTF">2007-01-01T19:34:45Z</dcterms:created>
  <dcterms:modified xsi:type="dcterms:W3CDTF">2009-12-08T22:57:29Z</dcterms:modified>
</cp:coreProperties>
</file>