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31"/>
  </p:notesMasterIdLst>
  <p:sldIdLst>
    <p:sldId id="666" r:id="rId2"/>
    <p:sldId id="491" r:id="rId3"/>
    <p:sldId id="477" r:id="rId4"/>
    <p:sldId id="479" r:id="rId5"/>
    <p:sldId id="505" r:id="rId6"/>
    <p:sldId id="492" r:id="rId7"/>
    <p:sldId id="654" r:id="rId8"/>
    <p:sldId id="658" r:id="rId9"/>
    <p:sldId id="493" r:id="rId10"/>
    <p:sldId id="655" r:id="rId11"/>
    <p:sldId id="659" r:id="rId12"/>
    <p:sldId id="498" r:id="rId13"/>
    <p:sldId id="503" r:id="rId14"/>
    <p:sldId id="499" r:id="rId15"/>
    <p:sldId id="500" r:id="rId16"/>
    <p:sldId id="501" r:id="rId17"/>
    <p:sldId id="502" r:id="rId18"/>
    <p:sldId id="504" r:id="rId19"/>
    <p:sldId id="541" r:id="rId20"/>
    <p:sldId id="542" r:id="rId21"/>
    <p:sldId id="547" r:id="rId22"/>
    <p:sldId id="656" r:id="rId23"/>
    <p:sldId id="549" r:id="rId24"/>
    <p:sldId id="648" r:id="rId25"/>
    <p:sldId id="649" r:id="rId26"/>
    <p:sldId id="667" r:id="rId27"/>
    <p:sldId id="550" r:id="rId28"/>
    <p:sldId id="551" r:id="rId29"/>
    <p:sldId id="552" r:id="rId30"/>
    <p:sldId id="553" r:id="rId31"/>
    <p:sldId id="554" r:id="rId32"/>
    <p:sldId id="349" r:id="rId33"/>
    <p:sldId id="363" r:id="rId34"/>
    <p:sldId id="651" r:id="rId35"/>
    <p:sldId id="660" r:id="rId36"/>
    <p:sldId id="661" r:id="rId37"/>
    <p:sldId id="662" r:id="rId38"/>
    <p:sldId id="663" r:id="rId39"/>
    <p:sldId id="664" r:id="rId40"/>
    <p:sldId id="665" r:id="rId41"/>
    <p:sldId id="510" r:id="rId42"/>
    <p:sldId id="428" r:id="rId43"/>
    <p:sldId id="513" r:id="rId44"/>
    <p:sldId id="512" r:id="rId45"/>
    <p:sldId id="258" r:id="rId46"/>
    <p:sldId id="464" r:id="rId47"/>
    <p:sldId id="259" r:id="rId48"/>
    <p:sldId id="548" r:id="rId49"/>
    <p:sldId id="496" r:id="rId50"/>
    <p:sldId id="411" r:id="rId51"/>
    <p:sldId id="410" r:id="rId52"/>
    <p:sldId id="412" r:id="rId53"/>
    <p:sldId id="414" r:id="rId54"/>
    <p:sldId id="407" r:id="rId55"/>
    <p:sldId id="413" r:id="rId56"/>
    <p:sldId id="408" r:id="rId57"/>
    <p:sldId id="470" r:id="rId58"/>
    <p:sldId id="415" r:id="rId59"/>
    <p:sldId id="417" r:id="rId60"/>
    <p:sldId id="471" r:id="rId61"/>
    <p:sldId id="472" r:id="rId62"/>
    <p:sldId id="418" r:id="rId63"/>
    <p:sldId id="419" r:id="rId64"/>
    <p:sldId id="473" r:id="rId65"/>
    <p:sldId id="497" r:id="rId66"/>
    <p:sldId id="481" r:id="rId67"/>
    <p:sldId id="483" r:id="rId68"/>
    <p:sldId id="420" r:id="rId69"/>
    <p:sldId id="484" r:id="rId70"/>
    <p:sldId id="485" r:id="rId71"/>
    <p:sldId id="486" r:id="rId72"/>
    <p:sldId id="487" r:id="rId73"/>
    <p:sldId id="488" r:id="rId74"/>
    <p:sldId id="427" r:id="rId75"/>
    <p:sldId id="650" r:id="rId76"/>
    <p:sldId id="474" r:id="rId77"/>
    <p:sldId id="657" r:id="rId78"/>
    <p:sldId id="438" r:id="rId79"/>
    <p:sldId id="489" r:id="rId80"/>
    <p:sldId id="559" r:id="rId81"/>
    <p:sldId id="560" r:id="rId82"/>
    <p:sldId id="561" r:id="rId83"/>
    <p:sldId id="562" r:id="rId84"/>
    <p:sldId id="563" r:id="rId85"/>
    <p:sldId id="595" r:id="rId86"/>
    <p:sldId id="564" r:id="rId87"/>
    <p:sldId id="647" r:id="rId88"/>
    <p:sldId id="465" r:id="rId89"/>
    <p:sldId id="514" r:id="rId90"/>
    <p:sldId id="515" r:id="rId91"/>
    <p:sldId id="565" r:id="rId92"/>
    <p:sldId id="566" r:id="rId93"/>
    <p:sldId id="652" r:id="rId94"/>
    <p:sldId id="567" r:id="rId95"/>
    <p:sldId id="653" r:id="rId96"/>
    <p:sldId id="569" r:id="rId97"/>
    <p:sldId id="570" r:id="rId98"/>
    <p:sldId id="571" r:id="rId99"/>
    <p:sldId id="572" r:id="rId100"/>
    <p:sldId id="573" r:id="rId101"/>
    <p:sldId id="574" r:id="rId102"/>
    <p:sldId id="575" r:id="rId103"/>
    <p:sldId id="576" r:id="rId104"/>
    <p:sldId id="577" r:id="rId105"/>
    <p:sldId id="578" r:id="rId106"/>
    <p:sldId id="579" r:id="rId107"/>
    <p:sldId id="594" r:id="rId108"/>
    <p:sldId id="580" r:id="rId109"/>
    <p:sldId id="581" r:id="rId110"/>
    <p:sldId id="582" r:id="rId111"/>
    <p:sldId id="583" r:id="rId112"/>
    <p:sldId id="584" r:id="rId113"/>
    <p:sldId id="585" r:id="rId114"/>
    <p:sldId id="586" r:id="rId115"/>
    <p:sldId id="587" r:id="rId116"/>
    <p:sldId id="588" r:id="rId117"/>
    <p:sldId id="589" r:id="rId118"/>
    <p:sldId id="590" r:id="rId119"/>
    <p:sldId id="591" r:id="rId120"/>
    <p:sldId id="592" r:id="rId121"/>
    <p:sldId id="593" r:id="rId122"/>
    <p:sldId id="596" r:id="rId123"/>
    <p:sldId id="597" r:id="rId124"/>
    <p:sldId id="598" r:id="rId125"/>
    <p:sldId id="599" r:id="rId126"/>
    <p:sldId id="600" r:id="rId127"/>
    <p:sldId id="645" r:id="rId128"/>
    <p:sldId id="539" r:id="rId129"/>
    <p:sldId id="476" r:id="rId1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6" autoAdjust="0"/>
    <p:restoredTop sz="85972" autoAdjust="0"/>
  </p:normalViewPr>
  <p:slideViewPr>
    <p:cSldViewPr>
      <p:cViewPr varScale="1">
        <p:scale>
          <a:sx n="97" d="100"/>
          <a:sy n="97" d="100"/>
        </p:scale>
        <p:origin x="-4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7101231086630237E-2"/>
          <c:y val="7.1520823027914501E-2"/>
          <c:w val="0.6347631621919797"/>
          <c:h val="0.63184719057388861"/>
        </c:manualLayout>
      </c:layout>
      <c:barChart>
        <c:barDir val="col"/>
        <c:grouping val="clustered"/>
        <c:ser>
          <c:idx val="0"/>
          <c:order val="0"/>
          <c:tx>
            <c:strRef>
              <c:f>Sheet1!$B$1</c:f>
              <c:strCache>
                <c:ptCount val="1"/>
                <c:pt idx="0">
                  <c:v>CollegeScope Successful Students (Average 87%)</c:v>
                </c:pt>
              </c:strCache>
            </c:strRef>
          </c:tx>
          <c:spPr>
            <a:solidFill>
              <a:srgbClr val="3333FF"/>
            </a:solidFill>
          </c:spPr>
          <c:dLbls>
            <c:showVal val="1"/>
          </c:dLbls>
          <c:cat>
            <c:strRef>
              <c:f>Sheet1!$A$2:$A$7</c:f>
              <c:strCache>
                <c:ptCount val="6"/>
                <c:pt idx="0">
                  <c:v>CyFair</c:v>
                </c:pt>
                <c:pt idx="1">
                  <c:v>Kingwood</c:v>
                </c:pt>
                <c:pt idx="2">
                  <c:v>Montgomery</c:v>
                </c:pt>
                <c:pt idx="3">
                  <c:v>North Harris</c:v>
                </c:pt>
                <c:pt idx="4">
                  <c:v>Tomball</c:v>
                </c:pt>
                <c:pt idx="5">
                  <c:v>System Average</c:v>
                </c:pt>
              </c:strCache>
            </c:strRef>
          </c:cat>
          <c:val>
            <c:numRef>
              <c:f>Sheet1!$B$2:$B$7</c:f>
              <c:numCache>
                <c:formatCode>General</c:formatCode>
                <c:ptCount val="6"/>
                <c:pt idx="0">
                  <c:v>94</c:v>
                </c:pt>
                <c:pt idx="1">
                  <c:v>82</c:v>
                </c:pt>
                <c:pt idx="2">
                  <c:v>88</c:v>
                </c:pt>
                <c:pt idx="3">
                  <c:v>90</c:v>
                </c:pt>
                <c:pt idx="4">
                  <c:v>82</c:v>
                </c:pt>
                <c:pt idx="5">
                  <c:v>87</c:v>
                </c:pt>
              </c:numCache>
            </c:numRef>
          </c:val>
        </c:ser>
        <c:ser>
          <c:idx val="1"/>
          <c:order val="1"/>
          <c:tx>
            <c:strRef>
              <c:f>Sheet1!$C$1</c:f>
              <c:strCache>
                <c:ptCount val="1"/>
                <c:pt idx="0">
                  <c:v>All Students (Average 75%)</c:v>
                </c:pt>
              </c:strCache>
            </c:strRef>
          </c:tx>
          <c:spPr>
            <a:solidFill>
              <a:srgbClr val="CC99FF"/>
            </a:solidFill>
          </c:spPr>
          <c:dLbls>
            <c:showVal val="1"/>
          </c:dLbls>
          <c:cat>
            <c:strRef>
              <c:f>Sheet1!$A$2:$A$7</c:f>
              <c:strCache>
                <c:ptCount val="6"/>
                <c:pt idx="0">
                  <c:v>CyFair</c:v>
                </c:pt>
                <c:pt idx="1">
                  <c:v>Kingwood</c:v>
                </c:pt>
                <c:pt idx="2">
                  <c:v>Montgomery</c:v>
                </c:pt>
                <c:pt idx="3">
                  <c:v>North Harris</c:v>
                </c:pt>
                <c:pt idx="4">
                  <c:v>Tomball</c:v>
                </c:pt>
                <c:pt idx="5">
                  <c:v>System Average</c:v>
                </c:pt>
              </c:strCache>
            </c:strRef>
          </c:cat>
          <c:val>
            <c:numRef>
              <c:f>Sheet1!$C$2:$C$7</c:f>
              <c:numCache>
                <c:formatCode>General</c:formatCode>
                <c:ptCount val="6"/>
                <c:pt idx="0">
                  <c:v>79</c:v>
                </c:pt>
                <c:pt idx="1">
                  <c:v>67</c:v>
                </c:pt>
                <c:pt idx="2">
                  <c:v>77</c:v>
                </c:pt>
                <c:pt idx="3">
                  <c:v>81</c:v>
                </c:pt>
                <c:pt idx="4">
                  <c:v>70</c:v>
                </c:pt>
                <c:pt idx="5">
                  <c:v>75</c:v>
                </c:pt>
              </c:numCache>
            </c:numRef>
          </c:val>
        </c:ser>
        <c:axId val="116118656"/>
        <c:axId val="116120192"/>
      </c:barChart>
      <c:catAx>
        <c:axId val="116118656"/>
        <c:scaling>
          <c:orientation val="minMax"/>
        </c:scaling>
        <c:axPos val="b"/>
        <c:tickLblPos val="nextTo"/>
        <c:crossAx val="116120192"/>
        <c:crosses val="autoZero"/>
        <c:auto val="1"/>
        <c:lblAlgn val="ctr"/>
        <c:lblOffset val="100"/>
      </c:catAx>
      <c:valAx>
        <c:axId val="116120192"/>
        <c:scaling>
          <c:orientation val="minMax"/>
        </c:scaling>
        <c:axPos val="l"/>
        <c:numFmt formatCode="General" sourceLinked="1"/>
        <c:tickLblPos val="nextTo"/>
        <c:crossAx val="116118656"/>
        <c:crosses val="autoZero"/>
        <c:crossBetween val="between"/>
        <c:majorUnit val="20"/>
      </c:valAx>
      <c:spPr>
        <a:noFill/>
        <a:ln w="25400">
          <a:noFill/>
        </a:ln>
      </c:spPr>
    </c:plotArea>
    <c:legend>
      <c:legendPos val="r"/>
      <c:layout/>
    </c:legend>
    <c:plotVisOnly val="1"/>
  </c:chart>
  <c:spPr>
    <a:solidFill>
      <a:srgbClr val="FFFFFF"/>
    </a:solidFill>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932FECA2-2552-4E99-AAEC-819B9D7B7561}" type="datetimeFigureOut">
              <a:rPr lang="en-US"/>
              <a:pPr>
                <a:defRPr/>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7900B256-518B-44C5-9202-A56CC23EF2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88758B-12D6-4EE9-879E-E075AE08F2E6}"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CC5584-0D11-459F-B6AC-93795DCF4820}"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5B1B24F-55E5-4BC2-99A8-509CD3D50AEF}"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BB58B4-69F4-4089-A652-35AC4C1720EC}"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This course serves as a bridge from high school to community college to the university.  Many of our local high schools offer the course in dual enrollment programs where students receive both high school and college credit.  High school counselors and students see the course as valuable preparation for college.  </a:t>
            </a:r>
          </a:p>
          <a:p>
            <a:pPr eaLnBrk="1" hangingPunct="1">
              <a:spcBef>
                <a:spcPct val="0"/>
              </a:spcBef>
            </a:pPr>
            <a:endParaRPr lang="en-US" smtClean="0"/>
          </a:p>
          <a:p>
            <a:pPr eaLnBrk="1" hangingPunct="1">
              <a:spcBef>
                <a:spcPct val="0"/>
              </a:spcBef>
            </a:pPr>
            <a:r>
              <a:rPr lang="en-US" smtClean="0"/>
              <a:t>The course helps students to persist in community colleges and to transfer to universities.  In the San Diego area, the course has become an important part of transfer programs to the university.  Most universities have college success programs to improve student success and retention.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ECBB77-32C2-4C81-AD9A-EF3AC0D79C36}" type="slidenum">
              <a:rPr lang="en-US" smtClean="0"/>
              <a:pPr>
                <a:defRPr/>
              </a:pPr>
              <a:t>22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073666-116C-4C79-A841-A83808F31B4B}" type="slidenum">
              <a:rPr lang="en-US" smtClean="0"/>
              <a:pPr>
                <a:defRPr/>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D0FF17-A52E-4765-B51F-782ABDD05D81}" type="slidenum">
              <a:rPr lang="en-US" smtClean="0"/>
              <a:pPr>
                <a:defRPr/>
              </a:pPr>
              <a:t>32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65AD68-40EF-4E59-A88E-5EA58455B177}"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976963-3ECD-4EAC-BF9E-6F4099A2838A}" type="slidenum">
              <a:rPr lang="en-US" smtClean="0"/>
              <a:pPr>
                <a:defRPr/>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976963-3ECD-4EAC-BF9E-6F4099A2838A}" type="slidenum">
              <a:rPr lang="en-US" smtClean="0"/>
              <a:pPr>
                <a:defRPr/>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D531E6A-1850-459F-84C4-ABB170FE0626}" type="slidenum">
              <a:rPr lang="en-US" smtClean="0"/>
              <a:pPr>
                <a:defRPr/>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FFADFC3-6B01-4EFA-998E-6CA5C6A6109E}"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3349D6-5B71-48C3-8E7D-5CD9F86DCBAF}" type="slidenum">
              <a:rPr lang="en-US" smtClean="0"/>
              <a:pPr>
                <a:defRPr/>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0477DC9-3D7B-4931-BB52-B75AE4326F7E}" type="slidenum">
              <a:rPr lang="en-US" smtClean="0"/>
              <a:pPr>
                <a:defRPr/>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0872FD-DDA0-4D90-BD64-59F65F2B3F44}" type="slidenum">
              <a:rPr lang="en-US" smtClean="0"/>
              <a:pPr>
                <a:defRPr/>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4D8B3F-A34D-4037-9D5B-5F2AC3BFD3AE}" type="slidenum">
              <a:rPr lang="en-US" smtClean="0"/>
              <a:pPr>
                <a:defRPr/>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121ADC-206B-4D3A-B0BC-B5892A58F147}" type="slidenum">
              <a:rPr lang="en-US" smtClean="0"/>
              <a:pPr>
                <a:defRPr/>
              </a:pPr>
              <a:t>49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4B4234-52F7-4C08-AA76-4C00E7951479}" type="slidenum">
              <a:rPr lang="en-US" smtClean="0"/>
              <a:pPr>
                <a:defRPr/>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AECA930-E188-487B-AEDD-35B72DE9EFC0}" type="slidenum">
              <a:rPr lang="en-US" smtClean="0"/>
              <a:pPr>
                <a:defRPr/>
              </a:pPr>
              <a:t>61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51E98D-96BF-42E5-A87D-741FADEB28D1}" type="slidenum">
              <a:rPr lang="en-US" smtClean="0"/>
              <a:pPr>
                <a:defRPr/>
              </a:pPr>
              <a:t>64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FE9752-E987-44D1-A135-A06021A27F98}" type="slidenum">
              <a:rPr lang="en-US" smtClean="0"/>
              <a:pPr>
                <a:defRPr/>
              </a:pPr>
              <a:t>66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38ADFC-F60A-4A70-8271-9F8AA6702338}" type="slidenum">
              <a:rPr lang="en-US" smtClean="0"/>
              <a:pPr>
                <a:defRPr/>
              </a:pPr>
              <a:t>70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55E32D-20A3-4C4A-ADB1-1B8BA69C3A62}"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3ABC9D-C94A-4624-B919-AF9A144A9BF2}" type="slidenum">
              <a:rPr lang="en-US" smtClean="0"/>
              <a:pPr>
                <a:defRPr/>
              </a:pPr>
              <a:t>73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0497D3-C83D-4536-9095-25DBE49F0146}" type="slidenum">
              <a:rPr lang="en-US" smtClean="0"/>
              <a:pPr>
                <a:defRPr/>
              </a:pPr>
              <a:t>74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95223E-9D38-4173-A2AA-DBE715EF8FCE}" type="slidenum">
              <a:rPr lang="en-US" smtClean="0"/>
              <a:pPr>
                <a:defRPr/>
              </a:pPr>
              <a:t>76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FF2C42-CFA6-491F-9FF8-3661232E8E17}" type="slidenum">
              <a:rPr lang="en-US" smtClean="0"/>
              <a:pPr>
                <a:defRPr/>
              </a:pPr>
              <a:t>77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DC3EBB-8388-42AC-A5C4-2AAA06B9C683}" type="slidenum">
              <a:rPr lang="en-US" smtClean="0"/>
              <a:pPr>
                <a:defRPr/>
              </a:pPr>
              <a:t>78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C05340-DA83-4277-8A31-B4FB2D59AC1C}" type="slidenum">
              <a:rPr lang="en-US" smtClean="0"/>
              <a:pPr>
                <a:defRPr/>
              </a:pPr>
              <a:t>85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E94D245-1AB4-4711-8501-9394FB9412DE}" type="slidenum">
              <a:rPr lang="en-US" smtClean="0"/>
              <a:pPr>
                <a:defRPr/>
              </a:pPr>
              <a:t>88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6BFFDD-FF73-41F7-BD72-1B525C2B4CD4}" type="slidenum">
              <a:rPr lang="en-US" smtClean="0"/>
              <a:pPr>
                <a:defRPr/>
              </a:pPr>
              <a:t>89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CF42A1-8D9C-4F9D-BAED-3498DE1D520F}" type="slidenum">
              <a:rPr lang="en-US" smtClean="0"/>
              <a:pPr>
                <a:defRPr/>
              </a:pPr>
              <a:t>90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AE9F89-B141-4158-86EB-588A482FDD2C}" type="slidenum">
              <a:rPr lang="en-US" smtClean="0"/>
              <a:pPr>
                <a:defRPr/>
              </a:pPr>
              <a:t>91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62017F-01C8-4C94-B50C-7A96D996674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445272-B707-4D0F-B295-7E7E3E59B065}" type="slidenum">
              <a:rPr lang="en-US" smtClean="0"/>
              <a:pPr>
                <a:defRPr/>
              </a:pPr>
              <a:t>92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C3A21E-E0E8-4057-AA48-A459223A7321}" type="slidenum">
              <a:rPr lang="en-US" smtClean="0"/>
              <a:pPr>
                <a:defRPr/>
              </a:pPr>
              <a:t>93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463746-0E9C-493D-9DA1-3A5E18E977CA}" type="slidenum">
              <a:rPr lang="en-US" smtClean="0"/>
              <a:pPr>
                <a:defRPr/>
              </a:pPr>
              <a:t>94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587DE7-B45B-4CC5-B01D-1673CC25FC16}" type="slidenum">
              <a:rPr lang="en-US" smtClean="0"/>
              <a:pPr>
                <a:defRPr/>
              </a:pPr>
              <a:t>105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A4952B-44DB-47E0-AEBF-6371588F5323}" type="slidenum">
              <a:rPr lang="en-US" smtClean="0"/>
              <a:pPr>
                <a:defRPr/>
              </a:pPr>
              <a:t>109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DC809FF-E75B-48FA-AD18-B6F101EE0013}" type="slidenum">
              <a:rPr lang="en-US" smtClean="0"/>
              <a:pPr>
                <a:defRPr/>
              </a:pPr>
              <a:t>120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AACC35D-B384-423C-AADF-E536D1DC18B1}" type="slidenum">
              <a:rPr lang="en-US" smtClean="0"/>
              <a:pPr>
                <a:defRPr/>
              </a:pPr>
              <a:t>121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9B8E4-47CF-4B32-9514-1BF8429D07BC}" type="slidenum">
              <a:rPr lang="en-US" smtClean="0"/>
              <a:pPr>
                <a:defRPr/>
              </a:pPr>
              <a:t>125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keys to success of this program is that it helps students to make a good choice of a major and career.  How do we do this?</a:t>
            </a:r>
          </a:p>
        </p:txBody>
      </p:sp>
      <p:sp>
        <p:nvSpPr>
          <p:cNvPr id="4" name="Slide Number Placeholder 3"/>
          <p:cNvSpPr>
            <a:spLocks noGrp="1"/>
          </p:cNvSpPr>
          <p:nvPr>
            <p:ph type="sldNum" sz="quarter" idx="5"/>
          </p:nvPr>
        </p:nvSpPr>
        <p:spPr/>
        <p:txBody>
          <a:bodyPr/>
          <a:lstStyle/>
          <a:p>
            <a:pPr>
              <a:defRPr/>
            </a:pPr>
            <a:fld id="{6A45BE5B-2C68-4C25-849D-3C3275EDF45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2224D7-8760-413D-95B9-99CF65941F74}" type="slidenum">
              <a:rPr lang="en-US" smtClean="0"/>
              <a:pPr>
                <a:defRPr/>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Another central theme is learning style.  If students understand their learning style, it helps them to learn new and difficult material in college and throughout life.  </a:t>
            </a:r>
          </a:p>
        </p:txBody>
      </p:sp>
      <p:sp>
        <p:nvSpPr>
          <p:cNvPr id="4" name="Slide Number Placeholder 3"/>
          <p:cNvSpPr>
            <a:spLocks noGrp="1"/>
          </p:cNvSpPr>
          <p:nvPr>
            <p:ph type="sldNum" sz="quarter" idx="5"/>
          </p:nvPr>
        </p:nvSpPr>
        <p:spPr/>
        <p:txBody>
          <a:bodyPr/>
          <a:lstStyle/>
          <a:p>
            <a:pPr>
              <a:defRPr/>
            </a:pPr>
            <a:fld id="{E359376C-AB5D-4C58-AE41-BAB33C137EBD}"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60A600-9B68-49DB-96AA-B57891DDB2CC}" type="slidenum">
              <a:rPr lang="en-US" smtClean="0"/>
              <a:pPr>
                <a:defRPr/>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440669-99D5-46B5-B93E-460F60A8C16C}" type="slidenum">
              <a:rPr lang="en-US" smtClean="0"/>
              <a:pPr>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grpSp>
      </p:grpSp>
      <p:sp>
        <p:nvSpPr>
          <p:cNvPr id="133154" name="Rectangle 34"/>
          <p:cNvSpPr>
            <a:spLocks noGrp="1" noChangeArrowheads="1"/>
          </p:cNvSpPr>
          <p:nvPr>
            <p:ph type="ctrTitle" sz="quarter"/>
          </p:nvPr>
        </p:nvSpPr>
        <p:spPr>
          <a:xfrm>
            <a:off x="1143000" y="2286000"/>
            <a:ext cx="7772400" cy="1143000"/>
          </a:xfrm>
        </p:spPr>
        <p:txBody>
          <a:bodyPr/>
          <a:lstStyle>
            <a:lvl1pPr algn="ctr">
              <a:defRPr/>
            </a:lvl1pPr>
          </a:lstStyle>
          <a:p>
            <a:r>
              <a:rPr lang="en-US"/>
              <a:t>Click to edit Master title style</a:t>
            </a:r>
          </a:p>
        </p:txBody>
      </p:sp>
      <p:sp>
        <p:nvSpPr>
          <p:cNvPr id="133155" name="Rectangle 35"/>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793E28EC-B1AE-4FE5-9BEE-45F04E8DA2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2799EB66-1BF3-4AA5-B6C8-B6311A6495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E6E4242F-CB36-4AF0-8FA1-756E2E2991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37891119-30DC-4553-8E2D-B1B957CFB1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B4A254A-C44E-40D4-8D51-E31E32E88D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18065B5C-04EE-422D-B511-15C8D6E182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C6433C67-AA5D-467B-BC25-594CD2209F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3B073929-4FD4-4D4D-A2A6-5F63FD7101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3AB7F5A6-D79C-4A9E-A04C-D1AB316F00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BC229E38-5D0F-4079-8A2F-C84CFEA4F8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7F2AAD30-280F-4540-B112-876008D8ED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3209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nvGrpSpPr>
            <p:cNvPr id="1033" name="Group 4"/>
            <p:cNvGrpSpPr>
              <a:grpSpLocks/>
            </p:cNvGrpSpPr>
            <p:nvPr/>
          </p:nvGrpSpPr>
          <p:grpSpPr bwMode="auto">
            <a:xfrm>
              <a:off x="48" y="102"/>
              <a:ext cx="96" cy="4128"/>
              <a:chOff x="48" y="102"/>
              <a:chExt cx="96" cy="4128"/>
            </a:xfrm>
          </p:grpSpPr>
          <p:sp>
            <p:nvSpPr>
              <p:cNvPr id="13210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32131" name="Rectangle 35"/>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32"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32133"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endParaRPr lang="en-US"/>
          </a:p>
        </p:txBody>
      </p:sp>
      <p:sp>
        <p:nvSpPr>
          <p:cNvPr id="132134"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a:defRPr/>
            </a:pPr>
            <a:fld id="{164B59E5-5C57-4822-A575-3B9D4BA75D1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2"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0" fontAlgn="base" hangingPunct="0">
        <a:spcBef>
          <a:spcPct val="0"/>
        </a:spcBef>
        <a:spcAft>
          <a:spcPct val="0"/>
        </a:spcAft>
        <a:defRPr sz="44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Verdana" pitchFamily="34" charset="0"/>
        </a:defRPr>
      </a:lvl2pPr>
      <a:lvl3pPr algn="l" rtl="0" eaLnBrk="0" fontAlgn="base" hangingPunct="0">
        <a:spcBef>
          <a:spcPct val="0"/>
        </a:spcBef>
        <a:spcAft>
          <a:spcPct val="0"/>
        </a:spcAft>
        <a:defRPr sz="4400">
          <a:solidFill>
            <a:srgbClr val="FFFF00"/>
          </a:solidFill>
          <a:latin typeface="Verdana" pitchFamily="34" charset="0"/>
        </a:defRPr>
      </a:lvl3pPr>
      <a:lvl4pPr algn="l" rtl="0" eaLnBrk="0" fontAlgn="base" hangingPunct="0">
        <a:spcBef>
          <a:spcPct val="0"/>
        </a:spcBef>
        <a:spcAft>
          <a:spcPct val="0"/>
        </a:spcAft>
        <a:defRPr sz="4400">
          <a:solidFill>
            <a:srgbClr val="FFFF00"/>
          </a:solidFill>
          <a:latin typeface="Verdana" pitchFamily="34" charset="0"/>
        </a:defRPr>
      </a:lvl4pPr>
      <a:lvl5pPr algn="l" rtl="0" eaLnBrk="0" fontAlgn="base" hangingPunct="0">
        <a:spcBef>
          <a:spcPct val="0"/>
        </a:spcBef>
        <a:spcAft>
          <a:spcPct val="0"/>
        </a:spcAft>
        <a:defRPr sz="4400">
          <a:solidFill>
            <a:srgbClr val="FFFF00"/>
          </a:solidFill>
          <a:latin typeface="Verdana" pitchFamily="34" charset="0"/>
        </a:defRPr>
      </a:lvl5pPr>
      <a:lvl6pPr marL="457200" algn="l" rtl="0" eaLnBrk="0" fontAlgn="base" hangingPunct="0">
        <a:spcBef>
          <a:spcPct val="0"/>
        </a:spcBef>
        <a:spcAft>
          <a:spcPct val="0"/>
        </a:spcAft>
        <a:defRPr sz="4400">
          <a:solidFill>
            <a:srgbClr val="FFFF00"/>
          </a:solidFill>
          <a:latin typeface="Verdana" pitchFamily="34" charset="0"/>
        </a:defRPr>
      </a:lvl6pPr>
      <a:lvl7pPr marL="914400" algn="l" rtl="0" eaLnBrk="0" fontAlgn="base" hangingPunct="0">
        <a:spcBef>
          <a:spcPct val="0"/>
        </a:spcBef>
        <a:spcAft>
          <a:spcPct val="0"/>
        </a:spcAft>
        <a:defRPr sz="4400">
          <a:solidFill>
            <a:srgbClr val="FFFF00"/>
          </a:solidFill>
          <a:latin typeface="Verdana" pitchFamily="34" charset="0"/>
        </a:defRPr>
      </a:lvl7pPr>
      <a:lvl8pPr marL="1371600" algn="l" rtl="0" eaLnBrk="0" fontAlgn="base" hangingPunct="0">
        <a:spcBef>
          <a:spcPct val="0"/>
        </a:spcBef>
        <a:spcAft>
          <a:spcPct val="0"/>
        </a:spcAft>
        <a:defRPr sz="4400">
          <a:solidFill>
            <a:srgbClr val="FFFF00"/>
          </a:solidFill>
          <a:latin typeface="Verdana" pitchFamily="34" charset="0"/>
        </a:defRPr>
      </a:lvl8pPr>
      <a:lvl9pPr marL="1828800" algn="l" rtl="0" eaLnBrk="0" fontAlgn="base" hangingPunct="0">
        <a:spcBef>
          <a:spcPct val="0"/>
        </a:spcBef>
        <a:spcAft>
          <a:spcPct val="0"/>
        </a:spcAft>
        <a:defRPr sz="4400">
          <a:solidFill>
            <a:srgbClr val="FFFF00"/>
          </a:solidFill>
          <a:latin typeface="Verdana" pitchFamily="34"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0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hyperlink" Target="http://www.collegescope.com/ccs/tombal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1.xml.rels><?xml version="1.0" encoding="UTF-8" standalone="yes"?>
<Relationships xmlns="http://schemas.openxmlformats.org/package/2006/relationships"><Relationship Id="rId3" Type="http://schemas.openxmlformats.org/officeDocument/2006/relationships/hyperlink" Target="http://www.collegesuccess1.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collegesuccess1.com/TipsNewInstructors.htm" TargetMode="Externa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mazon.com/gp/product/0312425074?ie=UTF8&amp;tag=nczonline-20&amp;linkCode=as2&amp;camp=1789&amp;creative=390957&amp;creativeASIN=0312425074"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llegesuccess1.com/DoWhatYouAre.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www.collegescope.com/cuyamac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collegesuccess1.com/MotivationM.ht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www.collegescope.com/lonesta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ctrTitle" sz="quarter"/>
          </p:nvPr>
        </p:nvSpPr>
        <p:spPr/>
        <p:txBody>
          <a:bodyPr/>
          <a:lstStyle/>
          <a:p>
            <a:endParaRPr lang="en-US" smtClean="0"/>
          </a:p>
        </p:txBody>
      </p:sp>
      <p:sp>
        <p:nvSpPr>
          <p:cNvPr id="5" name="Subtitle 4"/>
          <p:cNvSpPr>
            <a:spLocks noGrp="1"/>
          </p:cNvSpPr>
          <p:nvPr>
            <p:ph type="subTitle" sz="quarter" idx="1"/>
          </p:nvPr>
        </p:nvSpPr>
        <p:spPr/>
        <p:txBody>
          <a:bodyPr/>
          <a:lstStyle/>
          <a:p>
            <a:pPr>
              <a:defRPr/>
            </a:pPr>
            <a:r>
              <a:rPr lang="en-US" dirty="0" smtClean="0"/>
              <a:t>Faculty Training</a:t>
            </a:r>
          </a:p>
          <a:p>
            <a:pPr>
              <a:defRPr/>
            </a:pPr>
            <a:r>
              <a:rPr lang="en-US" dirty="0" smtClean="0"/>
              <a:t>January 13, 2010</a:t>
            </a:r>
            <a:endParaRPr lang="en-US" dirty="0" smtClean="0"/>
          </a:p>
          <a:p>
            <a:pPr>
              <a:defRPr/>
            </a:pPr>
            <a:r>
              <a:rPr lang="en-US" dirty="0" smtClean="0"/>
              <a:t>Lone Star College System</a:t>
            </a:r>
          </a:p>
          <a:p>
            <a:pPr>
              <a:defRPr/>
            </a:pPr>
            <a:r>
              <a:rPr lang="en-US" dirty="0" smtClean="0"/>
              <a:t>Dr. Marsha Fralick</a:t>
            </a:r>
            <a:endParaRPr lang="en-US" dirty="0"/>
          </a:p>
        </p:txBody>
      </p:sp>
      <p:pic>
        <p:nvPicPr>
          <p:cNvPr id="3076" name="Picture 1" descr="ssp logo_instructor manual"/>
          <p:cNvPicPr>
            <a:picLocks noChangeAspect="1" noChangeArrowheads="1"/>
          </p:cNvPicPr>
          <p:nvPr/>
        </p:nvPicPr>
        <p:blipFill>
          <a:blip r:embed="rId3" cstate="print"/>
          <a:srcRect/>
          <a:stretch>
            <a:fillRect/>
          </a:stretch>
        </p:blipFill>
        <p:spPr bwMode="auto">
          <a:xfrm>
            <a:off x="2438400" y="1066800"/>
            <a:ext cx="5486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228600"/>
            <a:ext cx="7772400" cy="1143000"/>
          </a:xfrm>
        </p:spPr>
        <p:txBody>
          <a:bodyPr/>
          <a:lstStyle/>
          <a:p>
            <a:r>
              <a:rPr lang="en-US" smtClean="0"/>
              <a:t>        Keys to Success</a:t>
            </a:r>
          </a:p>
        </p:txBody>
      </p:sp>
      <p:sp>
        <p:nvSpPr>
          <p:cNvPr id="3" name="Content Placeholder 2"/>
          <p:cNvSpPr>
            <a:spLocks noGrp="1"/>
          </p:cNvSpPr>
          <p:nvPr>
            <p:ph idx="1"/>
          </p:nvPr>
        </p:nvSpPr>
        <p:spPr>
          <a:xfrm>
            <a:off x="1371600" y="1219200"/>
            <a:ext cx="7772400" cy="4114800"/>
          </a:xfrm>
        </p:spPr>
        <p:txBody>
          <a:bodyPr/>
          <a:lstStyle/>
          <a:p>
            <a:pPr>
              <a:defRPr/>
            </a:pPr>
            <a:endParaRPr lang="en-US" dirty="0" smtClean="0"/>
          </a:p>
          <a:p>
            <a:pPr>
              <a:defRPr/>
            </a:pPr>
            <a:r>
              <a:rPr lang="en-US" dirty="0" smtClean="0"/>
              <a:t>The program helps students to understand their </a:t>
            </a:r>
            <a:r>
              <a:rPr lang="en-US" dirty="0" smtClean="0">
                <a:solidFill>
                  <a:srgbClr val="FF0000"/>
                </a:solidFill>
              </a:rPr>
              <a:t>learning style </a:t>
            </a:r>
            <a:r>
              <a:rPr lang="en-US" dirty="0" smtClean="0"/>
              <a:t>and how to become a </a:t>
            </a:r>
            <a:r>
              <a:rPr lang="en-US" dirty="0" smtClean="0">
                <a:solidFill>
                  <a:srgbClr val="FF0000"/>
                </a:solidFill>
              </a:rPr>
              <a:t>lifelong learner</a:t>
            </a:r>
            <a:r>
              <a:rPr lang="en-US" dirty="0" smtClean="0"/>
              <a:t>.   </a:t>
            </a:r>
            <a:endParaRPr lang="en-US" dirty="0"/>
          </a:p>
        </p:txBody>
      </p:sp>
      <p:pic>
        <p:nvPicPr>
          <p:cNvPr id="12292" name="Picture 4" descr="Fotolia_1410097_XS.jpg"/>
          <p:cNvPicPr>
            <a:picLocks noChangeAspect="1"/>
          </p:cNvPicPr>
          <p:nvPr/>
        </p:nvPicPr>
        <p:blipFill>
          <a:blip r:embed="rId3" cstate="print"/>
          <a:srcRect/>
          <a:stretch>
            <a:fillRect/>
          </a:stretch>
        </p:blipFill>
        <p:spPr bwMode="auto">
          <a:xfrm>
            <a:off x="2743200" y="3505200"/>
            <a:ext cx="4165600" cy="2779713"/>
          </a:xfrm>
          <a:prstGeom prst="rect">
            <a:avLst/>
          </a:prstGeom>
          <a:noFill/>
          <a:ln w="9525">
            <a:noFill/>
            <a:miter lim="800000"/>
            <a:headEnd/>
            <a:tailEnd/>
          </a:ln>
        </p:spPr>
      </p:pic>
      <p:pic>
        <p:nvPicPr>
          <p:cNvPr id="12293" name="Picture 2" descr="C:\Users\Marsha\Pictures\Microsoft Clip Organizer\j0198782.wmf"/>
          <p:cNvPicPr>
            <a:picLocks noChangeAspect="1" noChangeArrowheads="1"/>
          </p:cNvPicPr>
          <p:nvPr/>
        </p:nvPicPr>
        <p:blipFill>
          <a:blip r:embed="rId4" cstate="print"/>
          <a:srcRect/>
          <a:stretch>
            <a:fillRect/>
          </a:stretch>
        </p:blipFill>
        <p:spPr bwMode="auto">
          <a:xfrm>
            <a:off x="914400" y="228600"/>
            <a:ext cx="13843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Marsha\Desktop\Screen10.JPG"/>
          <p:cNvPicPr>
            <a:picLocks noChangeAspect="1" noChangeArrowheads="1"/>
          </p:cNvPicPr>
          <p:nvPr/>
        </p:nvPicPr>
        <p:blipFill>
          <a:blip r:embed="rId2" cstate="print"/>
          <a:srcRect/>
          <a:stretch>
            <a:fillRect/>
          </a:stretch>
        </p:blipFill>
        <p:spPr bwMode="auto">
          <a:xfrm>
            <a:off x="1676400" y="152400"/>
            <a:ext cx="6210300" cy="656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The Electronic Quizzes</a:t>
            </a:r>
          </a:p>
        </p:txBody>
      </p:sp>
      <p:sp>
        <p:nvSpPr>
          <p:cNvPr id="3" name="Content Placeholder 2"/>
          <p:cNvSpPr>
            <a:spLocks noGrp="1"/>
          </p:cNvSpPr>
          <p:nvPr>
            <p:ph idx="1"/>
          </p:nvPr>
        </p:nvSpPr>
        <p:spPr/>
        <p:txBody>
          <a:bodyPr/>
          <a:lstStyle/>
          <a:p>
            <a:pPr eaLnBrk="1" hangingPunct="1">
              <a:defRPr/>
            </a:pPr>
            <a:r>
              <a:rPr lang="en-US" dirty="0" smtClean="0"/>
              <a:t>This is an interactive feature that helps students with reading comprehension.</a:t>
            </a:r>
          </a:p>
          <a:p>
            <a:pPr eaLnBrk="1" hangingPunct="1">
              <a:defRPr/>
            </a:pPr>
            <a:r>
              <a:rPr lang="en-US" dirty="0" smtClean="0"/>
              <a:t>Students get immediate feedback.</a:t>
            </a:r>
          </a:p>
          <a:p>
            <a:pPr eaLnBrk="1" hangingPunct="1">
              <a:defRPr/>
            </a:pPr>
            <a:r>
              <a:rPr lang="en-US" dirty="0" smtClean="0"/>
              <a:t>Students cannot change their answers.</a:t>
            </a:r>
          </a:p>
          <a:p>
            <a:pPr eaLnBrk="1" hangingPunct="1">
              <a:defRPr/>
            </a:pPr>
            <a:r>
              <a:rPr lang="en-US" dirty="0" smtClean="0"/>
              <a:t>Expect students to do their best.</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C:\Users\Marsha\Desktop\Screen15.JPG"/>
          <p:cNvPicPr>
            <a:picLocks noChangeAspect="1" noChangeArrowheads="1"/>
          </p:cNvPicPr>
          <p:nvPr/>
        </p:nvPicPr>
        <p:blipFill>
          <a:blip r:embed="rId2" cstate="print"/>
          <a:srcRect/>
          <a:stretch>
            <a:fillRect/>
          </a:stretch>
        </p:blipFill>
        <p:spPr bwMode="auto">
          <a:xfrm>
            <a:off x="1447800" y="152400"/>
            <a:ext cx="6437313"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How to Cheat</a:t>
            </a:r>
          </a:p>
        </p:txBody>
      </p:sp>
      <p:pic>
        <p:nvPicPr>
          <p:cNvPr id="100355" name="Picture 2" descr="C:\Users\Marsha\Desktop\Screen16.JPG"/>
          <p:cNvPicPr>
            <a:picLocks noChangeAspect="1" noChangeArrowheads="1"/>
          </p:cNvPicPr>
          <p:nvPr/>
        </p:nvPicPr>
        <p:blipFill>
          <a:blip r:embed="rId2" cstate="print"/>
          <a:srcRect/>
          <a:stretch>
            <a:fillRect/>
          </a:stretch>
        </p:blipFill>
        <p:spPr bwMode="auto">
          <a:xfrm>
            <a:off x="1371600" y="1905000"/>
            <a:ext cx="6953250" cy="3171825"/>
          </a:xfrm>
          <a:prstGeom prst="rect">
            <a:avLst/>
          </a:prstGeom>
          <a:noFill/>
          <a:ln w="9525">
            <a:noFill/>
            <a:miter lim="800000"/>
            <a:headEnd/>
            <a:tailEnd/>
          </a:ln>
        </p:spPr>
      </p:pic>
      <p:pic>
        <p:nvPicPr>
          <p:cNvPr id="100356" name="Picture 3" descr="C:\Program Files\Microsoft Office\MEDIA\OFFICE11\Bullets\BD21298_.gif"/>
          <p:cNvPicPr>
            <a:picLocks noChangeAspect="1" noChangeArrowheads="1"/>
          </p:cNvPicPr>
          <p:nvPr/>
        </p:nvPicPr>
        <p:blipFill>
          <a:blip r:embed="rId3" cstate="print"/>
          <a:srcRect/>
          <a:stretch>
            <a:fillRect/>
          </a:stretch>
        </p:blipFill>
        <p:spPr bwMode="auto">
          <a:xfrm>
            <a:off x="1219200" y="3581400"/>
            <a:ext cx="428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How you will be caught</a:t>
            </a:r>
          </a:p>
        </p:txBody>
      </p:sp>
      <p:pic>
        <p:nvPicPr>
          <p:cNvPr id="101379"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Marsha\Desktop\Screen17.JPG"/>
          <p:cNvPicPr>
            <a:picLocks noChangeAspect="1" noChangeArrowheads="1"/>
          </p:cNvPicPr>
          <p:nvPr/>
        </p:nvPicPr>
        <p:blipFill>
          <a:blip r:embed="rId3" cstate="print"/>
          <a:srcRect/>
          <a:stretch>
            <a:fillRect/>
          </a:stretch>
        </p:blipFill>
        <p:spPr bwMode="auto">
          <a:xfrm>
            <a:off x="1676400" y="152400"/>
            <a:ext cx="6273800" cy="6553200"/>
          </a:xfrm>
          <a:prstGeom prst="rect">
            <a:avLst/>
          </a:prstGeom>
          <a:noFill/>
          <a:ln w="9525">
            <a:noFill/>
            <a:miter lim="800000"/>
            <a:headEnd/>
            <a:tailEnd/>
          </a:ln>
        </p:spPr>
      </p:pic>
      <p:pic>
        <p:nvPicPr>
          <p:cNvPr id="102403"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2971800"/>
            <a:ext cx="457200" cy="381000"/>
          </a:xfrm>
          <a:prstGeom prst="rect">
            <a:avLst/>
          </a:prstGeom>
          <a:noFill/>
          <a:ln w="9525">
            <a:noFill/>
            <a:miter lim="800000"/>
            <a:headEnd/>
            <a:tailEnd/>
          </a:ln>
        </p:spPr>
      </p:pic>
      <p:pic>
        <p:nvPicPr>
          <p:cNvPr id="102404"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4876800"/>
            <a:ext cx="457200" cy="381000"/>
          </a:xfrm>
          <a:prstGeom prst="rect">
            <a:avLst/>
          </a:prstGeom>
          <a:noFill/>
          <a:ln w="9525">
            <a:noFill/>
            <a:miter lim="800000"/>
            <a:headEnd/>
            <a:tailEnd/>
          </a:ln>
        </p:spPr>
      </p:pic>
      <p:pic>
        <p:nvPicPr>
          <p:cNvPr id="102405"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5562600"/>
            <a:ext cx="457200" cy="381000"/>
          </a:xfrm>
          <a:prstGeom prst="rect">
            <a:avLst/>
          </a:prstGeom>
          <a:noFill/>
          <a:ln w="9525">
            <a:noFill/>
            <a:miter lim="800000"/>
            <a:headEnd/>
            <a:tailEnd/>
          </a:ln>
        </p:spPr>
      </p:pic>
      <p:pic>
        <p:nvPicPr>
          <p:cNvPr id="102406"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6248400"/>
            <a:ext cx="457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z="3600" smtClean="0"/>
              <a:t>Expect students to read the chapter before coming to class</a:t>
            </a:r>
          </a:p>
        </p:txBody>
      </p:sp>
      <p:sp>
        <p:nvSpPr>
          <p:cNvPr id="3" name="Content Placeholder 2"/>
          <p:cNvSpPr>
            <a:spLocks noGrp="1"/>
          </p:cNvSpPr>
          <p:nvPr>
            <p:ph idx="1"/>
          </p:nvPr>
        </p:nvSpPr>
        <p:spPr/>
        <p:txBody>
          <a:bodyPr/>
          <a:lstStyle/>
          <a:p>
            <a:pPr eaLnBrk="1" hangingPunct="1">
              <a:defRPr/>
            </a:pPr>
            <a:r>
              <a:rPr lang="en-US" dirty="0" smtClean="0"/>
              <a:t>You can focus on engaging students in learning, discussion and sharing your experiences.</a:t>
            </a:r>
          </a:p>
          <a:p>
            <a:pPr eaLnBrk="1" hangingPunct="1">
              <a:defRPr/>
            </a:pPr>
            <a:r>
              <a:rPr lang="en-US" dirty="0" smtClean="0"/>
              <a:t>This is a good strategy for other classes too.  </a:t>
            </a:r>
          </a:p>
          <a:p>
            <a:pPr eaLnBrk="1" hangingPunct="1">
              <a:defRPr/>
            </a:pPr>
            <a:r>
              <a:rPr lang="en-US" dirty="0" smtClean="0"/>
              <a:t>Minimizes the need to lecture.</a:t>
            </a:r>
          </a:p>
          <a:p>
            <a:pPr eaLnBrk="1" hangingPunct="1">
              <a:defRPr/>
            </a:pPr>
            <a:r>
              <a:rPr lang="en-US" dirty="0" smtClean="0"/>
              <a:t>All classes cover the same material in an interactive way.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Review the second day</a:t>
            </a:r>
          </a:p>
        </p:txBody>
      </p:sp>
      <p:sp>
        <p:nvSpPr>
          <p:cNvPr id="3" name="Content Placeholder 2"/>
          <p:cNvSpPr>
            <a:spLocks noGrp="1"/>
          </p:cNvSpPr>
          <p:nvPr>
            <p:ph idx="1"/>
          </p:nvPr>
        </p:nvSpPr>
        <p:spPr/>
        <p:txBody>
          <a:bodyPr/>
          <a:lstStyle/>
          <a:p>
            <a:pPr eaLnBrk="1" hangingPunct="1">
              <a:defRPr/>
            </a:pPr>
            <a:r>
              <a:rPr lang="en-US" dirty="0" smtClean="0"/>
              <a:t>Review the information on CollegeScope the second day for those who were absent or those who need motivation to get started.</a:t>
            </a:r>
          </a:p>
          <a:p>
            <a:pPr eaLnBrk="1" hangingPunct="1">
              <a:defRPr/>
            </a:pPr>
            <a:r>
              <a:rPr lang="en-US" dirty="0" smtClean="0"/>
              <a:t>Congratulate those who have started. </a:t>
            </a:r>
          </a:p>
          <a:p>
            <a:pPr eaLnBrk="1" hangingPunct="1">
              <a:defRPr/>
            </a:pPr>
            <a:r>
              <a:rPr lang="en-US" dirty="0" smtClean="0"/>
              <a:t>Meet with students who have not started CollegeScope.        </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ctrTitle" sz="quarter"/>
          </p:nvPr>
        </p:nvSpPr>
        <p:spPr/>
        <p:txBody>
          <a:bodyPr/>
          <a:lstStyle/>
          <a:p>
            <a:pPr eaLnBrk="1" hangingPunct="1"/>
            <a:r>
              <a:rPr lang="en-US" smtClean="0"/>
              <a:t>Most Common Problems</a:t>
            </a:r>
          </a:p>
        </p:txBody>
      </p:sp>
      <p:sp>
        <p:nvSpPr>
          <p:cNvPr id="5" name="Subtitle 4"/>
          <p:cNvSpPr>
            <a:spLocks noGrp="1"/>
          </p:cNvSpPr>
          <p:nvPr>
            <p:ph type="subTitle" sz="quarter" idx="1"/>
          </p:nvPr>
        </p:nvSpPr>
        <p:spPr/>
        <p:txBody>
          <a:bodyPr/>
          <a:lstStyle/>
          <a:p>
            <a:pPr eaLnBrk="1" hangingPunct="1">
              <a:defRPr/>
            </a:pPr>
            <a:r>
              <a:rPr lang="en-US" sz="4800" dirty="0" smtClean="0"/>
              <a:t>And Easy Solutions</a:t>
            </a:r>
            <a:endParaRPr lang="en-US" sz="48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1143000" y="0"/>
            <a:ext cx="7772400" cy="1143000"/>
          </a:xfrm>
        </p:spPr>
        <p:txBody>
          <a:bodyPr/>
          <a:lstStyle/>
          <a:p>
            <a:pPr eaLnBrk="1" hangingPunct="1"/>
            <a:r>
              <a:rPr lang="en-US" sz="4000" smtClean="0"/>
              <a:t>Helping Your Students Log In</a:t>
            </a:r>
          </a:p>
        </p:txBody>
      </p:sp>
      <p:pic>
        <p:nvPicPr>
          <p:cNvPr id="106499" name="Picture 8" descr="C:\Users\Marsha\Desktop\Screen09.JPG"/>
          <p:cNvPicPr>
            <a:picLocks noChangeAspect="1" noChangeArrowheads="1"/>
          </p:cNvPicPr>
          <p:nvPr/>
        </p:nvPicPr>
        <p:blipFill>
          <a:blip r:embed="rId3" cstate="print"/>
          <a:srcRect/>
          <a:stretch>
            <a:fillRect/>
          </a:stretch>
        </p:blipFill>
        <p:spPr bwMode="auto">
          <a:xfrm>
            <a:off x="304800" y="1050925"/>
            <a:ext cx="8534400" cy="5502275"/>
          </a:xfrm>
          <a:prstGeom prst="rect">
            <a:avLst/>
          </a:prstGeom>
          <a:noFill/>
          <a:ln w="9525">
            <a:noFill/>
            <a:miter lim="800000"/>
            <a:headEnd/>
            <a:tailEnd/>
          </a:ln>
        </p:spPr>
      </p:pic>
      <p:pic>
        <p:nvPicPr>
          <p:cNvPr id="106500" name="Picture 5" descr="C:\Program Files\Microsoft Office\MEDIA\OFFICE11\Bullets\BD21298_.gif"/>
          <p:cNvPicPr>
            <a:picLocks noChangeAspect="1" noChangeArrowheads="1"/>
          </p:cNvPicPr>
          <p:nvPr/>
        </p:nvPicPr>
        <p:blipFill>
          <a:blip r:embed="rId4" cstate="print"/>
          <a:srcRect/>
          <a:stretch>
            <a:fillRect/>
          </a:stretch>
        </p:blipFill>
        <p:spPr bwMode="auto">
          <a:xfrm>
            <a:off x="2209800" y="3200400"/>
            <a:ext cx="381000" cy="381000"/>
          </a:xfrm>
          <a:prstGeom prst="rect">
            <a:avLst/>
          </a:prstGeom>
          <a:noFill/>
          <a:ln w="9525">
            <a:noFill/>
            <a:miter lim="800000"/>
            <a:headEnd/>
            <a:tailEnd/>
          </a:ln>
        </p:spPr>
      </p:pic>
      <p:pic>
        <p:nvPicPr>
          <p:cNvPr id="106501" name="Picture 5" descr="C:\Program Files\Microsoft Office\MEDIA\OFFICE11\Bullets\BD21298_.gif"/>
          <p:cNvPicPr>
            <a:picLocks noChangeAspect="1" noChangeArrowheads="1"/>
          </p:cNvPicPr>
          <p:nvPr/>
        </p:nvPicPr>
        <p:blipFill>
          <a:blip r:embed="rId4" cstate="print"/>
          <a:srcRect/>
          <a:stretch>
            <a:fillRect/>
          </a:stretch>
        </p:blipFill>
        <p:spPr bwMode="auto">
          <a:xfrm>
            <a:off x="5715000" y="3276600"/>
            <a:ext cx="381000" cy="381000"/>
          </a:xfrm>
          <a:prstGeom prst="rect">
            <a:avLst/>
          </a:prstGeom>
          <a:noFill/>
          <a:ln w="9525">
            <a:noFill/>
            <a:miter lim="800000"/>
            <a:headEnd/>
            <a:tailEnd/>
          </a:ln>
        </p:spPr>
      </p:pic>
      <p:sp>
        <p:nvSpPr>
          <p:cNvPr id="106502" name="Rectangle 10"/>
          <p:cNvSpPr>
            <a:spLocks noChangeArrowheads="1"/>
          </p:cNvSpPr>
          <p:nvPr/>
        </p:nvSpPr>
        <p:spPr bwMode="auto">
          <a:xfrm>
            <a:off x="381000" y="5486400"/>
            <a:ext cx="4572000" cy="923925"/>
          </a:xfrm>
          <a:prstGeom prst="rect">
            <a:avLst/>
          </a:prstGeom>
          <a:noFill/>
          <a:ln w="9525">
            <a:noFill/>
            <a:miter lim="800000"/>
            <a:headEnd/>
            <a:tailEnd/>
          </a:ln>
        </p:spPr>
        <p:txBody>
          <a:bodyPr>
            <a:spAutoFit/>
          </a:bodyPr>
          <a:lstStyle/>
          <a:p>
            <a:r>
              <a:rPr lang="en-US" b="1">
                <a:solidFill>
                  <a:schemeClr val="bg2"/>
                </a:solidFill>
                <a:latin typeface="Arial" charset="0"/>
              </a:rPr>
              <a:t>Students register only once.  Then they log in with the e-mail address and password they created.  </a:t>
            </a:r>
            <a:endParaRPr lang="en-US" b="1">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endParaRPr lang="en-US" dirty="0" smtClean="0"/>
          </a:p>
          <a:p>
            <a:pPr>
              <a:defRPr/>
            </a:pPr>
            <a:r>
              <a:rPr lang="en-US" dirty="0" smtClean="0"/>
              <a:t>Comprehensive</a:t>
            </a:r>
          </a:p>
          <a:p>
            <a:pPr lvl="1">
              <a:defRPr/>
            </a:pPr>
            <a:r>
              <a:rPr lang="en-US" dirty="0" smtClean="0"/>
              <a:t>20 factors affecting learning style</a:t>
            </a:r>
          </a:p>
          <a:p>
            <a:pPr>
              <a:defRPr/>
            </a:pPr>
            <a:r>
              <a:rPr lang="en-US" dirty="0" smtClean="0"/>
              <a:t>Helps students understand how they learn best</a:t>
            </a:r>
            <a:endParaRPr lang="en-US" dirty="0"/>
          </a:p>
        </p:txBody>
      </p:sp>
      <p:pic>
        <p:nvPicPr>
          <p:cNvPr id="13316" name="Picture 2" descr="PEPS Learning Style Inventory"/>
          <p:cNvPicPr>
            <a:picLocks noChangeAspect="1" noChangeArrowheads="1"/>
          </p:cNvPicPr>
          <p:nvPr/>
        </p:nvPicPr>
        <p:blipFill>
          <a:blip r:embed="rId2" cstate="print"/>
          <a:srcRect/>
          <a:stretch>
            <a:fillRect/>
          </a:stretch>
        </p:blipFill>
        <p:spPr bwMode="auto">
          <a:xfrm>
            <a:off x="1447800" y="685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a:xfrm>
            <a:off x="1066800" y="2133600"/>
            <a:ext cx="7772400" cy="1143000"/>
          </a:xfrm>
        </p:spPr>
        <p:txBody>
          <a:bodyPr/>
          <a:lstStyle/>
          <a:p>
            <a:pPr eaLnBrk="1" hangingPunct="1"/>
            <a:r>
              <a:rPr lang="en-US" smtClean="0"/>
              <a:t>Remind students to write down the email address and password they use to create their accounts.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I forgot my email address</a:t>
            </a:r>
          </a:p>
        </p:txBody>
      </p:sp>
      <p:sp>
        <p:nvSpPr>
          <p:cNvPr id="3" name="Content Placeholder 2"/>
          <p:cNvSpPr>
            <a:spLocks noGrp="1"/>
          </p:cNvSpPr>
          <p:nvPr>
            <p:ph idx="1"/>
          </p:nvPr>
        </p:nvSpPr>
        <p:spPr/>
        <p:txBody>
          <a:bodyPr/>
          <a:lstStyle/>
          <a:p>
            <a:pPr eaLnBrk="1" hangingPunct="1">
              <a:defRPr/>
            </a:pPr>
            <a:r>
              <a:rPr lang="en-US" dirty="0" smtClean="0"/>
              <a:t>You can find the email address that students used to create their account by looking at their portfolio on </a:t>
            </a:r>
            <a:r>
              <a:rPr lang="en-US" dirty="0" smtClean="0">
                <a:solidFill>
                  <a:srgbClr val="FFC000"/>
                </a:solidFill>
              </a:rPr>
              <a:t>My Students </a:t>
            </a:r>
            <a:r>
              <a:rPr lang="en-US" dirty="0" smtClean="0"/>
              <a:t>or </a:t>
            </a:r>
            <a:r>
              <a:rPr lang="en-US" dirty="0" smtClean="0">
                <a:solidFill>
                  <a:srgbClr val="FFC000"/>
                </a:solidFill>
              </a:rPr>
              <a:t>All Students</a:t>
            </a:r>
            <a:r>
              <a:rPr lang="en-US" dirty="0" smtClean="0"/>
              <a:t> in your instructor account.</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C:\Program Files\Microsoft Office\MEDIA\OFFICE11\Bullets\BD21298_.gif"/>
          <p:cNvPicPr>
            <a:picLocks noChangeAspect="1" noChangeArrowheads="1"/>
          </p:cNvPicPr>
          <p:nvPr/>
        </p:nvPicPr>
        <p:blipFill>
          <a:blip r:embed="rId2" cstate="print"/>
          <a:srcRect/>
          <a:stretch>
            <a:fillRect/>
          </a:stretch>
        </p:blipFill>
        <p:spPr bwMode="auto">
          <a:xfrm>
            <a:off x="3657600" y="2743200"/>
            <a:ext cx="504825" cy="504825"/>
          </a:xfrm>
          <a:prstGeom prst="rect">
            <a:avLst/>
          </a:prstGeom>
          <a:noFill/>
          <a:ln w="9525">
            <a:noFill/>
            <a:miter lim="800000"/>
            <a:headEnd/>
            <a:tailEnd/>
          </a:ln>
        </p:spPr>
      </p:pic>
      <p:pic>
        <p:nvPicPr>
          <p:cNvPr id="109571" name="Picture 4" descr="C:\Users\Marsha\Desktop\Screen11.JPG"/>
          <p:cNvPicPr>
            <a:picLocks noChangeAspect="1" noChangeArrowheads="1"/>
          </p:cNvPicPr>
          <p:nvPr/>
        </p:nvPicPr>
        <p:blipFill>
          <a:blip r:embed="rId3" cstate="print"/>
          <a:srcRect/>
          <a:stretch>
            <a:fillRect/>
          </a:stretch>
        </p:blipFill>
        <p:spPr bwMode="auto">
          <a:xfrm>
            <a:off x="1676400" y="152400"/>
            <a:ext cx="6286500" cy="6505575"/>
          </a:xfrm>
          <a:prstGeom prst="rect">
            <a:avLst/>
          </a:prstGeom>
          <a:noFill/>
          <a:ln w="9525">
            <a:noFill/>
            <a:miter lim="800000"/>
            <a:headEnd/>
            <a:tailEnd/>
          </a:ln>
        </p:spPr>
      </p:pic>
      <p:pic>
        <p:nvPicPr>
          <p:cNvPr id="109572" name="Picture 5" descr="C:\Program Files\Microsoft Office\MEDIA\OFFICE11\Bullets\BD21298_.gif"/>
          <p:cNvPicPr>
            <a:picLocks noChangeAspect="1" noChangeArrowheads="1"/>
          </p:cNvPicPr>
          <p:nvPr/>
        </p:nvPicPr>
        <p:blipFill>
          <a:blip r:embed="rId4" cstate="print"/>
          <a:srcRect/>
          <a:stretch>
            <a:fillRect/>
          </a:stretch>
        </p:blipFill>
        <p:spPr bwMode="auto">
          <a:xfrm>
            <a:off x="3962400" y="22860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I forgot my password </a:t>
            </a:r>
          </a:p>
        </p:txBody>
      </p:sp>
      <p:sp>
        <p:nvSpPr>
          <p:cNvPr id="3" name="Content Placeholder 2"/>
          <p:cNvSpPr>
            <a:spLocks noGrp="1"/>
          </p:cNvSpPr>
          <p:nvPr>
            <p:ph idx="1"/>
          </p:nvPr>
        </p:nvSpPr>
        <p:spPr/>
        <p:txBody>
          <a:bodyPr/>
          <a:lstStyle/>
          <a:p>
            <a:pPr eaLnBrk="1" hangingPunct="1">
              <a:defRPr/>
            </a:pPr>
            <a:r>
              <a:rPr lang="en-US" dirty="0" smtClean="0"/>
              <a:t>You can look at the Student Portfolio and reset the password.  Tell the student what the new password is.  They can reset it when then log into their portfolio.  </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C:\Users\Marsha\Desktop\Screen11.JPG"/>
          <p:cNvPicPr>
            <a:picLocks noChangeAspect="1" noChangeArrowheads="1"/>
          </p:cNvPicPr>
          <p:nvPr/>
        </p:nvPicPr>
        <p:blipFill>
          <a:blip r:embed="rId2" cstate="print"/>
          <a:srcRect/>
          <a:stretch>
            <a:fillRect/>
          </a:stretch>
        </p:blipFill>
        <p:spPr bwMode="auto">
          <a:xfrm>
            <a:off x="1752600" y="152400"/>
            <a:ext cx="6286500" cy="6505575"/>
          </a:xfrm>
          <a:prstGeom prst="rect">
            <a:avLst/>
          </a:prstGeom>
          <a:noFill/>
          <a:ln w="9525">
            <a:noFill/>
            <a:miter lim="800000"/>
            <a:headEnd/>
            <a:tailEnd/>
          </a:ln>
        </p:spPr>
      </p:pic>
      <p:pic>
        <p:nvPicPr>
          <p:cNvPr id="111619" name="Picture 3" descr="C:\Program Files\Microsoft Office\MEDIA\OFFICE11\Bullets\BD21298_.gif"/>
          <p:cNvPicPr>
            <a:picLocks noChangeAspect="1" noChangeArrowheads="1"/>
          </p:cNvPicPr>
          <p:nvPr/>
        </p:nvPicPr>
        <p:blipFill>
          <a:blip r:embed="rId3" cstate="print"/>
          <a:srcRect/>
          <a:stretch>
            <a:fillRect/>
          </a:stretch>
        </p:blipFill>
        <p:spPr bwMode="auto">
          <a:xfrm>
            <a:off x="5105400" y="3352800"/>
            <a:ext cx="58102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My Account Disappeared</a:t>
            </a:r>
          </a:p>
        </p:txBody>
      </p:sp>
      <p:sp>
        <p:nvSpPr>
          <p:cNvPr id="3" name="Content Placeholder 2"/>
          <p:cNvSpPr>
            <a:spLocks noGrp="1"/>
          </p:cNvSpPr>
          <p:nvPr>
            <p:ph idx="1"/>
          </p:nvPr>
        </p:nvSpPr>
        <p:spPr/>
        <p:txBody>
          <a:bodyPr/>
          <a:lstStyle/>
          <a:p>
            <a:pPr eaLnBrk="1" hangingPunct="1">
              <a:defRPr/>
            </a:pPr>
            <a:r>
              <a:rPr lang="en-US" dirty="0" smtClean="0"/>
              <a:t>They tried to log into the instructor account.  Make sure that they have </a:t>
            </a:r>
            <a:r>
              <a:rPr lang="en-US" dirty="0" smtClean="0">
                <a:solidFill>
                  <a:srgbClr val="FFC000"/>
                </a:solidFill>
              </a:rPr>
              <a:t>/</a:t>
            </a:r>
            <a:r>
              <a:rPr lang="en-US" dirty="0" err="1" smtClean="0">
                <a:solidFill>
                  <a:srgbClr val="FFC000"/>
                </a:solidFill>
              </a:rPr>
              <a:t>ccs</a:t>
            </a:r>
            <a:r>
              <a:rPr lang="en-US" dirty="0" smtClean="0">
                <a:solidFill>
                  <a:srgbClr val="FFC000"/>
                </a:solidFill>
              </a:rPr>
              <a:t>/ </a:t>
            </a:r>
            <a:r>
              <a:rPr lang="en-US" dirty="0" smtClean="0"/>
              <a:t>in the URL</a:t>
            </a:r>
          </a:p>
          <a:p>
            <a:pPr eaLnBrk="1" hangingPunct="1">
              <a:defRPr/>
            </a:pPr>
            <a:endParaRPr lang="en-US" dirty="0" smtClean="0"/>
          </a:p>
          <a:p>
            <a:pPr eaLnBrk="1" hangingPunct="1">
              <a:defRPr/>
            </a:pPr>
            <a:r>
              <a:rPr lang="en-US" dirty="0" smtClean="0">
                <a:hlinkClick r:id="rId2"/>
              </a:rPr>
              <a:t>http://www.collegescope.com/</a:t>
            </a:r>
            <a:r>
              <a:rPr lang="en-US" dirty="0" smtClean="0">
                <a:solidFill>
                  <a:srgbClr val="FFC000"/>
                </a:solidFill>
                <a:hlinkClick r:id="rId2"/>
              </a:rPr>
              <a:t>ccs</a:t>
            </a:r>
            <a:r>
              <a:rPr lang="en-US" dirty="0" smtClean="0">
                <a:hlinkClick r:id="rId2"/>
              </a:rPr>
              <a:t>/tomball</a:t>
            </a:r>
            <a:r>
              <a:rPr lang="en-US" dirty="0" smtClean="0"/>
              <a:t> </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z="3600" smtClean="0"/>
              <a:t>When I tried to register, it says that my email already exists.  </a:t>
            </a:r>
          </a:p>
        </p:txBody>
      </p:sp>
      <p:sp>
        <p:nvSpPr>
          <p:cNvPr id="3" name="Content Placeholder 2"/>
          <p:cNvSpPr>
            <a:spLocks noGrp="1"/>
          </p:cNvSpPr>
          <p:nvPr>
            <p:ph idx="1"/>
          </p:nvPr>
        </p:nvSpPr>
        <p:spPr/>
        <p:txBody>
          <a:bodyPr/>
          <a:lstStyle/>
          <a:p>
            <a:pPr eaLnBrk="1" hangingPunct="1">
              <a:defRPr/>
            </a:pPr>
            <a:r>
              <a:rPr lang="en-US" dirty="0" smtClean="0"/>
              <a:t>If the email already exists, they have already registered.  Tell students to log in with the email address and password they created when they registered the first time.  </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C:\Users\Marsha\Desktop\Screen09.JPG"/>
          <p:cNvPicPr>
            <a:picLocks noChangeAspect="1" noChangeArrowheads="1"/>
          </p:cNvPicPr>
          <p:nvPr/>
        </p:nvPicPr>
        <p:blipFill>
          <a:blip r:embed="rId2" cstate="print"/>
          <a:srcRect/>
          <a:stretch>
            <a:fillRect/>
          </a:stretch>
        </p:blipFill>
        <p:spPr bwMode="auto">
          <a:xfrm>
            <a:off x="371475" y="914400"/>
            <a:ext cx="8772525" cy="493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z="4000" smtClean="0"/>
              <a:t>When I tried to log in, it says that my email does not exist.  </a:t>
            </a:r>
          </a:p>
        </p:txBody>
      </p:sp>
      <p:sp>
        <p:nvSpPr>
          <p:cNvPr id="3" name="Content Placeholder 2"/>
          <p:cNvSpPr>
            <a:spLocks noGrp="1"/>
          </p:cNvSpPr>
          <p:nvPr>
            <p:ph idx="1"/>
          </p:nvPr>
        </p:nvSpPr>
        <p:spPr/>
        <p:txBody>
          <a:bodyPr/>
          <a:lstStyle/>
          <a:p>
            <a:pPr eaLnBrk="1" hangingPunct="1">
              <a:buFontTx/>
              <a:buNone/>
              <a:defRPr/>
            </a:pPr>
            <a:r>
              <a:rPr lang="en-US" dirty="0" smtClean="0"/>
              <a:t>There are several reasons for this:</a:t>
            </a:r>
          </a:p>
          <a:p>
            <a:pPr eaLnBrk="1" hangingPunct="1">
              <a:buFontTx/>
              <a:buNone/>
              <a:defRPr/>
            </a:pPr>
            <a:r>
              <a:rPr lang="en-US" dirty="0" smtClean="0"/>
              <a:t>They are using a different email.</a:t>
            </a:r>
          </a:p>
          <a:p>
            <a:pPr eaLnBrk="1" hangingPunct="1">
              <a:buFontTx/>
              <a:buNone/>
              <a:defRPr/>
            </a:pPr>
            <a:r>
              <a:rPr lang="en-US" dirty="0" smtClean="0"/>
              <a:t>They entered the info incorrectly.</a:t>
            </a:r>
          </a:p>
          <a:p>
            <a:pPr eaLnBrk="1" hangingPunct="1">
              <a:buFontTx/>
              <a:buNone/>
              <a:defRPr/>
            </a:pPr>
            <a:r>
              <a:rPr lang="en-US" dirty="0" smtClean="0"/>
              <a:t>They have not registered.  </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smtClean="0"/>
              <a:t>Contact Customer Service</a:t>
            </a:r>
          </a:p>
        </p:txBody>
      </p:sp>
      <p:sp>
        <p:nvSpPr>
          <p:cNvPr id="3" name="Content Placeholder 2"/>
          <p:cNvSpPr>
            <a:spLocks noGrp="1"/>
          </p:cNvSpPr>
          <p:nvPr>
            <p:ph idx="1"/>
          </p:nvPr>
        </p:nvSpPr>
        <p:spPr/>
        <p:txBody>
          <a:bodyPr/>
          <a:lstStyle/>
          <a:p>
            <a:pPr eaLnBrk="1" hangingPunct="1">
              <a:defRPr/>
            </a:pPr>
            <a:r>
              <a:rPr lang="en-US" dirty="0" smtClean="0"/>
              <a:t>If you have any problem you cannot resolve.  This does not happen very often.</a:t>
            </a:r>
          </a:p>
          <a:p>
            <a:pPr eaLnBrk="1" hangingPunct="1">
              <a:defRPr/>
            </a:pPr>
            <a:r>
              <a:rPr lang="en-US" dirty="0" smtClean="0"/>
              <a:t>If you need to have a student’s account reset.  If a student fails and takes the course again, it can be reset so they can start over.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        Keys to Success</a:t>
            </a:r>
          </a:p>
        </p:txBody>
      </p:sp>
      <p:sp>
        <p:nvSpPr>
          <p:cNvPr id="3" name="Content Placeholder 2"/>
          <p:cNvSpPr>
            <a:spLocks noGrp="1"/>
          </p:cNvSpPr>
          <p:nvPr>
            <p:ph idx="1"/>
          </p:nvPr>
        </p:nvSpPr>
        <p:spPr/>
        <p:txBody>
          <a:bodyPr/>
          <a:lstStyle/>
          <a:p>
            <a:pPr>
              <a:defRPr/>
            </a:pPr>
            <a:r>
              <a:rPr lang="en-US" dirty="0" smtClean="0"/>
              <a:t>At the end of each chapter</a:t>
            </a:r>
          </a:p>
          <a:p>
            <a:pPr>
              <a:defRPr/>
            </a:pPr>
            <a:r>
              <a:rPr lang="en-US" dirty="0" smtClean="0"/>
              <a:t>Inspiration</a:t>
            </a:r>
          </a:p>
          <a:p>
            <a:pPr>
              <a:defRPr/>
            </a:pPr>
            <a:r>
              <a:rPr lang="en-US" dirty="0" smtClean="0"/>
              <a:t>Positive thinking</a:t>
            </a:r>
          </a:p>
          <a:p>
            <a:pPr>
              <a:defRPr/>
            </a:pPr>
            <a:r>
              <a:rPr lang="en-US" dirty="0" smtClean="0"/>
              <a:t>For example:</a:t>
            </a:r>
          </a:p>
          <a:p>
            <a:pPr lvl="1">
              <a:defRPr/>
            </a:pPr>
            <a:r>
              <a:rPr lang="en-US" dirty="0" smtClean="0"/>
              <a:t>Life is a dangerous opportunity</a:t>
            </a:r>
            <a:endParaRPr lang="en-US" dirty="0"/>
          </a:p>
        </p:txBody>
      </p:sp>
      <p:pic>
        <p:nvPicPr>
          <p:cNvPr id="14340" name="Picture 2" descr="C:\Users\Marsha\Pictures\Microsoft Clip Organizer\j0198782.wmf"/>
          <p:cNvPicPr>
            <a:picLocks noChangeAspect="1" noChangeArrowheads="1"/>
          </p:cNvPicPr>
          <p:nvPr/>
        </p:nvPicPr>
        <p:blipFill>
          <a:blip r:embed="rId2" cstate="print"/>
          <a:srcRect/>
          <a:stretch>
            <a:fillRect/>
          </a:stretch>
        </p:blipFill>
        <p:spPr bwMode="auto">
          <a:xfrm>
            <a:off x="1219200" y="533400"/>
            <a:ext cx="13843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Users\Marsha\Desktop\Screen03.JPG"/>
          <p:cNvPicPr>
            <a:picLocks noChangeAspect="1" noChangeArrowheads="1"/>
          </p:cNvPicPr>
          <p:nvPr/>
        </p:nvPicPr>
        <p:blipFill>
          <a:blip r:embed="rId3" cstate="print"/>
          <a:srcRect/>
          <a:stretch>
            <a:fillRect/>
          </a:stretch>
        </p:blipFill>
        <p:spPr bwMode="auto">
          <a:xfrm>
            <a:off x="1019175" y="247650"/>
            <a:ext cx="7105650" cy="6362700"/>
          </a:xfrm>
          <a:prstGeom prst="rect">
            <a:avLst/>
          </a:prstGeom>
          <a:noFill/>
          <a:ln w="9525">
            <a:noFill/>
            <a:miter lim="800000"/>
            <a:headEnd/>
            <a:tailEnd/>
          </a:ln>
        </p:spPr>
      </p:pic>
      <p:pic>
        <p:nvPicPr>
          <p:cNvPr id="117763" name="Picture 3" descr="C:\Program Files\Microsoft Office\MEDIA\OFFICE11\Bullets\BD21298_.gif"/>
          <p:cNvPicPr>
            <a:picLocks noChangeAspect="1" noChangeArrowheads="1"/>
          </p:cNvPicPr>
          <p:nvPr/>
        </p:nvPicPr>
        <p:blipFill>
          <a:blip r:embed="rId4" cstate="print"/>
          <a:srcRect/>
          <a:stretch>
            <a:fillRect/>
          </a:stretch>
        </p:blipFill>
        <p:spPr bwMode="auto">
          <a:xfrm>
            <a:off x="1219200" y="2971800"/>
            <a:ext cx="428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This info is available at the College Success Website</a:t>
            </a:r>
          </a:p>
        </p:txBody>
      </p:sp>
      <p:sp>
        <p:nvSpPr>
          <p:cNvPr id="3" name="Content Placeholder 2"/>
          <p:cNvSpPr>
            <a:spLocks noGrp="1"/>
          </p:cNvSpPr>
          <p:nvPr>
            <p:ph idx="1"/>
          </p:nvPr>
        </p:nvSpPr>
        <p:spPr/>
        <p:txBody>
          <a:bodyPr/>
          <a:lstStyle/>
          <a:p>
            <a:pPr eaLnBrk="1" hangingPunct="1">
              <a:defRPr/>
            </a:pPr>
            <a:r>
              <a:rPr lang="en-US" dirty="0" smtClean="0">
                <a:hlinkClick r:id="rId3"/>
              </a:rPr>
              <a:t>http://www.collegesuccess1.com/</a:t>
            </a:r>
            <a:r>
              <a:rPr lang="en-US" dirty="0" smtClean="0"/>
              <a:t> </a:t>
            </a:r>
          </a:p>
          <a:p>
            <a:pPr eaLnBrk="1" hangingPunct="1">
              <a:defRPr/>
            </a:pPr>
            <a:endParaRPr lang="en-US" dirty="0" smtClean="0"/>
          </a:p>
          <a:p>
            <a:pPr eaLnBrk="1" hangingPunct="1">
              <a:defRPr/>
            </a:pPr>
            <a:r>
              <a:rPr lang="en-US" dirty="0" smtClean="0"/>
              <a:t>Click on CollegeScope</a:t>
            </a:r>
          </a:p>
          <a:p>
            <a:pPr eaLnBrk="1" hangingPunct="1">
              <a:buFontTx/>
              <a:buNone/>
              <a:defRPr/>
            </a:pPr>
            <a:r>
              <a:rPr lang="en-US" dirty="0" smtClean="0"/>
              <a:t>There is a PowerPoint slide show on how to introduce CollegeScope.  </a:t>
            </a:r>
          </a:p>
          <a:p>
            <a:pPr eaLnBrk="1" hangingPunct="1">
              <a:buFontTx/>
              <a:buNone/>
              <a:defRPr/>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143000" y="762000"/>
            <a:ext cx="7772400" cy="2667000"/>
          </a:xfrm>
        </p:spPr>
        <p:txBody>
          <a:bodyPr/>
          <a:lstStyle/>
          <a:p>
            <a:pPr eaLnBrk="1" hangingPunct="1"/>
            <a:r>
              <a:rPr lang="en-US" sz="4000" smtClean="0"/>
              <a:t>Tips for New Instructors</a:t>
            </a:r>
            <a:r>
              <a:rPr lang="en-US" smtClean="0"/>
              <a:t/>
            </a:r>
            <a:br>
              <a:rPr lang="en-US" smtClean="0"/>
            </a:br>
            <a:r>
              <a:rPr lang="en-US" smtClean="0"/>
              <a:t/>
            </a:r>
            <a:br>
              <a:rPr lang="en-US" smtClean="0"/>
            </a:br>
            <a:r>
              <a:rPr lang="en-US" sz="2000" smtClean="0">
                <a:hlinkClick r:id="rId2"/>
              </a:rPr>
              <a:t>http://www.collegesuccess1.com/TipsNewInstructors.htm</a:t>
            </a:r>
            <a:r>
              <a:rPr lang="en-US" sz="2000" smtClean="0"/>
              <a:t> </a:t>
            </a:r>
            <a:r>
              <a:rPr lang="en-US" smtClean="0"/>
              <a:t/>
            </a:r>
            <a:br>
              <a:rPr lang="en-US" smtClean="0"/>
            </a:br>
            <a:endParaRPr lang="en-US" smtClean="0"/>
          </a:p>
        </p:txBody>
      </p:sp>
      <p:pic>
        <p:nvPicPr>
          <p:cNvPr id="119811" name="Picture 2" descr="C:\Users\Marsha\Pictures\Microsoft Clip Organizer\CG50B2.wmf"/>
          <p:cNvPicPr>
            <a:picLocks noChangeAspect="1" noChangeArrowheads="1"/>
          </p:cNvPicPr>
          <p:nvPr/>
        </p:nvPicPr>
        <p:blipFill>
          <a:blip r:embed="rId3" cstate="print"/>
          <a:srcRect/>
          <a:stretch>
            <a:fillRect/>
          </a:stretch>
        </p:blipFill>
        <p:spPr bwMode="auto">
          <a:xfrm>
            <a:off x="3733800" y="3733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Tips for New Instructors</a:t>
            </a:r>
          </a:p>
        </p:txBody>
      </p:sp>
      <p:sp>
        <p:nvSpPr>
          <p:cNvPr id="3" name="Content Placeholder 2"/>
          <p:cNvSpPr>
            <a:spLocks noGrp="1"/>
          </p:cNvSpPr>
          <p:nvPr>
            <p:ph idx="1"/>
          </p:nvPr>
        </p:nvSpPr>
        <p:spPr/>
        <p:txBody>
          <a:bodyPr/>
          <a:lstStyle/>
          <a:p>
            <a:pPr eaLnBrk="1" hangingPunct="1">
              <a:defRPr/>
            </a:pPr>
            <a:r>
              <a:rPr lang="en-US" dirty="0" smtClean="0"/>
              <a:t>Write your syllabus</a:t>
            </a:r>
          </a:p>
          <a:p>
            <a:pPr eaLnBrk="1" hangingPunct="1">
              <a:defRPr/>
            </a:pPr>
            <a:r>
              <a:rPr lang="en-US" dirty="0" smtClean="0"/>
              <a:t>Take the assessments</a:t>
            </a:r>
          </a:p>
          <a:p>
            <a:pPr eaLnBrk="1" hangingPunct="1">
              <a:defRPr/>
            </a:pPr>
            <a:r>
              <a:rPr lang="en-US" dirty="0" smtClean="0"/>
              <a:t>Read the User’s Manual </a:t>
            </a:r>
          </a:p>
          <a:p>
            <a:pPr eaLnBrk="1" hangingPunct="1">
              <a:defRPr/>
            </a:pPr>
            <a:r>
              <a:rPr lang="en-US" dirty="0" smtClean="0"/>
              <a:t>Expect your students to read the chapter before class begins</a:t>
            </a:r>
          </a:p>
          <a:p>
            <a:pPr eaLnBrk="1" hangingPunct="1">
              <a:defRPr/>
            </a:pPr>
            <a:r>
              <a:rPr lang="en-US" dirty="0" smtClean="0"/>
              <a:t>Use the Instructor Manual to select activities to engage students in learning</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Teaching Excellence</a:t>
            </a:r>
          </a:p>
        </p:txBody>
      </p:sp>
      <p:sp>
        <p:nvSpPr>
          <p:cNvPr id="3" name="Content Placeholder 2"/>
          <p:cNvSpPr>
            <a:spLocks noGrp="1"/>
          </p:cNvSpPr>
          <p:nvPr>
            <p:ph idx="1"/>
          </p:nvPr>
        </p:nvSpPr>
        <p:spPr/>
        <p:txBody>
          <a:bodyPr/>
          <a:lstStyle/>
          <a:p>
            <a:pPr eaLnBrk="1" hangingPunct="1">
              <a:defRPr/>
            </a:pPr>
            <a:r>
              <a:rPr lang="en-US" dirty="0" smtClean="0"/>
              <a:t>If you were evaluating a class, what would you look for?</a:t>
            </a:r>
          </a:p>
          <a:p>
            <a:pPr eaLnBrk="1" hangingPunct="1">
              <a:defRPr/>
            </a:pPr>
            <a:endParaRPr lang="en-US" dirty="0" smtClean="0"/>
          </a:p>
          <a:p>
            <a:pPr lvl="1" eaLnBrk="1" hangingPunct="1">
              <a:defRPr/>
            </a:pPr>
            <a:r>
              <a:rPr lang="en-US" dirty="0" smtClean="0"/>
              <a:t>Think</a:t>
            </a:r>
          </a:p>
          <a:p>
            <a:pPr lvl="1" eaLnBrk="1" hangingPunct="1">
              <a:defRPr/>
            </a:pPr>
            <a:r>
              <a:rPr lang="en-US" dirty="0" smtClean="0"/>
              <a:t>Pair </a:t>
            </a:r>
          </a:p>
          <a:p>
            <a:pPr lvl="1" eaLnBrk="1" hangingPunct="1">
              <a:defRPr/>
            </a:pPr>
            <a:r>
              <a:rPr lang="en-US" dirty="0" smtClean="0"/>
              <a:t>Share</a:t>
            </a:r>
          </a:p>
          <a:p>
            <a:pPr eaLnBrk="1" hangingPunct="1">
              <a:buFontTx/>
              <a:buNone/>
              <a:defRPr/>
            </a:pPr>
            <a:endParaRPr lang="en-US" dirty="0"/>
          </a:p>
        </p:txBody>
      </p:sp>
      <p:pic>
        <p:nvPicPr>
          <p:cNvPr id="121860" name="Picture 2" descr="C:\Users\Marsha\Pictures\Microsoft Clip Organizer\CG50B2.wmf"/>
          <p:cNvPicPr>
            <a:picLocks noChangeAspect="1" noChangeArrowheads="1"/>
          </p:cNvPicPr>
          <p:nvPr/>
        </p:nvPicPr>
        <p:blipFill>
          <a:blip r:embed="rId2" cstate="print"/>
          <a:srcRect/>
          <a:stretch>
            <a:fillRect/>
          </a:stretch>
        </p:blipFill>
        <p:spPr bwMode="auto">
          <a:xfrm>
            <a:off x="6400800" y="45720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Teaching Excellence</a:t>
            </a:r>
          </a:p>
        </p:txBody>
      </p:sp>
      <p:sp>
        <p:nvSpPr>
          <p:cNvPr id="3" name="Content Placeholder 2"/>
          <p:cNvSpPr>
            <a:spLocks noGrp="1"/>
          </p:cNvSpPr>
          <p:nvPr>
            <p:ph idx="1"/>
          </p:nvPr>
        </p:nvSpPr>
        <p:spPr/>
        <p:txBody>
          <a:bodyPr/>
          <a:lstStyle/>
          <a:p>
            <a:pPr eaLnBrk="1" hangingPunct="1">
              <a:defRPr/>
            </a:pPr>
            <a:r>
              <a:rPr lang="en-US" dirty="0" smtClean="0"/>
              <a:t>Students are engaged in learning</a:t>
            </a:r>
          </a:p>
          <a:p>
            <a:pPr eaLnBrk="1" hangingPunct="1">
              <a:defRPr/>
            </a:pPr>
            <a:r>
              <a:rPr lang="en-US" dirty="0" smtClean="0"/>
              <a:t>The professor uses a variety of teaching techniques to appeal to different learning styles</a:t>
            </a:r>
          </a:p>
          <a:p>
            <a:pPr eaLnBrk="1" hangingPunct="1">
              <a:defRPr/>
            </a:pPr>
            <a:r>
              <a:rPr lang="en-US" dirty="0" smtClean="0"/>
              <a:t>Students have good attendance</a:t>
            </a:r>
          </a:p>
          <a:p>
            <a:pPr eaLnBrk="1" hangingPunct="1">
              <a:defRPr/>
            </a:pPr>
            <a:r>
              <a:rPr lang="en-US" dirty="0" smtClean="0"/>
              <a:t>The professor has a good syllabus</a:t>
            </a:r>
          </a:p>
          <a:p>
            <a:pPr eaLnBrk="1" hangingPunct="1">
              <a:defRPr/>
            </a:pPr>
            <a:r>
              <a:rPr lang="en-US" dirty="0" smtClean="0"/>
              <a:t>The professor establishes a positive learning environment</a:t>
            </a:r>
            <a:endParaRPr lang="en-US" dirty="0"/>
          </a:p>
        </p:txBody>
      </p:sp>
      <p:pic>
        <p:nvPicPr>
          <p:cNvPr id="122884" name="Picture 2" descr="C:\Users\Marsha\Pictures\Microsoft Clip Organizer\CG50B2.wmf"/>
          <p:cNvPicPr>
            <a:picLocks noChangeAspect="1" noChangeArrowheads="1"/>
          </p:cNvPicPr>
          <p:nvPr/>
        </p:nvPicPr>
        <p:blipFill>
          <a:blip r:embed="rId3" cstate="print"/>
          <a:srcRect/>
          <a:stretch>
            <a:fillRect/>
          </a:stretch>
        </p:blipFill>
        <p:spPr bwMode="auto">
          <a:xfrm>
            <a:off x="7162800" y="152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z="3600" smtClean="0"/>
              <a:t>Tips for </a:t>
            </a:r>
            <a:br>
              <a:rPr lang="en-US" sz="3600" smtClean="0"/>
            </a:br>
            <a:r>
              <a:rPr lang="en-US" sz="3600" smtClean="0"/>
              <a:t>Engaging Students in Learning</a:t>
            </a:r>
          </a:p>
        </p:txBody>
      </p:sp>
      <p:sp>
        <p:nvSpPr>
          <p:cNvPr id="3" name="Content Placeholder 2"/>
          <p:cNvSpPr>
            <a:spLocks noGrp="1"/>
          </p:cNvSpPr>
          <p:nvPr>
            <p:ph idx="1"/>
          </p:nvPr>
        </p:nvSpPr>
        <p:spPr/>
        <p:txBody>
          <a:bodyPr/>
          <a:lstStyle/>
          <a:p>
            <a:pPr eaLnBrk="1" hangingPunct="1">
              <a:defRPr/>
            </a:pPr>
            <a:r>
              <a:rPr lang="en-US" dirty="0" smtClean="0"/>
              <a:t>How to quickly engage students</a:t>
            </a:r>
          </a:p>
          <a:p>
            <a:pPr eaLnBrk="1" hangingPunct="1">
              <a:defRPr/>
            </a:pPr>
            <a:r>
              <a:rPr lang="en-US" dirty="0" smtClean="0"/>
              <a:t>How to run a group successfully</a:t>
            </a:r>
          </a:p>
          <a:p>
            <a:pPr eaLnBrk="1" hangingPunct="1">
              <a:defRPr/>
            </a:pPr>
            <a:r>
              <a:rPr lang="en-US" dirty="0" smtClean="0"/>
              <a:t>Favorite Exercises   </a:t>
            </a:r>
          </a:p>
        </p:txBody>
      </p:sp>
      <p:pic>
        <p:nvPicPr>
          <p:cNvPr id="123908" name="Picture 2" descr="C:\Users\Marsha\Pictures\Microsoft Clip Organizer\CG50B2.wmf"/>
          <p:cNvPicPr>
            <a:picLocks noChangeAspect="1" noChangeArrowheads="1"/>
          </p:cNvPicPr>
          <p:nvPr/>
        </p:nvPicPr>
        <p:blipFill>
          <a:blip r:embed="rId2" cstate="print"/>
          <a:srcRect/>
          <a:stretch>
            <a:fillRect/>
          </a:stretch>
        </p:blipFill>
        <p:spPr bwMode="auto">
          <a:xfrm>
            <a:off x="6858000" y="4800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p:cNvSpPr>
            <a:spLocks noGrp="1"/>
          </p:cNvSpPr>
          <p:nvPr>
            <p:ph type="title"/>
          </p:nvPr>
        </p:nvSpPr>
        <p:spPr/>
        <p:txBody>
          <a:bodyPr/>
          <a:lstStyle/>
          <a:p>
            <a:r>
              <a:rPr lang="en-US" smtClean="0"/>
              <a:t>Share what has worked for you</a:t>
            </a:r>
          </a:p>
        </p:txBody>
      </p:sp>
      <p:pic>
        <p:nvPicPr>
          <p:cNvPr id="124931"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What is</a:t>
            </a:r>
          </a:p>
        </p:txBody>
      </p:sp>
      <p:sp>
        <p:nvSpPr>
          <p:cNvPr id="3" name="Content Placeholder 2"/>
          <p:cNvSpPr>
            <a:spLocks noGrp="1"/>
          </p:cNvSpPr>
          <p:nvPr>
            <p:ph idx="1"/>
          </p:nvPr>
        </p:nvSpPr>
        <p:spPr/>
        <p:txBody>
          <a:bodyPr/>
          <a:lstStyle/>
          <a:p>
            <a:pPr>
              <a:defRPr/>
            </a:pPr>
            <a:r>
              <a:rPr lang="en-US" dirty="0" smtClean="0"/>
              <a:t>Something you learned?</a:t>
            </a:r>
          </a:p>
          <a:p>
            <a:pPr>
              <a:defRPr/>
            </a:pPr>
            <a:r>
              <a:rPr lang="en-US" dirty="0" smtClean="0"/>
              <a:t>Something you </a:t>
            </a:r>
            <a:r>
              <a:rPr lang="en-US" smtClean="0"/>
              <a:t>found useful?</a:t>
            </a:r>
            <a:endParaRPr lang="en-US"/>
          </a:p>
        </p:txBody>
      </p:sp>
      <p:pic>
        <p:nvPicPr>
          <p:cNvPr id="125956"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body" idx="4294967295"/>
          </p:nvPr>
        </p:nvSpPr>
        <p:spPr>
          <a:xfrm>
            <a:off x="1371600" y="1143000"/>
            <a:ext cx="7772400" cy="4114800"/>
          </a:xfrm>
        </p:spPr>
        <p:txBody>
          <a:bodyPr/>
          <a:lstStyle/>
          <a:p>
            <a:pPr>
              <a:defRPr/>
            </a:pPr>
            <a:r>
              <a:rPr lang="en-US" dirty="0" smtClean="0"/>
              <a:t>Questions?</a:t>
            </a:r>
          </a:p>
          <a:p>
            <a:pPr>
              <a:defRPr/>
            </a:pPr>
            <a:r>
              <a:rPr lang="en-US" dirty="0" smtClean="0"/>
              <a:t>Discussion</a:t>
            </a:r>
          </a:p>
          <a:p>
            <a:pPr>
              <a:defRPr/>
            </a:pPr>
            <a:r>
              <a:rPr lang="en-US" dirty="0" smtClean="0"/>
              <a:t>Evaluation</a:t>
            </a:r>
          </a:p>
          <a:p>
            <a:pPr>
              <a:defRPr/>
            </a:pPr>
            <a:endParaRPr lang="en-US" dirty="0" smtClean="0"/>
          </a:p>
          <a:p>
            <a:pPr>
              <a:buFontTx/>
              <a:buNone/>
              <a:defRPr/>
            </a:pPr>
            <a:endParaRPr lang="en-US" dirty="0" smtClean="0"/>
          </a:p>
        </p:txBody>
      </p:sp>
      <p:pic>
        <p:nvPicPr>
          <p:cNvPr id="126979" name="Picture 4" descr="j0371076[1]"/>
          <p:cNvPicPr>
            <a:picLocks noChangeAspect="1" noChangeArrowheads="1"/>
          </p:cNvPicPr>
          <p:nvPr/>
        </p:nvPicPr>
        <p:blipFill>
          <a:blip r:embed="rId2" cstate="print"/>
          <a:srcRect/>
          <a:stretch>
            <a:fillRect/>
          </a:stretch>
        </p:blipFill>
        <p:spPr bwMode="auto">
          <a:xfrm>
            <a:off x="5105400" y="2057400"/>
            <a:ext cx="160496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Applied Psychology</a:t>
            </a:r>
          </a:p>
        </p:txBody>
      </p:sp>
      <p:sp>
        <p:nvSpPr>
          <p:cNvPr id="3" name="Content Placeholder 2"/>
          <p:cNvSpPr>
            <a:spLocks noGrp="1"/>
          </p:cNvSpPr>
          <p:nvPr>
            <p:ph idx="1"/>
          </p:nvPr>
        </p:nvSpPr>
        <p:spPr/>
        <p:txBody>
          <a:bodyPr/>
          <a:lstStyle/>
          <a:p>
            <a:pPr>
              <a:defRPr/>
            </a:pPr>
            <a:r>
              <a:rPr lang="en-US" dirty="0" smtClean="0"/>
              <a:t>From theory to practice</a:t>
            </a:r>
          </a:p>
          <a:p>
            <a:pPr>
              <a:defRPr/>
            </a:pPr>
            <a:r>
              <a:rPr lang="en-US" dirty="0" smtClean="0"/>
              <a:t>Academically rigorous, yet practical </a:t>
            </a:r>
          </a:p>
          <a:p>
            <a:pPr>
              <a:defRPr/>
            </a:pPr>
            <a:r>
              <a:rPr lang="en-US" dirty="0" smtClean="0"/>
              <a:t>Easy to read </a:t>
            </a:r>
          </a:p>
        </p:txBody>
      </p:sp>
      <p:pic>
        <p:nvPicPr>
          <p:cNvPr id="19460"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Broad Scope</a:t>
            </a:r>
          </a:p>
        </p:txBody>
      </p:sp>
      <p:sp>
        <p:nvSpPr>
          <p:cNvPr id="3" name="Content Placeholder 2"/>
          <p:cNvSpPr>
            <a:spLocks noGrp="1"/>
          </p:cNvSpPr>
          <p:nvPr>
            <p:ph idx="1"/>
          </p:nvPr>
        </p:nvSpPr>
        <p:spPr/>
        <p:txBody>
          <a:bodyPr/>
          <a:lstStyle/>
          <a:p>
            <a:pPr>
              <a:defRPr/>
            </a:pPr>
            <a:r>
              <a:rPr lang="en-US" dirty="0" smtClean="0"/>
              <a:t>College success</a:t>
            </a:r>
          </a:p>
          <a:p>
            <a:pPr>
              <a:defRPr/>
            </a:pPr>
            <a:r>
              <a:rPr lang="en-US" dirty="0" smtClean="0"/>
              <a:t>Career success</a:t>
            </a:r>
          </a:p>
          <a:p>
            <a:pPr>
              <a:defRPr/>
            </a:pPr>
            <a:r>
              <a:rPr lang="en-US" dirty="0" smtClean="0"/>
              <a:t>Lifelong success </a:t>
            </a:r>
            <a:endParaRPr lang="en-US" dirty="0"/>
          </a:p>
        </p:txBody>
      </p:sp>
      <p:pic>
        <p:nvPicPr>
          <p:cNvPr id="15364" name="Picture 2" descr="C:\Users\Marsha\Pictures\Microsoft Clip Organizer\CG50B2.wmf"/>
          <p:cNvPicPr>
            <a:picLocks noChangeAspect="1" noChangeArrowheads="1"/>
          </p:cNvPicPr>
          <p:nvPr/>
        </p:nvPicPr>
        <p:blipFill>
          <a:blip r:embed="rId3" cstate="print"/>
          <a:srcRect/>
          <a:stretch>
            <a:fillRect/>
          </a:stretch>
        </p:blipFill>
        <p:spPr bwMode="auto">
          <a:xfrm>
            <a:off x="6705600" y="304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7772400" cy="1143000"/>
          </a:xfrm>
        </p:spPr>
        <p:txBody>
          <a:bodyPr/>
          <a:lstStyle/>
          <a:p>
            <a:r>
              <a:rPr lang="en-US" smtClean="0"/>
              <a:t> College Success</a:t>
            </a:r>
          </a:p>
        </p:txBody>
      </p:sp>
      <p:sp>
        <p:nvSpPr>
          <p:cNvPr id="222211" name="Rectangle 3"/>
          <p:cNvSpPr>
            <a:spLocks noGrp="1" noChangeArrowheads="1"/>
          </p:cNvSpPr>
          <p:nvPr>
            <p:ph type="body" idx="1"/>
          </p:nvPr>
        </p:nvSpPr>
        <p:spPr>
          <a:xfrm>
            <a:off x="1066800" y="2362200"/>
            <a:ext cx="7772400" cy="4114800"/>
          </a:xfrm>
        </p:spPr>
        <p:txBody>
          <a:bodyPr/>
          <a:lstStyle/>
          <a:p>
            <a:pPr>
              <a:defRPr/>
            </a:pPr>
            <a:r>
              <a:rPr lang="en-US" dirty="0" smtClean="0"/>
              <a:t>Motivation</a:t>
            </a:r>
          </a:p>
          <a:p>
            <a:pPr>
              <a:defRPr/>
            </a:pPr>
            <a:r>
              <a:rPr lang="en-US" dirty="0" smtClean="0"/>
              <a:t>Time and Money</a:t>
            </a:r>
          </a:p>
          <a:p>
            <a:pPr>
              <a:defRPr/>
            </a:pPr>
            <a:r>
              <a:rPr lang="en-US" dirty="0" smtClean="0"/>
              <a:t>Memory and Reading</a:t>
            </a:r>
          </a:p>
          <a:p>
            <a:pPr>
              <a:defRPr/>
            </a:pPr>
            <a:r>
              <a:rPr lang="en-US" dirty="0" smtClean="0"/>
              <a:t>Test Taking</a:t>
            </a:r>
          </a:p>
          <a:p>
            <a:pPr>
              <a:defRPr/>
            </a:pPr>
            <a:r>
              <a:rPr lang="en-US" dirty="0" smtClean="0"/>
              <a:t>Taking Notes, Writing and Speaking</a:t>
            </a:r>
          </a:p>
          <a:p>
            <a:pPr>
              <a:defRPr/>
            </a:pPr>
            <a:endParaRPr lang="en-US" dirty="0" smtClean="0"/>
          </a:p>
        </p:txBody>
      </p:sp>
      <p:pic>
        <p:nvPicPr>
          <p:cNvPr id="16388" name="Picture 4" descr="Fotolia_2181332_XS.jpg"/>
          <p:cNvPicPr>
            <a:picLocks noChangeAspect="1"/>
          </p:cNvPicPr>
          <p:nvPr/>
        </p:nvPicPr>
        <p:blipFill>
          <a:blip r:embed="rId2" cstate="print"/>
          <a:srcRect/>
          <a:stretch>
            <a:fillRect/>
          </a:stretch>
        </p:blipFill>
        <p:spPr bwMode="auto">
          <a:xfrm>
            <a:off x="5410200" y="381000"/>
            <a:ext cx="3302000"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609600"/>
            <a:ext cx="7772400" cy="1447800"/>
          </a:xfrm>
        </p:spPr>
        <p:txBody>
          <a:bodyPr/>
          <a:lstStyle/>
          <a:p>
            <a:r>
              <a:rPr lang="en-US" smtClean="0"/>
              <a:t>Career Success</a:t>
            </a:r>
          </a:p>
        </p:txBody>
      </p:sp>
      <p:sp>
        <p:nvSpPr>
          <p:cNvPr id="223235" name="Rectangle 3"/>
          <p:cNvSpPr>
            <a:spLocks noGrp="1" noChangeArrowheads="1"/>
          </p:cNvSpPr>
          <p:nvPr>
            <p:ph type="body" idx="1"/>
          </p:nvPr>
        </p:nvSpPr>
        <p:spPr>
          <a:xfrm>
            <a:off x="990600" y="3048000"/>
            <a:ext cx="7391400" cy="3657600"/>
          </a:xfrm>
        </p:spPr>
        <p:txBody>
          <a:bodyPr/>
          <a:lstStyle/>
          <a:p>
            <a:pPr>
              <a:defRPr/>
            </a:pPr>
            <a:r>
              <a:rPr lang="en-US" dirty="0" smtClean="0"/>
              <a:t>Personality and Related Majors</a:t>
            </a:r>
          </a:p>
          <a:p>
            <a:pPr>
              <a:defRPr/>
            </a:pPr>
            <a:r>
              <a:rPr lang="en-US" dirty="0" smtClean="0"/>
              <a:t>Learning Style and Intelligence</a:t>
            </a:r>
          </a:p>
          <a:p>
            <a:pPr>
              <a:defRPr/>
            </a:pPr>
            <a:r>
              <a:rPr lang="en-US" dirty="0" smtClean="0"/>
              <a:t>Interests and Values</a:t>
            </a:r>
          </a:p>
          <a:p>
            <a:pPr>
              <a:defRPr/>
            </a:pPr>
            <a:r>
              <a:rPr lang="en-US" dirty="0" smtClean="0"/>
              <a:t>Career and Educational Planning</a:t>
            </a:r>
          </a:p>
        </p:txBody>
      </p:sp>
      <p:pic>
        <p:nvPicPr>
          <p:cNvPr id="17412" name="Picture 4" descr="Fotolia_2386271_XS.jpg"/>
          <p:cNvPicPr>
            <a:picLocks noChangeAspect="1"/>
          </p:cNvPicPr>
          <p:nvPr/>
        </p:nvPicPr>
        <p:blipFill>
          <a:blip r:embed="rId3" cstate="print"/>
          <a:srcRect/>
          <a:stretch>
            <a:fillRect/>
          </a:stretch>
        </p:blipFill>
        <p:spPr bwMode="auto">
          <a:xfrm>
            <a:off x="5181600" y="373063"/>
            <a:ext cx="3573463"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0"/>
            <a:ext cx="7772400" cy="1143000"/>
          </a:xfrm>
        </p:spPr>
        <p:txBody>
          <a:bodyPr/>
          <a:lstStyle/>
          <a:p>
            <a:r>
              <a:rPr lang="en-US" smtClean="0"/>
              <a:t> Lifelong Success</a:t>
            </a:r>
          </a:p>
        </p:txBody>
      </p:sp>
      <p:sp>
        <p:nvSpPr>
          <p:cNvPr id="224259" name="Rectangle 3"/>
          <p:cNvSpPr>
            <a:spLocks noGrp="1" noChangeArrowheads="1"/>
          </p:cNvSpPr>
          <p:nvPr>
            <p:ph type="body" idx="1"/>
          </p:nvPr>
        </p:nvSpPr>
        <p:spPr>
          <a:xfrm>
            <a:off x="1143000" y="2819400"/>
            <a:ext cx="7772400" cy="4038600"/>
          </a:xfrm>
        </p:spPr>
        <p:txBody>
          <a:bodyPr/>
          <a:lstStyle/>
          <a:p>
            <a:pPr>
              <a:defRPr/>
            </a:pPr>
            <a:r>
              <a:rPr lang="en-US" dirty="0" smtClean="0"/>
              <a:t>Communication and Relationships</a:t>
            </a:r>
          </a:p>
          <a:p>
            <a:pPr>
              <a:defRPr/>
            </a:pPr>
            <a:r>
              <a:rPr lang="en-US" dirty="0" smtClean="0"/>
              <a:t>Critical and Creative Thinking</a:t>
            </a:r>
          </a:p>
          <a:p>
            <a:pPr>
              <a:defRPr/>
            </a:pPr>
            <a:r>
              <a:rPr lang="en-US" dirty="0" smtClean="0"/>
              <a:t>Maintaining a Healthy Lifestyle</a:t>
            </a:r>
          </a:p>
          <a:p>
            <a:pPr>
              <a:defRPr/>
            </a:pPr>
            <a:r>
              <a:rPr lang="en-US" dirty="0" smtClean="0"/>
              <a:t>Appreciating Diversity</a:t>
            </a:r>
          </a:p>
          <a:p>
            <a:pPr>
              <a:defRPr/>
            </a:pPr>
            <a:r>
              <a:rPr lang="en-US" dirty="0" smtClean="0"/>
              <a:t>Positive Thinking</a:t>
            </a:r>
          </a:p>
          <a:p>
            <a:pPr>
              <a:defRPr/>
            </a:pPr>
            <a:r>
              <a:rPr lang="en-US" dirty="0" smtClean="0"/>
              <a:t>Life Stages</a:t>
            </a:r>
          </a:p>
        </p:txBody>
      </p:sp>
      <p:pic>
        <p:nvPicPr>
          <p:cNvPr id="18436" name="Picture 4" descr="Fotolia_510912_XS.jpg"/>
          <p:cNvPicPr>
            <a:picLocks noChangeAspect="1"/>
          </p:cNvPicPr>
          <p:nvPr/>
        </p:nvPicPr>
        <p:blipFill>
          <a:blip r:embed="rId3" cstate="print"/>
          <a:srcRect/>
          <a:stretch>
            <a:fillRect/>
          </a:stretch>
        </p:blipFill>
        <p:spPr bwMode="auto">
          <a:xfrm>
            <a:off x="5562600" y="381000"/>
            <a:ext cx="3155950"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Engaging Students in Learning</a:t>
            </a:r>
          </a:p>
        </p:txBody>
      </p:sp>
      <p:sp>
        <p:nvSpPr>
          <p:cNvPr id="3" name="Content Placeholder 2"/>
          <p:cNvSpPr>
            <a:spLocks noGrp="1"/>
          </p:cNvSpPr>
          <p:nvPr>
            <p:ph idx="1"/>
          </p:nvPr>
        </p:nvSpPr>
        <p:spPr/>
        <p:txBody>
          <a:bodyPr/>
          <a:lstStyle/>
          <a:p>
            <a:pPr>
              <a:defRPr/>
            </a:pPr>
            <a:r>
              <a:rPr lang="en-US" dirty="0" smtClean="0"/>
              <a:t>Interactive online format with journal entries, quizzes, activities, surveys, videos</a:t>
            </a:r>
          </a:p>
          <a:p>
            <a:pPr>
              <a:defRPr/>
            </a:pPr>
            <a:r>
              <a:rPr lang="en-US" dirty="0" smtClean="0"/>
              <a:t>Classroom exercises for engaging students in learning</a:t>
            </a:r>
            <a:endParaRPr lang="en-US" dirty="0"/>
          </a:p>
        </p:txBody>
      </p:sp>
      <p:pic>
        <p:nvPicPr>
          <p:cNvPr id="20484"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smtClean="0"/>
              <a:t>Personalized for each college</a:t>
            </a:r>
          </a:p>
        </p:txBody>
      </p:sp>
      <p:sp>
        <p:nvSpPr>
          <p:cNvPr id="3" name="Content Placeholder 2"/>
          <p:cNvSpPr>
            <a:spLocks noGrp="1"/>
          </p:cNvSpPr>
          <p:nvPr>
            <p:ph idx="1"/>
          </p:nvPr>
        </p:nvSpPr>
        <p:spPr/>
        <p:txBody>
          <a:bodyPr/>
          <a:lstStyle/>
          <a:p>
            <a:pPr>
              <a:defRPr/>
            </a:pPr>
            <a:r>
              <a:rPr lang="en-US" dirty="0" smtClean="0"/>
              <a:t>Includes your information about counseling, financial aid, health and other student services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What are your goals for this workshop?</a:t>
            </a:r>
            <a:endParaRPr lang="en-US" smtClean="0"/>
          </a:p>
        </p:txBody>
      </p:sp>
      <p:sp>
        <p:nvSpPr>
          <p:cNvPr id="140291" name="Rectangle 3"/>
          <p:cNvSpPr>
            <a:spLocks noGrp="1" noChangeArrowheads="1"/>
          </p:cNvSpPr>
          <p:nvPr>
            <p:ph type="body" idx="1"/>
          </p:nvPr>
        </p:nvSpPr>
        <p:spPr/>
        <p:txBody>
          <a:bodyPr/>
          <a:lstStyle/>
          <a:p>
            <a:pPr>
              <a:buNone/>
            </a:pPr>
            <a:r>
              <a:rPr lang="en-US" dirty="0" smtClean="0"/>
              <a:t>	</a:t>
            </a:r>
          </a:p>
          <a:p>
            <a:endParaRPr lang="en-US" dirty="0" smtClean="0"/>
          </a:p>
          <a:p>
            <a:r>
              <a:rPr lang="en-US" dirty="0" smtClean="0"/>
              <a:t>    Think</a:t>
            </a:r>
          </a:p>
          <a:p>
            <a:r>
              <a:rPr lang="en-US" dirty="0" smtClean="0"/>
              <a:t>    Pair </a:t>
            </a:r>
          </a:p>
          <a:p>
            <a:r>
              <a:rPr lang="en-US" dirty="0" smtClean="0"/>
              <a:t>	Share</a:t>
            </a:r>
            <a:endParaRPr lang="en-US" dirty="0" smtClean="0"/>
          </a:p>
        </p:txBody>
      </p:sp>
      <p:pic>
        <p:nvPicPr>
          <p:cNvPr id="4100"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Marsha\Desktop\Screen06.JPG"/>
          <p:cNvPicPr>
            <a:picLocks noChangeAspect="1" noChangeArrowheads="1"/>
          </p:cNvPicPr>
          <p:nvPr/>
        </p:nvPicPr>
        <p:blipFill>
          <a:blip r:embed="rId2" cstate="print"/>
          <a:srcRect/>
          <a:stretch>
            <a:fillRect/>
          </a:stretch>
        </p:blipFill>
        <p:spPr bwMode="auto">
          <a:xfrm>
            <a:off x="228600" y="838200"/>
            <a:ext cx="8610600" cy="510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smtClean="0"/>
              <a:t>Personalized for each student</a:t>
            </a:r>
          </a:p>
        </p:txBody>
      </p:sp>
      <p:sp>
        <p:nvSpPr>
          <p:cNvPr id="3" name="Content Placeholder 2"/>
          <p:cNvSpPr>
            <a:spLocks noGrp="1"/>
          </p:cNvSpPr>
          <p:nvPr>
            <p:ph idx="1"/>
          </p:nvPr>
        </p:nvSpPr>
        <p:spPr/>
        <p:txBody>
          <a:bodyPr/>
          <a:lstStyle/>
          <a:p>
            <a:pPr>
              <a:defRPr/>
            </a:pPr>
            <a:r>
              <a:rPr lang="en-US" dirty="0" smtClean="0"/>
              <a:t>Based on personality and learning style</a:t>
            </a:r>
          </a:p>
          <a:p>
            <a:pPr>
              <a:defRPr/>
            </a:pPr>
            <a:r>
              <a:rPr lang="en-US" dirty="0" smtClean="0"/>
              <a:t>Refers to the student by their name</a:t>
            </a:r>
          </a:p>
          <a:p>
            <a:pPr>
              <a:defRPr/>
            </a:pPr>
            <a:r>
              <a:rPr lang="en-US" dirty="0" smtClean="0"/>
              <a:t>This is not possible in a printed text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smtClean="0"/>
              <a:t>Bridge</a:t>
            </a:r>
          </a:p>
        </p:txBody>
      </p:sp>
      <p:sp>
        <p:nvSpPr>
          <p:cNvPr id="19465" name="AutoShape 9"/>
          <p:cNvSpPr>
            <a:spLocks noChangeArrowheads="1"/>
          </p:cNvSpPr>
          <p:nvPr/>
        </p:nvSpPr>
        <p:spPr bwMode="auto">
          <a:xfrm>
            <a:off x="1371600" y="3352800"/>
            <a:ext cx="2286000" cy="1676400"/>
          </a:xfrm>
          <a:prstGeom prst="chevron">
            <a:avLst>
              <a:gd name="adj" fmla="val 41029"/>
            </a:avLst>
          </a:prstGeom>
          <a:solidFill>
            <a:srgbClr val="FFFF99"/>
          </a:solidFill>
          <a:ln w="9525">
            <a:solidFill>
              <a:schemeClr val="tx1"/>
            </a:solidFill>
            <a:miter lim="800000"/>
            <a:headEnd/>
            <a:tailEnd/>
          </a:ln>
        </p:spPr>
        <p:txBody>
          <a:bodyPr wrap="none" anchor="ctr"/>
          <a:lstStyle/>
          <a:p>
            <a:pPr algn="ctr"/>
            <a:r>
              <a:rPr lang="en-US" sz="2800" b="1"/>
              <a:t>             </a:t>
            </a:r>
          </a:p>
        </p:txBody>
      </p:sp>
      <p:sp>
        <p:nvSpPr>
          <p:cNvPr id="5" name="AutoShape 9"/>
          <p:cNvSpPr>
            <a:spLocks noChangeArrowheads="1"/>
          </p:cNvSpPr>
          <p:nvPr/>
        </p:nvSpPr>
        <p:spPr bwMode="auto">
          <a:xfrm>
            <a:off x="3962400" y="3352800"/>
            <a:ext cx="2286000" cy="1676400"/>
          </a:xfrm>
          <a:prstGeom prst="chevron">
            <a:avLst>
              <a:gd name="adj" fmla="val 41029"/>
            </a:avLst>
          </a:prstGeom>
          <a:solidFill>
            <a:srgbClr val="FFFF99"/>
          </a:solidFill>
          <a:ln w="9525">
            <a:solidFill>
              <a:schemeClr val="tx1"/>
            </a:solidFill>
            <a:miter lim="800000"/>
            <a:headEnd/>
            <a:tailEnd/>
          </a:ln>
        </p:spPr>
        <p:txBody>
          <a:bodyPr wrap="none" anchor="ctr"/>
          <a:lstStyle/>
          <a:p>
            <a:pPr algn="ctr"/>
            <a:r>
              <a:rPr lang="en-US" sz="2800" b="1"/>
              <a:t>             </a:t>
            </a:r>
          </a:p>
        </p:txBody>
      </p:sp>
      <p:sp>
        <p:nvSpPr>
          <p:cNvPr id="6" name="AutoShape 9"/>
          <p:cNvSpPr>
            <a:spLocks noChangeArrowheads="1"/>
          </p:cNvSpPr>
          <p:nvPr/>
        </p:nvSpPr>
        <p:spPr bwMode="auto">
          <a:xfrm>
            <a:off x="6553200" y="3352800"/>
            <a:ext cx="2286000" cy="1676400"/>
          </a:xfrm>
          <a:prstGeom prst="chevron">
            <a:avLst>
              <a:gd name="adj" fmla="val 41029"/>
            </a:avLst>
          </a:prstGeom>
          <a:solidFill>
            <a:srgbClr val="FFFF99"/>
          </a:solidFill>
          <a:ln w="9525">
            <a:solidFill>
              <a:schemeClr val="tx1"/>
            </a:solidFill>
            <a:miter lim="800000"/>
            <a:headEnd/>
            <a:tailEnd/>
          </a:ln>
        </p:spPr>
        <p:txBody>
          <a:bodyPr wrap="none" anchor="ctr"/>
          <a:lstStyle/>
          <a:p>
            <a:pPr algn="ctr"/>
            <a:r>
              <a:rPr lang="en-US" sz="2800" b="1"/>
              <a:t>             </a:t>
            </a:r>
          </a:p>
        </p:txBody>
      </p:sp>
      <p:sp>
        <p:nvSpPr>
          <p:cNvPr id="7" name="TextBox 6"/>
          <p:cNvSpPr txBox="1"/>
          <p:nvPr/>
        </p:nvSpPr>
        <p:spPr>
          <a:xfrm>
            <a:off x="2133600" y="3810000"/>
            <a:ext cx="1295400" cy="708025"/>
          </a:xfrm>
          <a:prstGeom prst="rect">
            <a:avLst/>
          </a:prstGeom>
          <a:noFill/>
        </p:spPr>
        <p:txBody>
          <a:bodyPr>
            <a:spAutoFit/>
          </a:bodyPr>
          <a:lstStyle/>
          <a:p>
            <a:pPr>
              <a:defRPr/>
            </a:pPr>
            <a:r>
              <a:rPr lang="en-US" sz="2000" b="1" dirty="0">
                <a:solidFill>
                  <a:schemeClr val="bg1">
                    <a:lumMod val="50000"/>
                  </a:schemeClr>
                </a:solidFill>
                <a:latin typeface="Arial" pitchFamily="34" charset="0"/>
                <a:cs typeface="Arial" pitchFamily="34" charset="0"/>
              </a:rPr>
              <a:t>High School</a:t>
            </a:r>
          </a:p>
        </p:txBody>
      </p:sp>
      <p:sp>
        <p:nvSpPr>
          <p:cNvPr id="8" name="TextBox 7"/>
          <p:cNvSpPr txBox="1"/>
          <p:nvPr/>
        </p:nvSpPr>
        <p:spPr>
          <a:xfrm>
            <a:off x="4572000" y="3810000"/>
            <a:ext cx="1676400" cy="708025"/>
          </a:xfrm>
          <a:prstGeom prst="rect">
            <a:avLst/>
          </a:prstGeom>
          <a:noFill/>
        </p:spPr>
        <p:txBody>
          <a:bodyPr>
            <a:spAutoFit/>
          </a:bodyPr>
          <a:lstStyle/>
          <a:p>
            <a:pPr>
              <a:defRPr/>
            </a:pPr>
            <a:r>
              <a:rPr lang="en-US" sz="2000" b="1" dirty="0">
                <a:solidFill>
                  <a:schemeClr val="bg1">
                    <a:lumMod val="50000"/>
                  </a:schemeClr>
                </a:solidFill>
                <a:latin typeface="Arial" pitchFamily="34" charset="0"/>
                <a:cs typeface="Arial" pitchFamily="34" charset="0"/>
              </a:rPr>
              <a:t>Community College</a:t>
            </a:r>
          </a:p>
        </p:txBody>
      </p:sp>
      <p:sp>
        <p:nvSpPr>
          <p:cNvPr id="9" name="TextBox 8"/>
          <p:cNvSpPr txBox="1"/>
          <p:nvPr/>
        </p:nvSpPr>
        <p:spPr>
          <a:xfrm>
            <a:off x="7239000" y="3962400"/>
            <a:ext cx="1447800" cy="400050"/>
          </a:xfrm>
          <a:prstGeom prst="rect">
            <a:avLst/>
          </a:prstGeom>
          <a:noFill/>
        </p:spPr>
        <p:txBody>
          <a:bodyPr>
            <a:spAutoFit/>
          </a:bodyPr>
          <a:lstStyle/>
          <a:p>
            <a:pPr>
              <a:defRPr/>
            </a:pPr>
            <a:r>
              <a:rPr lang="en-US" sz="2000" b="1" dirty="0">
                <a:solidFill>
                  <a:schemeClr val="bg1">
                    <a:lumMod val="50000"/>
                  </a:schemeClr>
                </a:solidFill>
                <a:latin typeface="Arial" pitchFamily="34" charset="0"/>
                <a:cs typeface="Arial" pitchFamily="34" charset="0"/>
              </a:rPr>
              <a:t>University</a:t>
            </a:r>
          </a:p>
        </p:txBody>
      </p:sp>
      <p:pic>
        <p:nvPicPr>
          <p:cNvPr id="24585" name="Picture 9"/>
          <p:cNvPicPr>
            <a:picLocks noChangeAspect="1" noChangeArrowheads="1"/>
          </p:cNvPicPr>
          <p:nvPr/>
        </p:nvPicPr>
        <p:blipFill>
          <a:blip r:embed="rId3" cstate="print"/>
          <a:srcRect/>
          <a:stretch>
            <a:fillRect/>
          </a:stretch>
        </p:blipFill>
        <p:spPr bwMode="auto">
          <a:xfrm>
            <a:off x="3886200" y="457200"/>
            <a:ext cx="3657600" cy="2505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0-#ppt_w/2"/>
                                          </p:val>
                                        </p:tav>
                                        <p:tav tm="100000">
                                          <p:val>
                                            <p:strVal val="#ppt_x"/>
                                          </p:val>
                                        </p:tav>
                                      </p:tavLst>
                                    </p:anim>
                                    <p:anim calcmode="lin" valueType="num">
                                      <p:cBhvr additive="base">
                                        <p:cTn id="8"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sz="4800" smtClean="0"/>
              <a:t>Research</a:t>
            </a:r>
          </a:p>
        </p:txBody>
      </p:sp>
      <p:pic>
        <p:nvPicPr>
          <p:cNvPr id="25603"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hart 2"/>
          <p:cNvPicPr>
            <a:picLocks noChangeAspect="1" noChangeArrowheads="1"/>
          </p:cNvPicPr>
          <p:nvPr/>
        </p:nvPicPr>
        <p:blipFill>
          <a:blip r:embed="rId2" cstate="print"/>
          <a:srcRect/>
          <a:stretch>
            <a:fillRect/>
          </a:stretch>
        </p:blipFill>
        <p:spPr bwMode="auto">
          <a:xfrm>
            <a:off x="1219200" y="1752600"/>
            <a:ext cx="7315200" cy="4419600"/>
          </a:xfrm>
          <a:prstGeom prst="rect">
            <a:avLst/>
          </a:prstGeom>
          <a:noFill/>
          <a:ln w="9525">
            <a:noFill/>
            <a:miter lim="800000"/>
            <a:headEnd/>
            <a:tailEnd/>
          </a:ln>
        </p:spPr>
      </p:pic>
      <p:sp>
        <p:nvSpPr>
          <p:cNvPr id="26627" name="Title 2"/>
          <p:cNvSpPr>
            <a:spLocks noGrp="1"/>
          </p:cNvSpPr>
          <p:nvPr>
            <p:ph type="title"/>
          </p:nvPr>
        </p:nvSpPr>
        <p:spPr/>
        <p:txBody>
          <a:bodyPr/>
          <a:lstStyle/>
          <a:p>
            <a:r>
              <a:rPr lang="en-US" sz="3200" smtClean="0"/>
              <a:t>Lone Star College System Results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Lone Star College System</a:t>
            </a:r>
          </a:p>
        </p:txBody>
      </p:sp>
      <p:graphicFrame>
        <p:nvGraphicFramePr>
          <p:cNvPr id="3" name="Table 2"/>
          <p:cNvGraphicFramePr>
            <a:graphicFrameLocks noGrp="1"/>
          </p:cNvGraphicFramePr>
          <p:nvPr/>
        </p:nvGraphicFramePr>
        <p:xfrm>
          <a:off x="2209800" y="2743200"/>
          <a:ext cx="6096001" cy="3061335"/>
        </p:xfrm>
        <a:graphic>
          <a:graphicData uri="http://schemas.openxmlformats.org/drawingml/2006/table">
            <a:tbl>
              <a:tblPr/>
              <a:tblGrid>
                <a:gridCol w="1276762"/>
                <a:gridCol w="1490365"/>
                <a:gridCol w="915440"/>
                <a:gridCol w="1248328"/>
                <a:gridCol w="1165106"/>
              </a:tblGrid>
              <a:tr h="0">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College</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students who were successful</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students who were unsuccessful</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those students that withdrew (W)</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all Student Types</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8605">
                <a:tc>
                  <a:txBody>
                    <a:bodyPr/>
                    <a:lstStyle/>
                    <a:p>
                      <a:pPr marL="0" marR="0">
                        <a:lnSpc>
                          <a:spcPct val="115000"/>
                        </a:lnSpc>
                        <a:spcBef>
                          <a:spcPts val="0"/>
                        </a:spcBef>
                        <a:spcAft>
                          <a:spcPts val="0"/>
                        </a:spcAft>
                      </a:pPr>
                      <a:r>
                        <a:rPr lang="en-US" sz="1000" dirty="0">
                          <a:solidFill>
                            <a:schemeClr val="bg2"/>
                          </a:solidFill>
                          <a:latin typeface="Calibri"/>
                          <a:ea typeface="Calibri"/>
                          <a:cs typeface="Times New Roman"/>
                        </a:rPr>
                        <a:t>LSC – </a:t>
                      </a:r>
                      <a:r>
                        <a:rPr lang="en-US" sz="1000" dirty="0" err="1">
                          <a:solidFill>
                            <a:schemeClr val="bg2"/>
                          </a:solidFill>
                          <a:latin typeface="Calibri"/>
                          <a:ea typeface="Calibri"/>
                          <a:cs typeface="Times New Roman"/>
                        </a:rPr>
                        <a:t>CyFair</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94%</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52%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79%</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 Kingwood</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61%</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38%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67%</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–Montgomery</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57%</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25%</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77%</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 North Harris</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90%</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71%</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67%</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81%</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 Tomball</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50%</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0%</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70%</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42010">
                <a:tc>
                  <a:txBody>
                    <a:bodyPr/>
                    <a:lstStyle/>
                    <a:p>
                      <a:pPr marL="0" marR="0">
                        <a:lnSpc>
                          <a:spcPct val="115000"/>
                        </a:lnSpc>
                        <a:spcBef>
                          <a:spcPts val="0"/>
                        </a:spcBef>
                        <a:spcAft>
                          <a:spcPts val="0"/>
                        </a:spcAft>
                      </a:pPr>
                      <a:r>
                        <a:rPr lang="en-US" sz="1000" dirty="0">
                          <a:solidFill>
                            <a:schemeClr val="bg2"/>
                          </a:solidFill>
                          <a:latin typeface="Calibri"/>
                          <a:ea typeface="Calibri"/>
                          <a:cs typeface="Times New Roman"/>
                        </a:rPr>
                        <a:t>System Average</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87%</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58%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42%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75%</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838200"/>
          <a:ext cx="8991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066800" y="457200"/>
            <a:ext cx="7772400" cy="1143000"/>
          </a:xfrm>
        </p:spPr>
        <p:txBody>
          <a:bodyPr/>
          <a:lstStyle/>
          <a:p>
            <a:pPr eaLnBrk="1" hangingPunct="1"/>
            <a:r>
              <a:rPr lang="en-US" smtClean="0"/>
              <a:t>Program Results</a:t>
            </a:r>
          </a:p>
        </p:txBody>
      </p:sp>
      <p:sp>
        <p:nvSpPr>
          <p:cNvPr id="193539" name="Rectangle 3"/>
          <p:cNvSpPr>
            <a:spLocks noGrp="1" noChangeArrowheads="1"/>
          </p:cNvSpPr>
          <p:nvPr>
            <p:ph type="subTitle" idx="1"/>
          </p:nvPr>
        </p:nvSpPr>
        <p:spPr>
          <a:xfrm>
            <a:off x="1828800" y="1752600"/>
            <a:ext cx="6400800" cy="1752600"/>
          </a:xfrm>
        </p:spPr>
        <p:txBody>
          <a:bodyPr/>
          <a:lstStyle/>
          <a:p>
            <a:pPr eaLnBrk="1" hangingPunct="1">
              <a:defRPr/>
            </a:pPr>
            <a:r>
              <a:rPr lang="en-US" dirty="0" smtClean="0"/>
              <a:t>Program Review 2000, 2005 </a:t>
            </a:r>
          </a:p>
        </p:txBody>
      </p:sp>
      <p:pic>
        <p:nvPicPr>
          <p:cNvPr id="28676" name="Picture 2" descr="C:\Users\Marsha\Pictures\Microsoft Clip Organizer\CG50B2.wmf"/>
          <p:cNvPicPr>
            <a:picLocks noChangeAspect="1" noChangeArrowheads="1"/>
          </p:cNvPicPr>
          <p:nvPr/>
        </p:nvPicPr>
        <p:blipFill>
          <a:blip r:embed="rId2" cstate="print"/>
          <a:srcRect/>
          <a:stretch>
            <a:fillRect/>
          </a:stretch>
        </p:blipFill>
        <p:spPr bwMode="auto">
          <a:xfrm>
            <a:off x="3657600" y="28956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DCIM\100HPAIO\Monograph.jpg"/>
          <p:cNvPicPr>
            <a:picLocks noChangeAspect="1" noChangeArrowheads="1"/>
          </p:cNvPicPr>
          <p:nvPr/>
        </p:nvPicPr>
        <p:blipFill>
          <a:blip r:embed="rId3" cstate="print"/>
          <a:srcRect/>
          <a:stretch>
            <a:fillRect/>
          </a:stretch>
        </p:blipFill>
        <p:spPr bwMode="auto">
          <a:xfrm>
            <a:off x="2286000" y="228600"/>
            <a:ext cx="4870450" cy="636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762000"/>
            <a:ext cx="7772400" cy="1752600"/>
          </a:xfrm>
        </p:spPr>
        <p:txBody>
          <a:bodyPr/>
          <a:lstStyle/>
          <a:p>
            <a:pPr eaLnBrk="1" hangingPunct="1"/>
            <a:r>
              <a:rPr lang="en-US" smtClean="0"/>
              <a:t>The most significant finding is increased persistence.</a:t>
            </a:r>
          </a:p>
        </p:txBody>
      </p:sp>
      <p:pic>
        <p:nvPicPr>
          <p:cNvPr id="30723" name="Picture 3"/>
          <p:cNvPicPr>
            <a:picLocks noChangeAspect="1" noChangeArrowheads="1"/>
          </p:cNvPicPr>
          <p:nvPr/>
        </p:nvPicPr>
        <p:blipFill>
          <a:blip r:embed="rId2" cstate="print"/>
          <a:srcRect/>
          <a:stretch>
            <a:fillRect/>
          </a:stretch>
        </p:blipFill>
        <p:spPr bwMode="auto">
          <a:xfrm>
            <a:off x="3200400" y="2743200"/>
            <a:ext cx="253841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Overview Morning</a:t>
            </a:r>
          </a:p>
        </p:txBody>
      </p:sp>
      <p:sp>
        <p:nvSpPr>
          <p:cNvPr id="3" name="Content Placeholder 2"/>
          <p:cNvSpPr>
            <a:spLocks noGrp="1"/>
          </p:cNvSpPr>
          <p:nvPr>
            <p:ph idx="1"/>
          </p:nvPr>
        </p:nvSpPr>
        <p:spPr>
          <a:xfrm>
            <a:off x="1143000" y="1676400"/>
            <a:ext cx="7772400" cy="4114800"/>
          </a:xfrm>
        </p:spPr>
        <p:txBody>
          <a:bodyPr/>
          <a:lstStyle/>
          <a:p>
            <a:pPr>
              <a:defRPr/>
            </a:pPr>
            <a:r>
              <a:rPr lang="en-US" sz="2800" dirty="0" smtClean="0"/>
              <a:t>Resources for Faculty</a:t>
            </a:r>
          </a:p>
          <a:p>
            <a:pPr>
              <a:defRPr/>
            </a:pPr>
            <a:r>
              <a:rPr lang="en-US" sz="2800" dirty="0" smtClean="0"/>
              <a:t>Features</a:t>
            </a:r>
          </a:p>
          <a:p>
            <a:pPr>
              <a:defRPr/>
            </a:pPr>
            <a:r>
              <a:rPr lang="en-US" sz="2800" dirty="0" smtClean="0"/>
              <a:t>Research (brief)</a:t>
            </a:r>
          </a:p>
          <a:p>
            <a:pPr>
              <a:defRPr/>
            </a:pPr>
            <a:r>
              <a:rPr lang="en-US" sz="2800" dirty="0" smtClean="0"/>
              <a:t>Administering and interpreting the Do What You Are (DWYA) and Productivity Environmental Preference (PEPS) learning style inventory</a:t>
            </a:r>
          </a:p>
        </p:txBody>
      </p:sp>
      <p:pic>
        <p:nvPicPr>
          <p:cNvPr id="5124" name="Picture 2" descr="C:\Users\Marsha\Pictures\Microsoft Clip Organizer\CG50B2.wmf"/>
          <p:cNvPicPr>
            <a:picLocks noChangeAspect="1" noChangeArrowheads="1"/>
          </p:cNvPicPr>
          <p:nvPr/>
        </p:nvPicPr>
        <p:blipFill>
          <a:blip r:embed="rId3" cstate="print"/>
          <a:srcRect/>
          <a:stretch>
            <a:fillRect/>
          </a:stretch>
        </p:blipFill>
        <p:spPr bwMode="auto">
          <a:xfrm>
            <a:off x="7086600" y="152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       Persistence </a:t>
            </a:r>
          </a:p>
        </p:txBody>
      </p:sp>
      <p:sp>
        <p:nvSpPr>
          <p:cNvPr id="195587" name="Rectangle 3"/>
          <p:cNvSpPr>
            <a:spLocks noGrp="1" noChangeArrowheads="1"/>
          </p:cNvSpPr>
          <p:nvPr>
            <p:ph type="body" idx="1"/>
          </p:nvPr>
        </p:nvSpPr>
        <p:spPr>
          <a:xfrm>
            <a:off x="1143000" y="2133600"/>
            <a:ext cx="7772400" cy="4114800"/>
          </a:xfrm>
        </p:spPr>
        <p:txBody>
          <a:bodyPr/>
          <a:lstStyle/>
          <a:p>
            <a:pPr eaLnBrk="1" hangingPunct="1">
              <a:defRPr/>
            </a:pPr>
            <a:r>
              <a:rPr lang="en-US" dirty="0" smtClean="0"/>
              <a:t>Students who return the next semester</a:t>
            </a:r>
          </a:p>
          <a:p>
            <a:pPr eaLnBrk="1" hangingPunct="1">
              <a:defRPr/>
            </a:pPr>
            <a:endParaRPr lang="en-US" dirty="0" smtClean="0"/>
          </a:p>
          <a:p>
            <a:pPr eaLnBrk="1" hangingPunct="1">
              <a:defRPr/>
            </a:pPr>
            <a:r>
              <a:rPr lang="en-US" dirty="0" smtClean="0"/>
              <a:t>Approximately half of community college students nationwide do not persist after the first semester</a:t>
            </a:r>
          </a:p>
        </p:txBody>
      </p:sp>
      <p:pic>
        <p:nvPicPr>
          <p:cNvPr id="31748" name="Picture 2" descr="C:\Users\Marsha\Pictures\Microsoft Clip Organizer\CG50B2.wmf"/>
          <p:cNvPicPr>
            <a:picLocks noChangeAspect="1" noChangeArrowheads="1"/>
          </p:cNvPicPr>
          <p:nvPr/>
        </p:nvPicPr>
        <p:blipFill>
          <a:blip r:embed="rId2" cstate="print"/>
          <a:srcRect/>
          <a:stretch>
            <a:fillRect/>
          </a:stretch>
        </p:blipFill>
        <p:spPr bwMode="auto">
          <a:xfrm>
            <a:off x="7086600" y="228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800" smtClean="0"/>
              <a:t>College Persistence Semester to Semester</a:t>
            </a:r>
            <a:br>
              <a:rPr lang="en-US" sz="2800" smtClean="0"/>
            </a:br>
            <a:r>
              <a:rPr lang="en-US" sz="2800" smtClean="0"/>
              <a:t>5 Year Average at Cuyamaca College</a:t>
            </a:r>
          </a:p>
        </p:txBody>
      </p:sp>
      <p:sp>
        <p:nvSpPr>
          <p:cNvPr id="197635" name="Rectangle 3"/>
          <p:cNvSpPr>
            <a:spLocks noGrp="1" noChangeArrowheads="1"/>
          </p:cNvSpPr>
          <p:nvPr>
            <p:ph type="body" idx="1"/>
          </p:nvPr>
        </p:nvSpPr>
        <p:spPr>
          <a:xfrm>
            <a:off x="1143000" y="2057400"/>
            <a:ext cx="7772400" cy="4114800"/>
          </a:xfrm>
        </p:spPr>
        <p:txBody>
          <a:bodyPr/>
          <a:lstStyle/>
          <a:p>
            <a:pPr eaLnBrk="1" hangingPunct="1">
              <a:defRPr/>
            </a:pPr>
            <a:r>
              <a:rPr lang="en-US" dirty="0" smtClean="0"/>
              <a:t>All successful PDC students 89%</a:t>
            </a:r>
          </a:p>
          <a:p>
            <a:pPr eaLnBrk="1" hangingPunct="1">
              <a:defRPr/>
            </a:pPr>
            <a:r>
              <a:rPr lang="en-US" dirty="0" smtClean="0"/>
              <a:t>All students 63%</a:t>
            </a:r>
          </a:p>
          <a:p>
            <a:pPr eaLnBrk="1" hangingPunct="1">
              <a:defRPr/>
            </a:pPr>
            <a:endParaRPr lang="en-US" dirty="0" smtClean="0"/>
          </a:p>
          <a:p>
            <a:pPr eaLnBrk="1" hangingPunct="1">
              <a:buFontTx/>
              <a:buNone/>
              <a:defRPr/>
            </a:pPr>
            <a:r>
              <a:rPr lang="en-US" dirty="0" smtClean="0">
                <a:solidFill>
                  <a:srgbClr val="FFFF00"/>
                </a:solidFill>
              </a:rPr>
              <a:t>A 26% improvement! </a:t>
            </a:r>
          </a:p>
          <a:p>
            <a:pPr eaLnBrk="1" hangingPunct="1">
              <a:buFontTx/>
              <a:buNone/>
              <a:defRPr/>
            </a:pPr>
            <a:endParaRPr lang="en-US" dirty="0" smtClean="0"/>
          </a:p>
        </p:txBody>
      </p:sp>
      <p:pic>
        <p:nvPicPr>
          <p:cNvPr id="32772"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971800" y="457200"/>
            <a:ext cx="4343400" cy="1143000"/>
          </a:xfrm>
        </p:spPr>
        <p:txBody>
          <a:bodyPr/>
          <a:lstStyle/>
          <a:p>
            <a:pPr algn="ctr"/>
            <a:r>
              <a:rPr lang="en-US" sz="4800" smtClean="0"/>
              <a:t>Technology</a:t>
            </a:r>
          </a:p>
        </p:txBody>
      </p:sp>
      <p:pic>
        <p:nvPicPr>
          <p:cNvPr id="33795" name="Picture 5" descr="j0280740"/>
          <p:cNvPicPr>
            <a:picLocks noChangeAspect="1" noChangeArrowheads="1"/>
          </p:cNvPicPr>
          <p:nvPr/>
        </p:nvPicPr>
        <p:blipFill>
          <a:blip r:embed="rId3" cstate="print"/>
          <a:srcRect/>
          <a:stretch>
            <a:fillRect/>
          </a:stretch>
        </p:blipFill>
        <p:spPr bwMode="auto">
          <a:xfrm>
            <a:off x="3276600" y="1676400"/>
            <a:ext cx="3519488" cy="3614738"/>
          </a:xfrm>
          <a:prstGeom prst="rect">
            <a:avLst/>
          </a:prstGeom>
          <a:noFill/>
          <a:ln w="9525">
            <a:noFill/>
            <a:miter lim="800000"/>
            <a:headEnd/>
            <a:tailEnd/>
          </a:ln>
        </p:spPr>
      </p:pic>
      <p:sp>
        <p:nvSpPr>
          <p:cNvPr id="33796" name="TextBox 3"/>
          <p:cNvSpPr txBox="1">
            <a:spLocks noChangeArrowheads="1"/>
          </p:cNvSpPr>
          <p:nvPr/>
        </p:nvSpPr>
        <p:spPr bwMode="auto">
          <a:xfrm>
            <a:off x="1676400" y="5486400"/>
            <a:ext cx="7010400" cy="584200"/>
          </a:xfrm>
          <a:prstGeom prst="rect">
            <a:avLst/>
          </a:prstGeom>
          <a:noFill/>
          <a:ln w="9525">
            <a:noFill/>
            <a:miter lim="800000"/>
            <a:headEnd/>
            <a:tailEnd/>
          </a:ln>
        </p:spPr>
        <p:txBody>
          <a:bodyPr>
            <a:spAutoFit/>
          </a:bodyPr>
          <a:lstStyle/>
          <a:p>
            <a:pPr eaLnBrk="0" hangingPunct="0"/>
            <a:r>
              <a:rPr lang="en-US" sz="3200">
                <a:solidFill>
                  <a:srgbClr val="FFFF00"/>
                </a:solidFill>
                <a:latin typeface="Arial" charset="0"/>
              </a:rPr>
              <a:t>A Skill Needed for College Success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002.jpg"/>
          <p:cNvPicPr>
            <a:picLocks noChangeAspect="1"/>
          </p:cNvPicPr>
          <p:nvPr/>
        </p:nvPicPr>
        <p:blipFill>
          <a:blip r:embed="rId3" cstate="print"/>
          <a:srcRect/>
          <a:stretch>
            <a:fillRect/>
          </a:stretch>
        </p:blipFill>
        <p:spPr bwMode="auto">
          <a:xfrm>
            <a:off x="838200" y="533400"/>
            <a:ext cx="78581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www.nczonline.net/blog/wp-content/uploads/2008/10/world_is_flat.png">
            <a:hlinkClick r:id="rId2"/>
          </p:cNvPr>
          <p:cNvPicPr>
            <a:picLocks noChangeAspect="1" noChangeArrowheads="1"/>
          </p:cNvPicPr>
          <p:nvPr/>
        </p:nvPicPr>
        <p:blipFill>
          <a:blip r:embed="rId3" cstate="print"/>
          <a:srcRect/>
          <a:stretch>
            <a:fillRect/>
          </a:stretch>
        </p:blipFill>
        <p:spPr bwMode="auto">
          <a:xfrm>
            <a:off x="3276600" y="1828800"/>
            <a:ext cx="2971800" cy="4551363"/>
          </a:xfrm>
          <a:prstGeom prst="rect">
            <a:avLst/>
          </a:prstGeom>
          <a:noFill/>
          <a:ln w="9525">
            <a:noFill/>
            <a:miter lim="800000"/>
            <a:headEnd/>
            <a:tailEnd/>
          </a:ln>
        </p:spPr>
      </p:pic>
      <p:sp>
        <p:nvSpPr>
          <p:cNvPr id="35843" name="Title 2"/>
          <p:cNvSpPr>
            <a:spLocks noGrp="1"/>
          </p:cNvSpPr>
          <p:nvPr>
            <p:ph type="title"/>
          </p:nvPr>
        </p:nvSpPr>
        <p:spPr/>
        <p:txBody>
          <a:bodyPr/>
          <a:lstStyle/>
          <a:p>
            <a:r>
              <a:rPr lang="en-US" smtClean="0"/>
              <a:t>Why is the world flat?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Great Eras of Globalization</a:t>
            </a:r>
            <a:endParaRPr lang="en-US" dirty="0"/>
          </a:p>
        </p:txBody>
      </p:sp>
      <p:sp>
        <p:nvSpPr>
          <p:cNvPr id="3" name="Content Placeholder 2"/>
          <p:cNvSpPr>
            <a:spLocks noGrp="1"/>
          </p:cNvSpPr>
          <p:nvPr>
            <p:ph idx="1"/>
          </p:nvPr>
        </p:nvSpPr>
        <p:spPr/>
        <p:txBody>
          <a:bodyPr/>
          <a:lstStyle/>
          <a:p>
            <a:r>
              <a:rPr lang="en-US" dirty="0" smtClean="0"/>
              <a:t>1492 Columbus set sail to find new trade routes</a:t>
            </a:r>
          </a:p>
          <a:p>
            <a:pPr lvl="1"/>
            <a:r>
              <a:rPr lang="en-US" dirty="0" smtClean="0"/>
              <a:t>the earth is round</a:t>
            </a:r>
          </a:p>
          <a:p>
            <a:r>
              <a:rPr lang="en-US" dirty="0" smtClean="0"/>
              <a:t>1880-2000 Industrial Revolution</a:t>
            </a:r>
          </a:p>
          <a:p>
            <a:pPr lvl="1"/>
            <a:r>
              <a:rPr lang="en-US" dirty="0" smtClean="0"/>
              <a:t>Railways, highways and communication makes the world smaller</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3.0</a:t>
            </a:r>
            <a:endParaRPr lang="en-US" dirty="0"/>
          </a:p>
        </p:txBody>
      </p:sp>
      <p:sp>
        <p:nvSpPr>
          <p:cNvPr id="3" name="Content Placeholder 2"/>
          <p:cNvSpPr>
            <a:spLocks noGrp="1"/>
          </p:cNvSpPr>
          <p:nvPr>
            <p:ph idx="1"/>
          </p:nvPr>
        </p:nvSpPr>
        <p:spPr/>
        <p:txBody>
          <a:bodyPr/>
          <a:lstStyle/>
          <a:p>
            <a:r>
              <a:rPr lang="en-US" dirty="0" smtClean="0"/>
              <a:t>Began in 2000</a:t>
            </a:r>
          </a:p>
          <a:p>
            <a:r>
              <a:rPr lang="en-US" dirty="0" smtClean="0"/>
              <a:t>Convergence of the computer and fiber optic cable that enables global collaboration and competition </a:t>
            </a:r>
          </a:p>
          <a:p>
            <a:r>
              <a:rPr lang="en-US" dirty="0" smtClean="0"/>
              <a:t>The flat world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Rapid Change</a:t>
            </a:r>
            <a:endParaRPr lang="en-US" dirty="0"/>
          </a:p>
        </p:txBody>
      </p:sp>
      <p:sp>
        <p:nvSpPr>
          <p:cNvPr id="5" name="Content Placeholder 4"/>
          <p:cNvSpPr>
            <a:spLocks noGrp="1"/>
          </p:cNvSpPr>
          <p:nvPr>
            <p:ph idx="1"/>
          </p:nvPr>
        </p:nvSpPr>
        <p:spPr/>
        <p:txBody>
          <a:bodyPr/>
          <a:lstStyle/>
          <a:p>
            <a:r>
              <a:rPr lang="en-US" dirty="0" smtClean="0"/>
              <a:t>Berlin Wall fell in 1990</a:t>
            </a:r>
          </a:p>
          <a:p>
            <a:r>
              <a:rPr lang="en-US" dirty="0" smtClean="0"/>
              <a:t>World Wide Web created in 1991</a:t>
            </a:r>
          </a:p>
          <a:p>
            <a:r>
              <a:rPr lang="en-US" dirty="0" smtClean="0"/>
              <a:t>Windows, Netscape and Internet Explorer invented 1995</a:t>
            </a:r>
          </a:p>
          <a:p>
            <a:r>
              <a:rPr lang="en-US" dirty="0" smtClean="0"/>
              <a:t>Google invented 1998</a:t>
            </a:r>
          </a:p>
          <a:p>
            <a:r>
              <a:rPr lang="en-US" dirty="0" err="1" smtClean="0"/>
              <a:t>iPhone</a:t>
            </a:r>
            <a:r>
              <a:rPr lang="en-US" dirty="0" smtClean="0"/>
              <a:t> invented 2007</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a:t>
            </a:r>
            <a:endParaRPr lang="en-US" dirty="0"/>
          </a:p>
        </p:txBody>
      </p:sp>
      <p:sp>
        <p:nvSpPr>
          <p:cNvPr id="3" name="Content Placeholder 2"/>
          <p:cNvSpPr>
            <a:spLocks noGrp="1"/>
          </p:cNvSpPr>
          <p:nvPr>
            <p:ph idx="1"/>
          </p:nvPr>
        </p:nvSpPr>
        <p:spPr/>
        <p:txBody>
          <a:bodyPr/>
          <a:lstStyle/>
          <a:p>
            <a:r>
              <a:rPr lang="en-US" dirty="0" smtClean="0"/>
              <a:t>Where do I as an individual fit into the global competition and opportunities of the day, and how can I, on my own, collaborate with others globally?</a:t>
            </a:r>
          </a:p>
          <a:p>
            <a:r>
              <a:rPr lang="en-US" dirty="0" smtClean="0"/>
              <a:t>Outsourcing is changing the way we do business.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en-US" dirty="0" smtClean="0"/>
              <a:t>Skills Needed for the Flat World</a:t>
            </a:r>
            <a:endParaRPr lang="en-US" dirty="0"/>
          </a:p>
        </p:txBody>
      </p:sp>
      <p:sp>
        <p:nvSpPr>
          <p:cNvPr id="4" name="Text Placeholder 3"/>
          <p:cNvSpPr>
            <a:spLocks noGrp="1"/>
          </p:cNvSpPr>
          <p:nvPr>
            <p:ph type="body" idx="1"/>
          </p:nvPr>
        </p:nvSpPr>
        <p:spPr>
          <a:xfrm>
            <a:off x="762000" y="1524000"/>
            <a:ext cx="4040188" cy="639762"/>
          </a:xfrm>
        </p:spPr>
        <p:txBody>
          <a:bodyPr/>
          <a:lstStyle/>
          <a:p>
            <a:endParaRPr lang="en-US" dirty="0"/>
          </a:p>
        </p:txBody>
      </p:sp>
      <p:sp>
        <p:nvSpPr>
          <p:cNvPr id="3" name="Content Placeholder 2"/>
          <p:cNvSpPr>
            <a:spLocks noGrp="1"/>
          </p:cNvSpPr>
          <p:nvPr>
            <p:ph sz="half" idx="2"/>
          </p:nvPr>
        </p:nvSpPr>
        <p:spPr>
          <a:xfrm>
            <a:off x="990600" y="2209800"/>
            <a:ext cx="4040188" cy="3951288"/>
          </a:xfrm>
        </p:spPr>
        <p:txBody>
          <a:bodyPr/>
          <a:lstStyle/>
          <a:p>
            <a:r>
              <a:rPr lang="en-US" sz="2400" dirty="0" smtClean="0"/>
              <a:t>Reading</a:t>
            </a:r>
          </a:p>
          <a:p>
            <a:r>
              <a:rPr lang="en-US" sz="2400" dirty="0" smtClean="0"/>
              <a:t>Computer skills</a:t>
            </a:r>
          </a:p>
          <a:p>
            <a:r>
              <a:rPr lang="en-US" sz="2400" dirty="0" smtClean="0"/>
              <a:t>Math </a:t>
            </a:r>
          </a:p>
          <a:p>
            <a:r>
              <a:rPr lang="en-US" sz="2400" dirty="0" smtClean="0"/>
              <a:t>Science</a:t>
            </a:r>
          </a:p>
          <a:p>
            <a:r>
              <a:rPr lang="en-US" sz="2400" dirty="0" smtClean="0"/>
              <a:t>Learn how to learn</a:t>
            </a:r>
          </a:p>
          <a:p>
            <a:r>
              <a:rPr lang="en-US" sz="2400" dirty="0" smtClean="0"/>
              <a:t>Intrinsic motivation</a:t>
            </a:r>
            <a:endParaRPr lang="en-US" dirty="0" smtClean="0"/>
          </a:p>
          <a:p>
            <a:r>
              <a:rPr lang="en-US" sz="2400" dirty="0" smtClean="0"/>
              <a:t>People skills</a:t>
            </a:r>
          </a:p>
        </p:txBody>
      </p:sp>
      <p:sp>
        <p:nvSpPr>
          <p:cNvPr id="5" name="Text Placeholder 4"/>
          <p:cNvSpPr>
            <a:spLocks noGrp="1"/>
          </p:cNvSpPr>
          <p:nvPr>
            <p:ph type="body" sz="quarter" idx="3"/>
          </p:nvPr>
        </p:nvSpPr>
        <p:spPr>
          <a:xfrm>
            <a:off x="4953000" y="1524000"/>
            <a:ext cx="4041775" cy="639762"/>
          </a:xfrm>
        </p:spPr>
        <p:txBody>
          <a:bodyPr/>
          <a:lstStyle/>
          <a:p>
            <a:endParaRPr lang="en-US" dirty="0"/>
          </a:p>
        </p:txBody>
      </p:sp>
      <p:sp>
        <p:nvSpPr>
          <p:cNvPr id="6" name="Content Placeholder 5"/>
          <p:cNvSpPr>
            <a:spLocks noGrp="1"/>
          </p:cNvSpPr>
          <p:nvPr>
            <p:ph sz="quarter" idx="4"/>
          </p:nvPr>
        </p:nvSpPr>
        <p:spPr>
          <a:xfrm>
            <a:off x="4876800" y="2209800"/>
            <a:ext cx="4041775" cy="3951288"/>
          </a:xfrm>
        </p:spPr>
        <p:txBody>
          <a:bodyPr/>
          <a:lstStyle/>
          <a:p>
            <a:r>
              <a:rPr lang="en-US" dirty="0" smtClean="0"/>
              <a:t>Passion and curiosity</a:t>
            </a:r>
          </a:p>
          <a:p>
            <a:r>
              <a:rPr lang="en-US" dirty="0" smtClean="0"/>
              <a:t>Being able to navigate the virtual world</a:t>
            </a:r>
          </a:p>
          <a:p>
            <a:r>
              <a:rPr lang="en-US" dirty="0" smtClean="0"/>
              <a:t>Be a good adapter, synthesizer and collaborator</a:t>
            </a:r>
          </a:p>
          <a:p>
            <a:r>
              <a:rPr lang="en-US" dirty="0" smtClean="0"/>
              <a:t>Appreciation of diversity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smtClean="0"/>
              <a:t>Overview Afternoon</a:t>
            </a:r>
          </a:p>
        </p:txBody>
      </p:sp>
      <p:sp>
        <p:nvSpPr>
          <p:cNvPr id="5" name="Content Placeholder 4"/>
          <p:cNvSpPr>
            <a:spLocks noGrp="1"/>
          </p:cNvSpPr>
          <p:nvPr>
            <p:ph idx="1"/>
          </p:nvPr>
        </p:nvSpPr>
        <p:spPr/>
        <p:txBody>
          <a:bodyPr/>
          <a:lstStyle/>
          <a:p>
            <a:pPr>
              <a:defRPr/>
            </a:pPr>
            <a:r>
              <a:rPr lang="en-US" dirty="0" smtClean="0"/>
              <a:t>Using CollegeScope to improve student retention and success</a:t>
            </a:r>
          </a:p>
          <a:p>
            <a:pPr>
              <a:defRPr/>
            </a:pPr>
            <a:r>
              <a:rPr lang="en-US" dirty="0" smtClean="0"/>
              <a:t>Demonstration</a:t>
            </a:r>
            <a:endParaRPr lang="en-US" dirty="0" smtClean="0"/>
          </a:p>
          <a:p>
            <a:pPr>
              <a:defRPr/>
            </a:pPr>
            <a:r>
              <a:rPr lang="en-US" dirty="0" smtClean="0"/>
              <a:t>Technology for the New Millennial Student</a:t>
            </a:r>
          </a:p>
          <a:p>
            <a:pPr>
              <a:defRPr/>
            </a:pPr>
            <a:r>
              <a:rPr lang="en-US" dirty="0" smtClean="0"/>
              <a:t>Helping students log in</a:t>
            </a:r>
          </a:p>
          <a:p>
            <a:pPr>
              <a:defRPr/>
            </a:pPr>
            <a:r>
              <a:rPr lang="en-US" dirty="0" smtClean="0"/>
              <a:t>Workshop evaluation </a:t>
            </a:r>
          </a:p>
        </p:txBody>
      </p:sp>
      <p:pic>
        <p:nvPicPr>
          <p:cNvPr id="6148" name="Picture 2" descr="C:\Users\Marsha\Pictures\Microsoft Clip Organizer\CG50B2.wmf"/>
          <p:cNvPicPr>
            <a:picLocks noChangeAspect="1" noChangeArrowheads="1"/>
          </p:cNvPicPr>
          <p:nvPr/>
        </p:nvPicPr>
        <p:blipFill>
          <a:blip r:embed="rId3" cstate="print"/>
          <a:srcRect/>
          <a:stretch>
            <a:fillRect/>
          </a:stretch>
        </p:blipFill>
        <p:spPr bwMode="auto">
          <a:xfrm>
            <a:off x="7162800" y="228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Rapid Change</a:t>
            </a:r>
            <a:endParaRPr lang="en-US" dirty="0"/>
          </a:p>
        </p:txBody>
      </p:sp>
      <p:sp>
        <p:nvSpPr>
          <p:cNvPr id="5" name="Content Placeholder 4"/>
          <p:cNvSpPr>
            <a:spLocks noGrp="1"/>
          </p:cNvSpPr>
          <p:nvPr>
            <p:ph idx="1"/>
          </p:nvPr>
        </p:nvSpPr>
        <p:spPr/>
        <p:txBody>
          <a:bodyPr/>
          <a:lstStyle/>
          <a:p>
            <a:r>
              <a:rPr lang="en-US" dirty="0" smtClean="0"/>
              <a:t>Berlin Wall fell in 1990</a:t>
            </a:r>
          </a:p>
          <a:p>
            <a:r>
              <a:rPr lang="en-US" dirty="0" smtClean="0"/>
              <a:t>World Wide Web created in 1991</a:t>
            </a:r>
          </a:p>
          <a:p>
            <a:r>
              <a:rPr lang="en-US" dirty="0" smtClean="0"/>
              <a:t>Windows, Netscape and Internet Explorer invented 1995</a:t>
            </a:r>
          </a:p>
          <a:p>
            <a:r>
              <a:rPr lang="en-US" dirty="0" smtClean="0"/>
              <a:t>Google invented 1998</a:t>
            </a:r>
          </a:p>
          <a:p>
            <a:r>
              <a:rPr lang="en-US" dirty="0" err="1" smtClean="0"/>
              <a:t>iPhone</a:t>
            </a:r>
            <a:r>
              <a:rPr lang="en-US" dirty="0" smtClean="0"/>
              <a:t> invented 2007</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533400"/>
            <a:ext cx="7772400" cy="1143000"/>
          </a:xfrm>
        </p:spPr>
        <p:txBody>
          <a:bodyPr/>
          <a:lstStyle/>
          <a:p>
            <a:r>
              <a:rPr lang="en-US" smtClean="0"/>
              <a:t>New Millennials</a:t>
            </a:r>
          </a:p>
        </p:txBody>
      </p:sp>
      <p:sp>
        <p:nvSpPr>
          <p:cNvPr id="141315" name="Rectangle 3"/>
          <p:cNvSpPr>
            <a:spLocks noGrp="1" noChangeArrowheads="1"/>
          </p:cNvSpPr>
          <p:nvPr>
            <p:ph type="body" idx="1"/>
          </p:nvPr>
        </p:nvSpPr>
        <p:spPr>
          <a:xfrm>
            <a:off x="1143000" y="2209800"/>
            <a:ext cx="7772400" cy="4114800"/>
          </a:xfrm>
        </p:spPr>
        <p:txBody>
          <a:bodyPr/>
          <a:lstStyle/>
          <a:p>
            <a:pPr>
              <a:defRPr/>
            </a:pPr>
            <a:r>
              <a:rPr lang="en-US" sz="2800" dirty="0" smtClean="0"/>
              <a:t>Our current college students were born after 1990.  </a:t>
            </a:r>
          </a:p>
          <a:p>
            <a:pPr>
              <a:defRPr/>
            </a:pPr>
            <a:r>
              <a:rPr lang="en-US" sz="2800" dirty="0" smtClean="0"/>
              <a:t>Most were born with a computer in the home and were using them by age 5 </a:t>
            </a:r>
          </a:p>
          <a:p>
            <a:pPr>
              <a:defRPr/>
            </a:pPr>
            <a:r>
              <a:rPr lang="en-US" sz="2800" dirty="0" smtClean="0"/>
              <a:t>Cyber generation</a:t>
            </a:r>
          </a:p>
          <a:p>
            <a:pPr>
              <a:defRPr/>
            </a:pPr>
            <a:r>
              <a:rPr lang="en-US" sz="2800" dirty="0" smtClean="0"/>
              <a:t>The connected generation  </a:t>
            </a:r>
          </a:p>
          <a:p>
            <a:pPr>
              <a:defRPr/>
            </a:pPr>
            <a:r>
              <a:rPr lang="en-US" sz="2800" dirty="0" smtClean="0"/>
              <a:t>82% are online daily</a:t>
            </a:r>
          </a:p>
          <a:p>
            <a:pPr>
              <a:defRPr/>
            </a:pPr>
            <a:r>
              <a:rPr lang="en-US" sz="2800" dirty="0" smtClean="0"/>
              <a:t>Average 12 hours per week online </a:t>
            </a:r>
          </a:p>
        </p:txBody>
      </p:sp>
      <p:pic>
        <p:nvPicPr>
          <p:cNvPr id="36868" name="Picture 4" descr="Fotolia_10293046_XS.jpg"/>
          <p:cNvPicPr>
            <a:picLocks noChangeAspect="1"/>
          </p:cNvPicPr>
          <p:nvPr/>
        </p:nvPicPr>
        <p:blipFill>
          <a:blip r:embed="rId3" cstate="print"/>
          <a:srcRect/>
          <a:stretch>
            <a:fillRect/>
          </a:stretch>
        </p:blipFill>
        <p:spPr bwMode="auto">
          <a:xfrm>
            <a:off x="5410200" y="149225"/>
            <a:ext cx="3048000" cy="207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1219200" y="2209800"/>
            <a:ext cx="7772400" cy="1143000"/>
          </a:xfrm>
        </p:spPr>
        <p:txBody>
          <a:bodyPr/>
          <a:lstStyle/>
          <a:p>
            <a:r>
              <a:rPr lang="en-US" sz="3200" smtClean="0"/>
              <a:t>Being in the Millennial Generation, I did start using computers as a young child. I learned how to spell with the help of computers and how to read with computerized books. Computers have always been a part of my life, which is probably why I am so drawn to them.</a:t>
            </a:r>
            <a:br>
              <a:rPr lang="en-US" sz="3200" smtClean="0"/>
            </a:br>
            <a:r>
              <a:rPr lang="en-US" sz="3200" smtClean="0"/>
              <a:t>			</a:t>
            </a:r>
            <a:r>
              <a:rPr lang="en-US" sz="2400" smtClean="0"/>
              <a:t>Dawn Cardenas</a:t>
            </a:r>
            <a:br>
              <a:rPr lang="en-US" sz="2400" smtClean="0"/>
            </a:br>
            <a:r>
              <a:rPr lang="en-US" sz="2400" smtClean="0"/>
              <a:t>			College Success Student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990600" y="609600"/>
            <a:ext cx="7924800" cy="1143000"/>
          </a:xfrm>
        </p:spPr>
        <p:txBody>
          <a:bodyPr/>
          <a:lstStyle/>
          <a:p>
            <a:r>
              <a:rPr lang="en-US" smtClean="0"/>
              <a:t/>
            </a:r>
            <a:br>
              <a:rPr lang="en-US" smtClean="0"/>
            </a:br>
            <a:r>
              <a:rPr lang="en-US" sz="3200" smtClean="0"/>
              <a:t>These New Millennial students are now being called Generation E</a:t>
            </a:r>
            <a:r>
              <a:rPr lang="en-US" smtClean="0"/>
              <a:t/>
            </a:r>
            <a:br>
              <a:rPr lang="en-US" smtClean="0"/>
            </a:br>
            <a:endParaRPr lang="en-US" smtClean="0"/>
          </a:p>
        </p:txBody>
      </p:sp>
      <p:sp>
        <p:nvSpPr>
          <p:cNvPr id="6" name="Text Placeholder 5"/>
          <p:cNvSpPr>
            <a:spLocks noGrp="1"/>
          </p:cNvSpPr>
          <p:nvPr>
            <p:ph idx="1"/>
          </p:nvPr>
        </p:nvSpPr>
        <p:spPr>
          <a:xfrm>
            <a:off x="1066800" y="2438400"/>
            <a:ext cx="7772400" cy="4114800"/>
          </a:xfrm>
        </p:spPr>
        <p:txBody>
          <a:bodyPr/>
          <a:lstStyle/>
          <a:p>
            <a:pPr>
              <a:defRPr/>
            </a:pPr>
            <a:r>
              <a:rPr lang="en-US" sz="3600" dirty="0" smtClean="0"/>
              <a:t>What does the “</a:t>
            </a:r>
            <a:r>
              <a:rPr lang="en-US" sz="3600" dirty="0" smtClean="0">
                <a:solidFill>
                  <a:srgbClr val="FFC000"/>
                </a:solidFill>
              </a:rPr>
              <a:t>E</a:t>
            </a:r>
            <a:r>
              <a:rPr lang="en-US" sz="3600" dirty="0" smtClean="0"/>
              <a:t>” stand for?  </a:t>
            </a:r>
          </a:p>
          <a:p>
            <a:pPr>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600" smtClean="0"/>
              <a:t>New Millennials or Generation E</a:t>
            </a:r>
          </a:p>
        </p:txBody>
      </p:sp>
      <p:sp>
        <p:nvSpPr>
          <p:cNvPr id="3" name="Content Placeholder 2"/>
          <p:cNvSpPr>
            <a:spLocks noGrp="1"/>
          </p:cNvSpPr>
          <p:nvPr>
            <p:ph idx="1"/>
          </p:nvPr>
        </p:nvSpPr>
        <p:spPr/>
        <p:txBody>
          <a:bodyPr/>
          <a:lstStyle/>
          <a:p>
            <a:pPr>
              <a:defRPr/>
            </a:pPr>
            <a:r>
              <a:rPr lang="en-US" dirty="0" smtClean="0"/>
              <a:t>18-30 years old</a:t>
            </a:r>
          </a:p>
          <a:p>
            <a:pPr>
              <a:defRPr/>
            </a:pPr>
            <a:r>
              <a:rPr lang="en-US" sz="4000" dirty="0" smtClean="0">
                <a:solidFill>
                  <a:srgbClr val="FFC000"/>
                </a:solidFill>
              </a:rPr>
              <a:t>E</a:t>
            </a:r>
            <a:r>
              <a:rPr lang="en-US" dirty="0" smtClean="0"/>
              <a:t>mpowered</a:t>
            </a:r>
          </a:p>
          <a:p>
            <a:pPr>
              <a:defRPr/>
            </a:pPr>
            <a:r>
              <a:rPr lang="en-US" sz="4000" dirty="0" smtClean="0">
                <a:solidFill>
                  <a:srgbClr val="FFC000"/>
                </a:solidFill>
              </a:rPr>
              <a:t>E</a:t>
            </a:r>
            <a:r>
              <a:rPr lang="en-US" dirty="0" smtClean="0"/>
              <a:t>ntitled</a:t>
            </a:r>
          </a:p>
          <a:p>
            <a:pPr>
              <a:defRPr/>
            </a:pPr>
            <a:r>
              <a:rPr lang="en-US" sz="4000" dirty="0" smtClean="0">
                <a:solidFill>
                  <a:srgbClr val="FFC000"/>
                </a:solidFill>
              </a:rPr>
              <a:t>E</a:t>
            </a:r>
            <a:r>
              <a:rPr lang="en-US" dirty="0" smtClean="0"/>
              <a:t>lectronic</a:t>
            </a:r>
          </a:p>
          <a:p>
            <a:pPr lvl="1">
              <a:defRPr/>
            </a:pPr>
            <a:r>
              <a:rPr lang="en-US" dirty="0" smtClean="0">
                <a:solidFill>
                  <a:srgbClr val="FFC000"/>
                </a:solidFill>
              </a:rPr>
              <a:t>Leading change from paper to electronic media   </a:t>
            </a:r>
            <a:endParaRPr lang="en-US" dirty="0">
              <a:solidFill>
                <a:srgbClr val="FFC000"/>
              </a:solidFill>
            </a:endParaRPr>
          </a:p>
        </p:txBody>
      </p:sp>
      <p:pic>
        <p:nvPicPr>
          <p:cNvPr id="39940" name="Picture 4" descr="C:\Users\Marsha\Desktop\SCAN0015.JPG"/>
          <p:cNvPicPr>
            <a:picLocks noChangeAspect="1" noChangeArrowheads="1"/>
          </p:cNvPicPr>
          <p:nvPr/>
        </p:nvPicPr>
        <p:blipFill>
          <a:blip r:embed="rId3" cstate="print"/>
          <a:srcRect/>
          <a:stretch>
            <a:fillRect/>
          </a:stretch>
        </p:blipFill>
        <p:spPr bwMode="auto">
          <a:xfrm>
            <a:off x="5181600" y="1646238"/>
            <a:ext cx="3048000" cy="295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533400"/>
            <a:ext cx="7772400" cy="1143000"/>
          </a:xfrm>
        </p:spPr>
        <p:txBody>
          <a:bodyPr/>
          <a:lstStyle/>
          <a:p>
            <a:r>
              <a:rPr lang="en-US" sz="4000" smtClean="0"/>
              <a:t>Introduce yourself. </a:t>
            </a:r>
            <a:br>
              <a:rPr lang="en-US" sz="4000" smtClean="0"/>
            </a:br>
            <a:r>
              <a:rPr lang="en-US" sz="4000" smtClean="0"/>
              <a:t>Where are you in the technology continuum?</a:t>
            </a:r>
          </a:p>
        </p:txBody>
      </p:sp>
      <p:sp>
        <p:nvSpPr>
          <p:cNvPr id="135171" name="Rectangle 3"/>
          <p:cNvSpPr>
            <a:spLocks noGrp="1" noChangeArrowheads="1"/>
          </p:cNvSpPr>
          <p:nvPr>
            <p:ph type="body" idx="1"/>
          </p:nvPr>
        </p:nvSpPr>
        <p:spPr>
          <a:xfrm>
            <a:off x="914400" y="2057400"/>
            <a:ext cx="7772400" cy="4114800"/>
          </a:xfrm>
        </p:spPr>
        <p:txBody>
          <a:bodyPr/>
          <a:lstStyle/>
          <a:p>
            <a:pPr>
              <a:defRPr/>
            </a:pPr>
            <a:r>
              <a:rPr lang="en-US" dirty="0" smtClean="0"/>
              <a:t>Baby boomer 1946-1964</a:t>
            </a:r>
          </a:p>
          <a:p>
            <a:pPr>
              <a:defRPr/>
            </a:pPr>
            <a:r>
              <a:rPr lang="en-US" dirty="0" smtClean="0"/>
              <a:t>Generation X 1965-1977</a:t>
            </a:r>
          </a:p>
          <a:p>
            <a:pPr>
              <a:defRPr/>
            </a:pPr>
            <a:r>
              <a:rPr lang="en-US" dirty="0" smtClean="0"/>
              <a:t>New </a:t>
            </a:r>
            <a:r>
              <a:rPr lang="en-US" dirty="0" err="1" smtClean="0"/>
              <a:t>Millennials</a:t>
            </a:r>
            <a:r>
              <a:rPr lang="en-US" dirty="0" smtClean="0"/>
              <a:t> 1977-1995</a:t>
            </a:r>
          </a:p>
          <a:p>
            <a:pPr>
              <a:defRPr/>
            </a:pPr>
            <a:r>
              <a:rPr lang="en-US" dirty="0" smtClean="0"/>
              <a:t>How much technology did you use in college?</a:t>
            </a:r>
          </a:p>
        </p:txBody>
      </p:sp>
      <p:pic>
        <p:nvPicPr>
          <p:cNvPr id="40964" name="Picture 5" descr="BD10755_"/>
          <p:cNvPicPr>
            <a:picLocks noChangeAspect="1" noChangeArrowheads="1"/>
          </p:cNvPicPr>
          <p:nvPr/>
        </p:nvPicPr>
        <p:blipFill>
          <a:blip r:embed="rId2" cstate="print"/>
          <a:srcRect/>
          <a:stretch>
            <a:fillRect/>
          </a:stretch>
        </p:blipFill>
        <p:spPr bwMode="auto">
          <a:xfrm>
            <a:off x="7239000" y="228600"/>
            <a:ext cx="1735138" cy="1612900"/>
          </a:xfrm>
          <a:prstGeom prst="rect">
            <a:avLst/>
          </a:prstGeom>
          <a:noFill/>
          <a:ln w="9525">
            <a:noFill/>
            <a:miter lim="800000"/>
            <a:headEnd/>
            <a:tailEnd/>
          </a:ln>
        </p:spPr>
      </p:pic>
      <p:pic>
        <p:nvPicPr>
          <p:cNvPr id="40965" name="Picture 7"/>
          <p:cNvPicPr>
            <a:picLocks noChangeAspect="1" noChangeArrowheads="1"/>
          </p:cNvPicPr>
          <p:nvPr/>
        </p:nvPicPr>
        <p:blipFill>
          <a:blip r:embed="rId3" cstate="print"/>
          <a:srcRect/>
          <a:stretch>
            <a:fillRect/>
          </a:stretch>
        </p:blipFill>
        <p:spPr bwMode="auto">
          <a:xfrm>
            <a:off x="4648200" y="4648200"/>
            <a:ext cx="142398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mtClean="0"/>
              <a:t>Technology</a:t>
            </a:r>
          </a:p>
        </p:txBody>
      </p:sp>
      <p:sp>
        <p:nvSpPr>
          <p:cNvPr id="6" name="Content Placeholder 5"/>
          <p:cNvSpPr>
            <a:spLocks noGrp="1"/>
          </p:cNvSpPr>
          <p:nvPr>
            <p:ph idx="1"/>
          </p:nvPr>
        </p:nvSpPr>
        <p:spPr/>
        <p:txBody>
          <a:bodyPr/>
          <a:lstStyle/>
          <a:p>
            <a:pPr>
              <a:defRPr/>
            </a:pPr>
            <a:r>
              <a:rPr lang="en-US" dirty="0" smtClean="0"/>
              <a:t>Most college courses, especially upper division courses, have online components</a:t>
            </a:r>
          </a:p>
          <a:p>
            <a:pPr>
              <a:defRPr/>
            </a:pPr>
            <a:r>
              <a:rPr lang="en-US" dirty="0" smtClean="0"/>
              <a:t>Working in an online environment is essential for high paying careers</a:t>
            </a:r>
          </a:p>
          <a:p>
            <a:pPr>
              <a:defRPr/>
            </a:pPr>
            <a:r>
              <a:rPr lang="en-US" dirty="0" smtClean="0">
                <a:solidFill>
                  <a:srgbClr val="FFFF00"/>
                </a:solidFill>
              </a:rPr>
              <a:t>Students are disadvantaged if they do not have access to the Internet and are skilled in using it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smtClean="0"/>
              <a:t>Rationale for Using Technology</a:t>
            </a:r>
          </a:p>
        </p:txBody>
      </p:sp>
      <p:sp>
        <p:nvSpPr>
          <p:cNvPr id="136195" name="Rectangle 3"/>
          <p:cNvSpPr>
            <a:spLocks noGrp="1" noChangeArrowheads="1"/>
          </p:cNvSpPr>
          <p:nvPr>
            <p:ph type="body" idx="1"/>
          </p:nvPr>
        </p:nvSpPr>
        <p:spPr/>
        <p:txBody>
          <a:bodyPr/>
          <a:lstStyle/>
          <a:p>
            <a:pPr>
              <a:defRPr/>
            </a:pPr>
            <a:r>
              <a:rPr lang="en-US" dirty="0" smtClean="0"/>
              <a:t>It prepares students for good paying jobs in flat world</a:t>
            </a:r>
          </a:p>
          <a:p>
            <a:pPr>
              <a:defRPr/>
            </a:pPr>
            <a:r>
              <a:rPr lang="en-US" dirty="0" smtClean="0"/>
              <a:t>Improves retention and success</a:t>
            </a:r>
          </a:p>
          <a:p>
            <a:pPr>
              <a:defRPr/>
            </a:pPr>
            <a:r>
              <a:rPr lang="en-US" dirty="0" smtClean="0"/>
              <a:t>New roles for faculty </a:t>
            </a:r>
          </a:p>
          <a:p>
            <a:pPr>
              <a:defRPr/>
            </a:pPr>
            <a:r>
              <a:rPr lang="en-US" dirty="0" smtClean="0"/>
              <a:t>Your students use it</a:t>
            </a:r>
          </a:p>
          <a:p>
            <a:pPr>
              <a:defRPr/>
            </a:pPr>
            <a:r>
              <a:rPr lang="en-US" dirty="0" smtClean="0"/>
              <a:t>It captures their attention</a:t>
            </a:r>
          </a:p>
          <a:p>
            <a:pPr>
              <a:defRPr/>
            </a:pPr>
            <a:r>
              <a:rPr lang="en-US" dirty="0" smtClean="0"/>
              <a:t>Education any time or place</a:t>
            </a:r>
          </a:p>
        </p:txBody>
      </p:sp>
      <p:pic>
        <p:nvPicPr>
          <p:cNvPr id="43012" name="Picture 5" descr="j0280740"/>
          <p:cNvPicPr>
            <a:picLocks noChangeAspect="1" noChangeArrowheads="1"/>
          </p:cNvPicPr>
          <p:nvPr/>
        </p:nvPicPr>
        <p:blipFill>
          <a:blip r:embed="rId3" cstate="print"/>
          <a:srcRect/>
          <a:stretch>
            <a:fillRect/>
          </a:stretch>
        </p:blipFill>
        <p:spPr bwMode="auto">
          <a:xfrm>
            <a:off x="6781800" y="0"/>
            <a:ext cx="2147888"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smtClean="0"/>
              <a:t>Do What You Are Personality Assessment</a:t>
            </a:r>
          </a:p>
        </p:txBody>
      </p:sp>
      <p:pic>
        <p:nvPicPr>
          <p:cNvPr id="44035" name="Picture 10" descr="Do What You Are™"/>
          <p:cNvPicPr>
            <a:picLocks noChangeAspect="1" noChangeArrowheads="1"/>
          </p:cNvPicPr>
          <p:nvPr/>
        </p:nvPicPr>
        <p:blipFill>
          <a:blip r:embed="rId2" cstate="print"/>
          <a:srcRect/>
          <a:stretch>
            <a:fillRect/>
          </a:stretch>
        </p:blipFill>
        <p:spPr bwMode="auto">
          <a:xfrm>
            <a:off x="2286000" y="2819400"/>
            <a:ext cx="4575175" cy="12192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cstate="print"/>
          <a:srcRect/>
          <a:stretch>
            <a:fillRect/>
          </a:stretch>
        </p:blipFill>
        <p:spPr bwMode="auto">
          <a:xfrm>
            <a:off x="1905000" y="130175"/>
            <a:ext cx="5410200" cy="668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smtClean="0"/>
              <a:t>College Success 1</a:t>
            </a:r>
          </a:p>
        </p:txBody>
      </p:sp>
      <p:sp>
        <p:nvSpPr>
          <p:cNvPr id="5" name="Content Placeholder 4"/>
          <p:cNvSpPr>
            <a:spLocks noGrp="1"/>
          </p:cNvSpPr>
          <p:nvPr>
            <p:ph idx="1"/>
          </p:nvPr>
        </p:nvSpPr>
        <p:spPr/>
        <p:txBody>
          <a:bodyPr/>
          <a:lstStyle/>
          <a:p>
            <a:pPr>
              <a:defRPr/>
            </a:pPr>
            <a:r>
              <a:rPr lang="en-US" dirty="0" smtClean="0"/>
              <a:t>Resources for faculty and students</a:t>
            </a:r>
          </a:p>
          <a:p>
            <a:pPr>
              <a:buFontTx/>
              <a:buNone/>
              <a:defRPr/>
            </a:pPr>
            <a:r>
              <a:rPr lang="en-US" dirty="0" smtClean="0">
                <a:solidFill>
                  <a:srgbClr val="FFFF00"/>
                </a:solidFill>
                <a:hlinkClick r:id="rId2"/>
              </a:rPr>
              <a:t>http://www.collegesuccess1.com/</a:t>
            </a:r>
            <a:r>
              <a:rPr lang="en-US" dirty="0" smtClean="0">
                <a:solidFill>
                  <a:srgbClr val="FFFF00"/>
                </a:solidFill>
              </a:rPr>
              <a:t> </a:t>
            </a:r>
          </a:p>
          <a:p>
            <a:pPr>
              <a:buFontTx/>
              <a:buNone/>
              <a:defRPr/>
            </a:pPr>
            <a:endParaRPr lang="en-US" dirty="0" smtClean="0">
              <a:solidFill>
                <a:srgbClr val="FFFF00"/>
              </a:solidFill>
            </a:endParaRPr>
          </a:p>
          <a:p>
            <a:pPr>
              <a:buFontTx/>
              <a:buNone/>
              <a:defRPr/>
            </a:pPr>
            <a:r>
              <a:rPr lang="en-US" dirty="0" smtClean="0">
                <a:solidFill>
                  <a:srgbClr val="FFFF00"/>
                </a:solidFill>
              </a:rPr>
              <a:t>Training Notes</a:t>
            </a:r>
          </a:p>
        </p:txBody>
      </p:sp>
      <p:pic>
        <p:nvPicPr>
          <p:cNvPr id="7172" name="Picture 2" descr="C:\Users\Marsha\Pictures\Microsoft Clip Organizer\CG50B2.wmf"/>
          <p:cNvPicPr>
            <a:picLocks noChangeAspect="1" noChangeArrowheads="1"/>
          </p:cNvPicPr>
          <p:nvPr/>
        </p:nvPicPr>
        <p:blipFill>
          <a:blip r:embed="rId3" cstate="print"/>
          <a:srcRect/>
          <a:stretch>
            <a:fillRect/>
          </a:stretch>
        </p:blipFill>
        <p:spPr bwMode="auto">
          <a:xfrm>
            <a:off x="6553200" y="4419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Carl Jung 1875-1961</a:t>
            </a:r>
          </a:p>
        </p:txBody>
      </p:sp>
      <p:sp>
        <p:nvSpPr>
          <p:cNvPr id="3" name="Content Placeholder 2"/>
          <p:cNvSpPr>
            <a:spLocks noGrp="1"/>
          </p:cNvSpPr>
          <p:nvPr>
            <p:ph idx="1"/>
          </p:nvPr>
        </p:nvSpPr>
        <p:spPr/>
        <p:txBody>
          <a:bodyPr/>
          <a:lstStyle/>
          <a:p>
            <a:pPr>
              <a:defRPr/>
            </a:pPr>
            <a:r>
              <a:rPr lang="en-US" dirty="0" smtClean="0"/>
              <a:t>We are born with natural preferences which we develop over a lifetime.</a:t>
            </a:r>
          </a:p>
          <a:p>
            <a:pPr>
              <a:defRPr/>
            </a:pPr>
            <a:r>
              <a:rPr lang="en-US" dirty="0" smtClean="0">
                <a:solidFill>
                  <a:srgbClr val="FFFF00"/>
                </a:solidFill>
              </a:rPr>
              <a:t>There are no good or bad types.</a:t>
            </a:r>
          </a:p>
          <a:p>
            <a:pPr>
              <a:defRPr/>
            </a:pPr>
            <a:r>
              <a:rPr lang="en-US" dirty="0" smtClean="0">
                <a:solidFill>
                  <a:srgbClr val="FFFF00"/>
                </a:solidFill>
              </a:rPr>
              <a:t>Each type has their own unique gifts and talents.</a:t>
            </a:r>
          </a:p>
          <a:p>
            <a:pPr>
              <a:defRPr/>
            </a:pPr>
            <a:r>
              <a:rPr lang="en-US" dirty="0" smtClean="0"/>
              <a:t>Exercise: What is a preference?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Key Theme</a:t>
            </a:r>
          </a:p>
        </p:txBody>
      </p:sp>
      <p:sp>
        <p:nvSpPr>
          <p:cNvPr id="3" name="Content Placeholder 2"/>
          <p:cNvSpPr>
            <a:spLocks noGrp="1"/>
          </p:cNvSpPr>
          <p:nvPr>
            <p:ph idx="1"/>
          </p:nvPr>
        </p:nvSpPr>
        <p:spPr/>
        <p:txBody>
          <a:bodyPr/>
          <a:lstStyle/>
          <a:p>
            <a:pPr>
              <a:defRPr/>
            </a:pPr>
            <a:r>
              <a:rPr lang="en-US" dirty="0" smtClean="0"/>
              <a:t>Choosing a major</a:t>
            </a:r>
          </a:p>
          <a:p>
            <a:pPr>
              <a:defRPr/>
            </a:pPr>
            <a:r>
              <a:rPr lang="en-US" dirty="0" smtClean="0"/>
              <a:t>Career choice</a:t>
            </a:r>
          </a:p>
          <a:p>
            <a:pPr>
              <a:defRPr/>
            </a:pPr>
            <a:r>
              <a:rPr lang="en-US" dirty="0" smtClean="0"/>
              <a:t>Learning Style</a:t>
            </a:r>
          </a:p>
          <a:p>
            <a:pPr>
              <a:defRPr/>
            </a:pPr>
            <a:r>
              <a:rPr lang="en-US" dirty="0" smtClean="0"/>
              <a:t>Communication</a:t>
            </a:r>
          </a:p>
          <a:p>
            <a:pPr>
              <a:defRPr/>
            </a:pPr>
            <a:r>
              <a:rPr lang="en-US" dirty="0" smtClean="0"/>
              <a:t>Self-understanding</a:t>
            </a:r>
            <a:endParaRPr lang="en-US" dirty="0"/>
          </a:p>
        </p:txBody>
      </p:sp>
      <p:pic>
        <p:nvPicPr>
          <p:cNvPr id="47108" name="Picture 10" descr="Do What You Are™"/>
          <p:cNvPicPr>
            <a:picLocks noChangeAspect="1" noChangeArrowheads="1"/>
          </p:cNvPicPr>
          <p:nvPr/>
        </p:nvPicPr>
        <p:blipFill>
          <a:blip r:embed="rId3" cstate="print"/>
          <a:srcRect/>
          <a:stretch>
            <a:fillRect/>
          </a:stretch>
        </p:blipFill>
        <p:spPr bwMode="auto">
          <a:xfrm>
            <a:off x="4724400" y="5410200"/>
            <a:ext cx="3717925" cy="9906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43000" y="304800"/>
            <a:ext cx="7772400" cy="1143000"/>
          </a:xfrm>
        </p:spPr>
        <p:txBody>
          <a:bodyPr/>
          <a:lstStyle/>
          <a:p>
            <a:r>
              <a:rPr lang="en-US" smtClean="0"/>
              <a:t>Administering the DWYA</a:t>
            </a:r>
          </a:p>
        </p:txBody>
      </p:sp>
      <p:sp>
        <p:nvSpPr>
          <p:cNvPr id="3" name="Content Placeholder 2"/>
          <p:cNvSpPr>
            <a:spLocks noGrp="1"/>
          </p:cNvSpPr>
          <p:nvPr>
            <p:ph idx="1"/>
          </p:nvPr>
        </p:nvSpPr>
        <p:spPr>
          <a:xfrm>
            <a:off x="1066800" y="1371600"/>
            <a:ext cx="7772400" cy="4114800"/>
          </a:xfrm>
        </p:spPr>
        <p:txBody>
          <a:bodyPr/>
          <a:lstStyle/>
          <a:p>
            <a:pPr>
              <a:defRPr/>
            </a:pPr>
            <a:r>
              <a:rPr lang="en-US" dirty="0" smtClean="0"/>
              <a:t>Find a time when you are not tired or rushed.</a:t>
            </a:r>
          </a:p>
          <a:p>
            <a:pPr>
              <a:defRPr/>
            </a:pPr>
            <a:r>
              <a:rPr lang="en-US" dirty="0" smtClean="0"/>
              <a:t>There are no right or wrong answers.  </a:t>
            </a:r>
          </a:p>
          <a:p>
            <a:pPr>
              <a:defRPr/>
            </a:pPr>
            <a:r>
              <a:rPr lang="en-US" dirty="0" smtClean="0"/>
              <a:t>Answer quickly giving your first impression.  Do not over analyze.</a:t>
            </a:r>
          </a:p>
          <a:p>
            <a:pPr>
              <a:defRPr/>
            </a:pPr>
            <a:r>
              <a:rPr lang="en-US" dirty="0" smtClean="0"/>
              <a:t>You will have a chance to look at your profile and change it if you think it is not correct.  </a:t>
            </a:r>
          </a:p>
          <a:p>
            <a:pPr>
              <a:buFontTx/>
              <a:buNone/>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Administering the DWYA</a:t>
            </a:r>
          </a:p>
        </p:txBody>
      </p:sp>
      <p:sp>
        <p:nvSpPr>
          <p:cNvPr id="3" name="Content Placeholder 2"/>
          <p:cNvSpPr>
            <a:spLocks noGrp="1"/>
          </p:cNvSpPr>
          <p:nvPr>
            <p:ph idx="1"/>
          </p:nvPr>
        </p:nvSpPr>
        <p:spPr/>
        <p:txBody>
          <a:bodyPr/>
          <a:lstStyle/>
          <a:p>
            <a:pPr>
              <a:defRPr/>
            </a:pPr>
            <a:r>
              <a:rPr lang="en-US" sz="2800" dirty="0" smtClean="0"/>
              <a:t>Answer the questions </a:t>
            </a:r>
            <a:r>
              <a:rPr lang="en-US" sz="2800" dirty="0" smtClean="0">
                <a:solidFill>
                  <a:srgbClr val="FFFF00"/>
                </a:solidFill>
              </a:rPr>
              <a:t>honestly</a:t>
            </a:r>
            <a:r>
              <a:rPr lang="en-US" sz="2800" dirty="0" smtClean="0"/>
              <a:t> to get the best results.</a:t>
            </a:r>
          </a:p>
          <a:p>
            <a:pPr>
              <a:defRPr/>
            </a:pPr>
            <a:r>
              <a:rPr lang="en-US" sz="2800" dirty="0" smtClean="0"/>
              <a:t>Answer the questions </a:t>
            </a:r>
            <a:r>
              <a:rPr lang="en-US" sz="2800" dirty="0" smtClean="0">
                <a:solidFill>
                  <a:srgbClr val="FFFF00"/>
                </a:solidFill>
              </a:rPr>
              <a:t>how you usually are when you are not stressed.  </a:t>
            </a:r>
          </a:p>
          <a:p>
            <a:pPr>
              <a:defRPr/>
            </a:pPr>
            <a:r>
              <a:rPr lang="en-US" sz="2800" dirty="0" smtClean="0"/>
              <a:t>Do not answer the questions:</a:t>
            </a:r>
          </a:p>
          <a:p>
            <a:pPr lvl="1">
              <a:defRPr/>
            </a:pPr>
            <a:r>
              <a:rPr lang="en-US" sz="2800" dirty="0" smtClean="0"/>
              <a:t>How you want to be</a:t>
            </a:r>
          </a:p>
          <a:p>
            <a:pPr lvl="1">
              <a:defRPr/>
            </a:pPr>
            <a:r>
              <a:rPr lang="en-US" sz="2800" dirty="0" smtClean="0"/>
              <a:t>How you have to be at home, work or school</a:t>
            </a:r>
          </a:p>
          <a:p>
            <a:pPr lvl="1">
              <a:defRPr/>
            </a:pPr>
            <a:r>
              <a:rPr lang="en-US" sz="2800" dirty="0" smtClean="0"/>
              <a:t>How others want you to be</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Getting Good Results</a:t>
            </a:r>
          </a:p>
        </p:txBody>
      </p:sp>
      <p:sp>
        <p:nvSpPr>
          <p:cNvPr id="3" name="Content Placeholder 2"/>
          <p:cNvSpPr>
            <a:spLocks noGrp="1"/>
          </p:cNvSpPr>
          <p:nvPr>
            <p:ph idx="1"/>
          </p:nvPr>
        </p:nvSpPr>
        <p:spPr/>
        <p:txBody>
          <a:bodyPr/>
          <a:lstStyle/>
          <a:p>
            <a:pPr>
              <a:defRPr/>
            </a:pPr>
            <a:r>
              <a:rPr lang="en-US" dirty="0" smtClean="0"/>
              <a:t>Encourage students to give honest answers.</a:t>
            </a:r>
          </a:p>
          <a:p>
            <a:pPr>
              <a:defRPr/>
            </a:pPr>
            <a:r>
              <a:rPr lang="en-US" dirty="0" smtClean="0"/>
              <a:t>What are some reasons students would not give honest answers?</a:t>
            </a:r>
          </a:p>
          <a:p>
            <a:pPr>
              <a:defRPr/>
            </a:pPr>
            <a:r>
              <a:rPr lang="en-US" dirty="0" smtClean="0"/>
              <a:t>Think, Pair, Share</a:t>
            </a:r>
            <a:endParaRPr lang="en-US" dirty="0"/>
          </a:p>
        </p:txBody>
      </p:sp>
      <p:pic>
        <p:nvPicPr>
          <p:cNvPr id="50180" name="Picture 10" descr="Do What You Are™"/>
          <p:cNvPicPr>
            <a:picLocks noChangeAspect="1" noChangeArrowheads="1"/>
          </p:cNvPicPr>
          <p:nvPr/>
        </p:nvPicPr>
        <p:blipFill>
          <a:blip r:embed="rId2" cstate="print"/>
          <a:srcRect/>
          <a:stretch>
            <a:fillRect/>
          </a:stretch>
        </p:blipFill>
        <p:spPr bwMode="auto">
          <a:xfrm>
            <a:off x="2590800" y="4953000"/>
            <a:ext cx="4575175" cy="12192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Administering the DWYA</a:t>
            </a:r>
          </a:p>
        </p:txBody>
      </p:sp>
      <p:sp>
        <p:nvSpPr>
          <p:cNvPr id="3" name="Content Placeholder 2"/>
          <p:cNvSpPr>
            <a:spLocks noGrp="1"/>
          </p:cNvSpPr>
          <p:nvPr>
            <p:ph idx="1"/>
          </p:nvPr>
        </p:nvSpPr>
        <p:spPr/>
        <p:txBody>
          <a:bodyPr/>
          <a:lstStyle/>
          <a:p>
            <a:pPr>
              <a:defRPr/>
            </a:pPr>
            <a:r>
              <a:rPr lang="en-US" dirty="0" smtClean="0"/>
              <a:t>The test does not measure:</a:t>
            </a:r>
          </a:p>
          <a:p>
            <a:pPr lvl="1">
              <a:defRPr/>
            </a:pPr>
            <a:r>
              <a:rPr lang="en-US" dirty="0" smtClean="0"/>
              <a:t>Intelligence</a:t>
            </a:r>
          </a:p>
          <a:p>
            <a:pPr lvl="1">
              <a:defRPr/>
            </a:pPr>
            <a:r>
              <a:rPr lang="en-US" dirty="0" smtClean="0"/>
              <a:t>Psychological or emotional health</a:t>
            </a:r>
            <a:endParaRPr lang="en-US" dirty="0"/>
          </a:p>
        </p:txBody>
      </p:sp>
      <p:pic>
        <p:nvPicPr>
          <p:cNvPr id="51204" name="Picture 10" descr="Do What You Are™"/>
          <p:cNvPicPr>
            <a:picLocks noChangeAspect="1" noChangeArrowheads="1"/>
          </p:cNvPicPr>
          <p:nvPr/>
        </p:nvPicPr>
        <p:blipFill>
          <a:blip r:embed="rId2" cstate="print"/>
          <a:srcRect/>
          <a:stretch>
            <a:fillRect/>
          </a:stretch>
        </p:blipFill>
        <p:spPr bwMode="auto">
          <a:xfrm>
            <a:off x="2590800" y="4343400"/>
            <a:ext cx="4575175" cy="12192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Resources</a:t>
            </a:r>
            <a:br>
              <a:rPr lang="en-US" smtClean="0"/>
            </a:br>
            <a:r>
              <a:rPr lang="en-US" sz="2000" smtClean="0">
                <a:hlinkClick r:id="rId2"/>
              </a:rPr>
              <a:t>http://www.collegesuccess1.com/DoWhatYouAre.htm</a:t>
            </a:r>
            <a:r>
              <a:rPr lang="en-US" sz="2000" smtClean="0"/>
              <a:t> </a:t>
            </a:r>
          </a:p>
        </p:txBody>
      </p:sp>
      <p:sp>
        <p:nvSpPr>
          <p:cNvPr id="3" name="Content Placeholder 2"/>
          <p:cNvSpPr>
            <a:spLocks noGrp="1"/>
          </p:cNvSpPr>
          <p:nvPr>
            <p:ph idx="1"/>
          </p:nvPr>
        </p:nvSpPr>
        <p:spPr>
          <a:xfrm>
            <a:off x="1143000" y="1752600"/>
            <a:ext cx="7772400" cy="4114800"/>
          </a:xfrm>
        </p:spPr>
        <p:txBody>
          <a:bodyPr/>
          <a:lstStyle/>
          <a:p>
            <a:pPr>
              <a:defRPr/>
            </a:pPr>
            <a:endParaRPr lang="en-US" dirty="0" smtClean="0"/>
          </a:p>
          <a:p>
            <a:pPr>
              <a:defRPr/>
            </a:pPr>
            <a:r>
              <a:rPr lang="en-US" dirty="0" smtClean="0"/>
              <a:t>CollegeScope User’s Manual</a:t>
            </a:r>
          </a:p>
          <a:p>
            <a:pPr>
              <a:defRPr/>
            </a:pPr>
            <a:r>
              <a:rPr lang="en-US" dirty="0" smtClean="0"/>
              <a:t>Do What You Are Handbook</a:t>
            </a:r>
          </a:p>
          <a:p>
            <a:pPr>
              <a:defRPr/>
            </a:pPr>
            <a:r>
              <a:rPr lang="en-US" dirty="0" smtClean="0"/>
              <a:t>Psychometric Report</a:t>
            </a:r>
            <a:endParaRPr lang="en-US" dirty="0"/>
          </a:p>
        </p:txBody>
      </p:sp>
      <p:pic>
        <p:nvPicPr>
          <p:cNvPr id="52228" name="Picture 1" descr="ssp logo_instructor manual"/>
          <p:cNvPicPr>
            <a:picLocks noChangeAspect="1" noChangeArrowheads="1"/>
          </p:cNvPicPr>
          <p:nvPr/>
        </p:nvPicPr>
        <p:blipFill>
          <a:blip r:embed="rId3" cstate="print"/>
          <a:srcRect/>
          <a:stretch>
            <a:fillRect/>
          </a:stretch>
        </p:blipFill>
        <p:spPr bwMode="auto">
          <a:xfrm>
            <a:off x="3352800" y="4572000"/>
            <a:ext cx="3352800"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66800" y="1524000"/>
            <a:ext cx="7772400" cy="1143000"/>
          </a:xfrm>
        </p:spPr>
        <p:txBody>
          <a:bodyPr/>
          <a:lstStyle/>
          <a:p>
            <a:r>
              <a:rPr lang="en-US" smtClean="0"/>
              <a:t>Interpreting the </a:t>
            </a:r>
            <a:r>
              <a:rPr lang="en-US" smtClean="0">
                <a:solidFill>
                  <a:srgbClr val="00FF00"/>
                </a:solidFill>
              </a:rPr>
              <a:t>Do What You Are</a:t>
            </a:r>
            <a:r>
              <a:rPr lang="en-US" smtClean="0"/>
              <a:t> personality assessment</a:t>
            </a:r>
          </a:p>
        </p:txBody>
      </p:sp>
      <p:pic>
        <p:nvPicPr>
          <p:cNvPr id="53251" name="Picture 10" descr="Do What You Are™"/>
          <p:cNvPicPr>
            <a:picLocks noChangeAspect="1" noChangeArrowheads="1"/>
          </p:cNvPicPr>
          <p:nvPr/>
        </p:nvPicPr>
        <p:blipFill>
          <a:blip r:embed="rId2" cstate="print"/>
          <a:srcRect/>
          <a:stretch>
            <a:fillRect/>
          </a:stretch>
        </p:blipFill>
        <p:spPr bwMode="auto">
          <a:xfrm>
            <a:off x="2667000" y="3505200"/>
            <a:ext cx="4003675" cy="1066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1371600" y="609600"/>
            <a:ext cx="7772400" cy="1143000"/>
          </a:xfrm>
        </p:spPr>
        <p:txBody>
          <a:bodyPr/>
          <a:lstStyle/>
          <a:p>
            <a:r>
              <a:rPr lang="en-US" smtClean="0"/>
              <a:t>Begin Self-Assessment</a:t>
            </a:r>
          </a:p>
        </p:txBody>
      </p:sp>
      <p:sp>
        <p:nvSpPr>
          <p:cNvPr id="3" name="Content Placeholder 2"/>
          <p:cNvSpPr>
            <a:spLocks noGrp="1"/>
          </p:cNvSpPr>
          <p:nvPr>
            <p:ph idx="4294967295"/>
          </p:nvPr>
        </p:nvSpPr>
        <p:spPr>
          <a:xfrm>
            <a:off x="1371600" y="1981200"/>
            <a:ext cx="7772400" cy="4114800"/>
          </a:xfrm>
        </p:spPr>
        <p:txBody>
          <a:bodyPr/>
          <a:lstStyle/>
          <a:p>
            <a:pPr>
              <a:buFontTx/>
              <a:buNone/>
              <a:defRPr/>
            </a:pPr>
            <a:endParaRPr lang="en-US" dirty="0"/>
          </a:p>
        </p:txBody>
      </p:sp>
      <p:sp>
        <p:nvSpPr>
          <p:cNvPr id="4" name="TextBox 3"/>
          <p:cNvSpPr txBox="1"/>
          <p:nvPr/>
        </p:nvSpPr>
        <p:spPr>
          <a:xfrm>
            <a:off x="1143000" y="2514600"/>
            <a:ext cx="7848600" cy="1724025"/>
          </a:xfrm>
          <a:prstGeom prst="rect">
            <a:avLst/>
          </a:prstGeom>
          <a:noFill/>
        </p:spPr>
        <p:txBody>
          <a:bodyPr>
            <a:spAutoFit/>
          </a:bodyPr>
          <a:lstStyle/>
          <a:p>
            <a:pPr algn="ctr" eaLnBrk="0" hangingPunct="0">
              <a:defRPr/>
            </a:pPr>
            <a:r>
              <a:rPr lang="en-US"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cs typeface="+mn-cs"/>
              </a:rPr>
              <a:t>       </a:t>
            </a:r>
            <a:r>
              <a:rPr lang="en-US" sz="3200" dirty="0">
                <a:solidFill>
                  <a:srgbClr val="FFFF0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FFFF00"/>
                </a:solidFill>
                <a:latin typeface="+mj-lt"/>
                <a:cs typeface="+mn-cs"/>
              </a:rPr>
              <a:t>I</a:t>
            </a: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1371600" y="609600"/>
            <a:ext cx="7772400" cy="1143000"/>
          </a:xfrm>
        </p:spPr>
        <p:txBody>
          <a:bodyPr/>
          <a:lstStyle/>
          <a:p>
            <a:r>
              <a:rPr lang="en-US" smtClean="0"/>
              <a:t>Self-Assessment</a:t>
            </a:r>
          </a:p>
        </p:txBody>
      </p:sp>
      <p:sp>
        <p:nvSpPr>
          <p:cNvPr id="3" name="Content Placeholder 2"/>
          <p:cNvSpPr>
            <a:spLocks noGrp="1"/>
          </p:cNvSpPr>
          <p:nvPr>
            <p:ph idx="4294967295"/>
          </p:nvPr>
        </p:nvSpPr>
        <p:spPr>
          <a:xfrm>
            <a:off x="990600" y="1981200"/>
            <a:ext cx="8153400" cy="4114800"/>
          </a:xfrm>
        </p:spPr>
        <p:txBody>
          <a:bodyPr/>
          <a:lstStyle/>
          <a:p>
            <a:pPr>
              <a:buFontTx/>
              <a:buNone/>
              <a:defRPr/>
            </a:pPr>
            <a:endParaRPr lang="en-US" dirty="0"/>
          </a:p>
        </p:txBody>
      </p:sp>
      <p:sp>
        <p:nvSpPr>
          <p:cNvPr id="4" name="TextBox 3"/>
          <p:cNvSpPr txBox="1"/>
          <p:nvPr/>
        </p:nvSpPr>
        <p:spPr>
          <a:xfrm>
            <a:off x="1295400" y="3352800"/>
            <a:ext cx="7239000" cy="2000250"/>
          </a:xfrm>
          <a:prstGeom prst="rect">
            <a:avLst/>
          </a:prstGeom>
          <a:noFill/>
        </p:spPr>
        <p:txBody>
          <a:bodyPr>
            <a:spAutoFit/>
          </a:bodyPr>
          <a:lstStyle/>
          <a:p>
            <a:pPr algn="ctr" eaLnBrk="0" hangingPunct="0">
              <a:defRPr/>
            </a:pPr>
            <a:r>
              <a:rPr lang="en-US"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S</a:t>
            </a:r>
            <a:r>
              <a:rPr lang="en-US" sz="1400" dirty="0">
                <a:latin typeface="+mj-lt"/>
                <a:cs typeface="+mn-cs"/>
              </a:rPr>
              <a:t>_____________________________|___________________________</a:t>
            </a:r>
            <a:r>
              <a:rPr lang="en-US" sz="3200" dirty="0">
                <a:solidFill>
                  <a:srgbClr val="FFFF00"/>
                </a:solidFill>
                <a:latin typeface="+mj-lt"/>
                <a:cs typeface="+mn-cs"/>
              </a:rPr>
              <a:t>N</a:t>
            </a: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sz="4800" smtClean="0"/>
              <a:t>Features</a:t>
            </a:r>
          </a:p>
        </p:txBody>
      </p:sp>
      <p:pic>
        <p:nvPicPr>
          <p:cNvPr id="8195" name="Picture 1" descr="ssp logo_instructor manual"/>
          <p:cNvPicPr>
            <a:picLocks noChangeAspect="1" noChangeArrowheads="1"/>
          </p:cNvPicPr>
          <p:nvPr/>
        </p:nvPicPr>
        <p:blipFill>
          <a:blip r:embed="rId2" cstate="print"/>
          <a:srcRect/>
          <a:stretch>
            <a:fillRect/>
          </a:stretch>
        </p:blipFill>
        <p:spPr bwMode="auto">
          <a:xfrm>
            <a:off x="2286000" y="1981200"/>
            <a:ext cx="5486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Personality Exercise</a:t>
            </a:r>
          </a:p>
        </p:txBody>
      </p:sp>
      <p:sp>
        <p:nvSpPr>
          <p:cNvPr id="3" name="Content Placeholder 2"/>
          <p:cNvSpPr>
            <a:spLocks noGrp="1"/>
          </p:cNvSpPr>
          <p:nvPr>
            <p:ph idx="1"/>
          </p:nvPr>
        </p:nvSpPr>
        <p:spPr/>
        <p:txBody>
          <a:bodyPr/>
          <a:lstStyle/>
          <a:p>
            <a:pPr>
              <a:defRPr/>
            </a:pPr>
            <a:r>
              <a:rPr lang="en-US" dirty="0" smtClean="0"/>
              <a:t>Write about the picture for 3 minutes</a:t>
            </a:r>
            <a:endParaRPr lang="en-US" dirty="0"/>
          </a:p>
        </p:txBody>
      </p:sp>
      <p:pic>
        <p:nvPicPr>
          <p:cNvPr id="56324" name="Picture 10" descr="Do What You Are™"/>
          <p:cNvPicPr>
            <a:picLocks noChangeAspect="1" noChangeArrowheads="1"/>
          </p:cNvPicPr>
          <p:nvPr/>
        </p:nvPicPr>
        <p:blipFill>
          <a:blip r:embed="rId2" cstate="print"/>
          <a:srcRect/>
          <a:stretch>
            <a:fillRect/>
          </a:stretch>
        </p:blipFill>
        <p:spPr bwMode="auto">
          <a:xfrm>
            <a:off x="2286000" y="3733800"/>
            <a:ext cx="3897313" cy="10382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cstate="print"/>
          <a:srcRect/>
          <a:stretch>
            <a:fillRect/>
          </a:stretch>
        </p:blipFill>
        <p:spPr bwMode="auto">
          <a:xfrm>
            <a:off x="1981200" y="304800"/>
            <a:ext cx="4953000" cy="6435725"/>
          </a:xfrm>
          <a:prstGeom prst="rect">
            <a:avLst/>
          </a:prstGeom>
          <a:noFill/>
          <a:ln w="9525">
            <a:noFill/>
            <a:miter lim="800000"/>
            <a:headEnd/>
            <a:tailEnd/>
          </a:ln>
        </p:spPr>
      </p:pic>
      <p:sp>
        <p:nvSpPr>
          <p:cNvPr id="57347" name="TextBox 2"/>
          <p:cNvSpPr txBox="1">
            <a:spLocks noChangeArrowheads="1"/>
          </p:cNvSpPr>
          <p:nvPr/>
        </p:nvSpPr>
        <p:spPr bwMode="auto">
          <a:xfrm>
            <a:off x="7086600" y="5791200"/>
            <a:ext cx="1828800" cy="369888"/>
          </a:xfrm>
          <a:prstGeom prst="rect">
            <a:avLst/>
          </a:prstGeom>
          <a:noFill/>
          <a:ln w="9525">
            <a:noFill/>
            <a:miter lim="800000"/>
            <a:headEnd/>
            <a:tailEnd/>
          </a:ln>
        </p:spPr>
        <p:txBody>
          <a:bodyPr>
            <a:spAutoFit/>
          </a:bodyPr>
          <a:lstStyle/>
          <a:p>
            <a:r>
              <a:rPr lang="en-US">
                <a:latin typeface="Arial" charset="0"/>
              </a:rPr>
              <a:t>By Ian Jackson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1371600" y="609600"/>
            <a:ext cx="7772400" cy="1143000"/>
          </a:xfrm>
        </p:spPr>
        <p:txBody>
          <a:bodyPr/>
          <a:lstStyle/>
          <a:p>
            <a:r>
              <a:rPr lang="en-US" smtClean="0"/>
              <a:t>Self-Assessment</a:t>
            </a:r>
          </a:p>
        </p:txBody>
      </p:sp>
      <p:sp>
        <p:nvSpPr>
          <p:cNvPr id="3" name="Content Placeholder 2"/>
          <p:cNvSpPr>
            <a:spLocks noGrp="1"/>
          </p:cNvSpPr>
          <p:nvPr>
            <p:ph idx="4294967295"/>
          </p:nvPr>
        </p:nvSpPr>
        <p:spPr>
          <a:xfrm>
            <a:off x="1371600" y="1981200"/>
            <a:ext cx="7772400" cy="4114800"/>
          </a:xfrm>
        </p:spPr>
        <p:txBody>
          <a:bodyPr/>
          <a:lstStyle/>
          <a:p>
            <a:pPr>
              <a:buFontTx/>
              <a:buNone/>
              <a:defRPr/>
            </a:pPr>
            <a:endParaRPr lang="en-US" dirty="0"/>
          </a:p>
        </p:txBody>
      </p:sp>
      <p:sp>
        <p:nvSpPr>
          <p:cNvPr id="4" name="TextBox 3"/>
          <p:cNvSpPr txBox="1"/>
          <p:nvPr/>
        </p:nvSpPr>
        <p:spPr>
          <a:xfrm>
            <a:off x="1143000" y="3429000"/>
            <a:ext cx="7848600" cy="1878013"/>
          </a:xfrm>
          <a:prstGeom prst="rect">
            <a:avLst/>
          </a:prstGeom>
          <a:noFill/>
        </p:spPr>
        <p:txBody>
          <a:bodyPr>
            <a:spAutoFit/>
          </a:bodyPr>
          <a:lstStyle/>
          <a:p>
            <a:pPr algn="ctr" eaLnBrk="0" hangingPunct="0">
              <a:defRPr/>
            </a:pPr>
            <a:r>
              <a:rPr lang="en-US" sz="28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T</a:t>
            </a:r>
            <a:r>
              <a:rPr lang="en-US" sz="1400" dirty="0">
                <a:latin typeface="+mj-lt"/>
                <a:cs typeface="+mn-cs"/>
              </a:rPr>
              <a:t>_____________________________|___________________________</a:t>
            </a:r>
            <a:r>
              <a:rPr lang="en-US" sz="3200" dirty="0">
                <a:solidFill>
                  <a:srgbClr val="FFFF00"/>
                </a:solidFill>
                <a:latin typeface="+mj-lt"/>
                <a:cs typeface="+mn-cs"/>
              </a:rPr>
              <a:t>F</a:t>
            </a: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1371600" y="609600"/>
            <a:ext cx="7772400" cy="1143000"/>
          </a:xfrm>
        </p:spPr>
        <p:txBody>
          <a:bodyPr/>
          <a:lstStyle/>
          <a:p>
            <a:r>
              <a:rPr lang="en-US" smtClean="0"/>
              <a:t>Self-Assessment</a:t>
            </a:r>
          </a:p>
        </p:txBody>
      </p:sp>
      <p:sp>
        <p:nvSpPr>
          <p:cNvPr id="3" name="Content Placeholder 2"/>
          <p:cNvSpPr>
            <a:spLocks noGrp="1"/>
          </p:cNvSpPr>
          <p:nvPr>
            <p:ph idx="4294967295"/>
          </p:nvPr>
        </p:nvSpPr>
        <p:spPr>
          <a:xfrm>
            <a:off x="1371600" y="1981200"/>
            <a:ext cx="7772400" cy="4114800"/>
          </a:xfrm>
        </p:spPr>
        <p:txBody>
          <a:bodyPr/>
          <a:lstStyle/>
          <a:p>
            <a:pPr>
              <a:buFontTx/>
              <a:buNone/>
              <a:defRPr/>
            </a:pPr>
            <a:endParaRPr lang="en-US" dirty="0"/>
          </a:p>
        </p:txBody>
      </p:sp>
      <p:sp>
        <p:nvSpPr>
          <p:cNvPr id="4" name="TextBox 3"/>
          <p:cNvSpPr txBox="1"/>
          <p:nvPr/>
        </p:nvSpPr>
        <p:spPr>
          <a:xfrm>
            <a:off x="838200" y="3429000"/>
            <a:ext cx="8153400" cy="1816100"/>
          </a:xfrm>
          <a:prstGeom prst="rect">
            <a:avLst/>
          </a:prstGeom>
          <a:noFill/>
        </p:spPr>
        <p:txBody>
          <a:bodyPr>
            <a:spAutoFit/>
          </a:bodyPr>
          <a:lstStyle/>
          <a:p>
            <a:pPr algn="ctr" eaLnBrk="0" hangingPunct="0">
              <a:defRPr/>
            </a:pPr>
            <a:r>
              <a:rPr lang="en-US" dirty="0">
                <a:latin typeface="+mj-lt"/>
                <a:cs typeface="+mn-cs"/>
              </a:rPr>
              <a:t>  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J</a:t>
            </a:r>
            <a:r>
              <a:rPr lang="en-US" sz="1400" dirty="0">
                <a:latin typeface="+mj-lt"/>
                <a:cs typeface="+mn-cs"/>
              </a:rPr>
              <a:t>_____________________________|_____________________________</a:t>
            </a:r>
            <a:r>
              <a:rPr lang="en-US" sz="3200" dirty="0">
                <a:solidFill>
                  <a:srgbClr val="FFFF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J and P Exercise:</a:t>
            </a:r>
          </a:p>
        </p:txBody>
      </p:sp>
      <p:sp>
        <p:nvSpPr>
          <p:cNvPr id="3" name="Content Placeholder 2"/>
          <p:cNvSpPr>
            <a:spLocks noGrp="1"/>
          </p:cNvSpPr>
          <p:nvPr>
            <p:ph idx="1"/>
          </p:nvPr>
        </p:nvSpPr>
        <p:spPr/>
        <p:txBody>
          <a:bodyPr/>
          <a:lstStyle/>
          <a:p>
            <a:pPr>
              <a:defRPr/>
            </a:pPr>
            <a:r>
              <a:rPr lang="en-US" dirty="0" smtClean="0"/>
              <a:t>Where do you stand?</a:t>
            </a:r>
          </a:p>
          <a:p>
            <a:pPr lvl="1">
              <a:defRPr/>
            </a:pPr>
            <a:r>
              <a:rPr lang="en-US" dirty="0" smtClean="0"/>
              <a:t>I can play anytime</a:t>
            </a:r>
          </a:p>
          <a:p>
            <a:pPr lvl="1">
              <a:defRPr/>
            </a:pPr>
            <a:r>
              <a:rPr lang="en-US" dirty="0" smtClean="0"/>
              <a:t>I have to finish my work before I play  </a:t>
            </a:r>
            <a:endParaRPr lang="en-US" dirty="0"/>
          </a:p>
        </p:txBody>
      </p:sp>
      <p:pic>
        <p:nvPicPr>
          <p:cNvPr id="60420" name="Picture 2" descr="C:\Users\Marsha\Pictures\Microsoft Clip Organizer\CG50B2.wmf"/>
          <p:cNvPicPr>
            <a:picLocks noChangeAspect="1" noChangeArrowheads="1"/>
          </p:cNvPicPr>
          <p:nvPr/>
        </p:nvPicPr>
        <p:blipFill>
          <a:blip r:embed="rId3" cstate="print"/>
          <a:srcRect/>
          <a:stretch>
            <a:fillRect/>
          </a:stretch>
        </p:blipFill>
        <p:spPr bwMode="auto">
          <a:xfrm>
            <a:off x="7086600" y="46482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The PEPS Learning Style Assessment</a:t>
            </a:r>
          </a:p>
        </p:txBody>
      </p:sp>
      <p:sp>
        <p:nvSpPr>
          <p:cNvPr id="3" name="Content Placeholder 2"/>
          <p:cNvSpPr>
            <a:spLocks noGrp="1"/>
          </p:cNvSpPr>
          <p:nvPr>
            <p:ph idx="1"/>
          </p:nvPr>
        </p:nvSpPr>
        <p:spPr/>
        <p:txBody>
          <a:bodyPr/>
          <a:lstStyle/>
          <a:p>
            <a:pPr>
              <a:defRPr/>
            </a:pPr>
            <a:r>
              <a:rPr lang="en-US" dirty="0" smtClean="0"/>
              <a:t>Measures preferences in 20 areas</a:t>
            </a:r>
          </a:p>
        </p:txBody>
      </p:sp>
      <p:pic>
        <p:nvPicPr>
          <p:cNvPr id="61444" name="Picture 2" descr="PEPS Learning Style Inventory"/>
          <p:cNvPicPr>
            <a:picLocks noChangeAspect="1" noChangeArrowheads="1"/>
          </p:cNvPicPr>
          <p:nvPr/>
        </p:nvPicPr>
        <p:blipFill>
          <a:blip r:embed="rId2" cstate="print"/>
          <a:srcRect/>
          <a:stretch>
            <a:fillRect/>
          </a:stretch>
        </p:blipFill>
        <p:spPr bwMode="auto">
          <a:xfrm>
            <a:off x="2819400" y="2819400"/>
            <a:ext cx="3548063" cy="157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Administering the PEPS</a:t>
            </a:r>
          </a:p>
        </p:txBody>
      </p:sp>
      <p:sp>
        <p:nvSpPr>
          <p:cNvPr id="3" name="Content Placeholder 2"/>
          <p:cNvSpPr>
            <a:spLocks noGrp="1"/>
          </p:cNvSpPr>
          <p:nvPr>
            <p:ph idx="1"/>
          </p:nvPr>
        </p:nvSpPr>
        <p:spPr>
          <a:xfrm>
            <a:off x="990600" y="1981200"/>
            <a:ext cx="7924800" cy="4114800"/>
          </a:xfrm>
        </p:spPr>
        <p:txBody>
          <a:bodyPr/>
          <a:lstStyle/>
          <a:p>
            <a:pPr>
              <a:defRPr/>
            </a:pPr>
            <a:r>
              <a:rPr lang="en-US" dirty="0" smtClean="0"/>
              <a:t>Give your initial response</a:t>
            </a:r>
          </a:p>
          <a:p>
            <a:pPr>
              <a:defRPr/>
            </a:pPr>
            <a:r>
              <a:rPr lang="en-US" dirty="0" smtClean="0"/>
              <a:t>No need to over analyze</a:t>
            </a:r>
          </a:p>
          <a:p>
            <a:pPr>
              <a:defRPr/>
            </a:pPr>
            <a:r>
              <a:rPr lang="en-US" dirty="0" smtClean="0"/>
              <a:t>Answer as though you were learning new or difficult information</a:t>
            </a:r>
            <a:endParaRPr lang="en-US" dirty="0"/>
          </a:p>
        </p:txBody>
      </p:sp>
      <p:pic>
        <p:nvPicPr>
          <p:cNvPr id="62468" name="Picture 2" descr="PEPS Learning Style Inventory"/>
          <p:cNvPicPr>
            <a:picLocks noChangeAspect="1" noChangeArrowheads="1"/>
          </p:cNvPicPr>
          <p:nvPr/>
        </p:nvPicPr>
        <p:blipFill>
          <a:blip r:embed="rId3" cstate="print"/>
          <a:srcRect/>
          <a:stretch>
            <a:fillRect/>
          </a:stretch>
        </p:blipFill>
        <p:spPr bwMode="auto">
          <a:xfrm>
            <a:off x="5410200" y="5257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Important Considerations</a:t>
            </a:r>
          </a:p>
        </p:txBody>
      </p:sp>
      <p:sp>
        <p:nvSpPr>
          <p:cNvPr id="3" name="Content Placeholder 2"/>
          <p:cNvSpPr>
            <a:spLocks noGrp="1"/>
          </p:cNvSpPr>
          <p:nvPr>
            <p:ph idx="1"/>
          </p:nvPr>
        </p:nvSpPr>
        <p:spPr/>
        <p:txBody>
          <a:bodyPr/>
          <a:lstStyle/>
          <a:p>
            <a:pPr>
              <a:defRPr/>
            </a:pPr>
            <a:r>
              <a:rPr lang="en-US" dirty="0" smtClean="0"/>
              <a:t>It is not a test</a:t>
            </a:r>
          </a:p>
          <a:p>
            <a:pPr>
              <a:defRPr/>
            </a:pPr>
            <a:r>
              <a:rPr lang="en-US" dirty="0" smtClean="0">
                <a:solidFill>
                  <a:srgbClr val="FFFF00"/>
                </a:solidFill>
              </a:rPr>
              <a:t>It describes how you prefer to learn new or difficult material</a:t>
            </a:r>
          </a:p>
          <a:p>
            <a:pPr>
              <a:defRPr/>
            </a:pPr>
            <a:r>
              <a:rPr lang="en-US" dirty="0" smtClean="0"/>
              <a:t>Usually there are 6 or 7 areas out of 20 that are important for an individual</a:t>
            </a:r>
          </a:p>
          <a:p>
            <a:pPr>
              <a:defRPr/>
            </a:pPr>
            <a:endParaRPr lang="en-US" dirty="0"/>
          </a:p>
        </p:txBody>
      </p:sp>
      <p:pic>
        <p:nvPicPr>
          <p:cNvPr id="63492" name="Picture 2" descr="PEPS Learning Style Inventory"/>
          <p:cNvPicPr>
            <a:picLocks noChangeAspect="1" noChangeArrowheads="1"/>
          </p:cNvPicPr>
          <p:nvPr/>
        </p:nvPicPr>
        <p:blipFill>
          <a:blip r:embed="rId2" cstate="print"/>
          <a:srcRect/>
          <a:stretch>
            <a:fillRect/>
          </a:stretch>
        </p:blipFill>
        <p:spPr bwMode="auto">
          <a:xfrm>
            <a:off x="5410200" y="5257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The PEPS Learning Style Assessment</a:t>
            </a:r>
          </a:p>
        </p:txBody>
      </p:sp>
      <p:sp>
        <p:nvSpPr>
          <p:cNvPr id="3" name="Content Placeholder 2"/>
          <p:cNvSpPr>
            <a:spLocks noGrp="1"/>
          </p:cNvSpPr>
          <p:nvPr>
            <p:ph idx="1"/>
          </p:nvPr>
        </p:nvSpPr>
        <p:spPr/>
        <p:txBody>
          <a:bodyPr/>
          <a:lstStyle/>
          <a:p>
            <a:pPr>
              <a:defRPr/>
            </a:pPr>
            <a:r>
              <a:rPr lang="en-US" dirty="0" smtClean="0"/>
              <a:t>Measures preferences in 20 areas</a:t>
            </a:r>
          </a:p>
          <a:p>
            <a:pPr lvl="1">
              <a:defRPr/>
            </a:pPr>
            <a:r>
              <a:rPr lang="en-US" dirty="0" smtClean="0"/>
              <a:t>Perceptual</a:t>
            </a:r>
          </a:p>
          <a:p>
            <a:pPr lvl="2">
              <a:defRPr/>
            </a:pPr>
            <a:r>
              <a:rPr lang="en-US" dirty="0" smtClean="0"/>
              <a:t>Auditory</a:t>
            </a:r>
          </a:p>
          <a:p>
            <a:pPr lvl="2">
              <a:defRPr/>
            </a:pPr>
            <a:r>
              <a:rPr lang="en-US" dirty="0" smtClean="0"/>
              <a:t>Visual</a:t>
            </a:r>
          </a:p>
          <a:p>
            <a:pPr lvl="2">
              <a:defRPr/>
            </a:pPr>
            <a:r>
              <a:rPr lang="en-US" dirty="0" smtClean="0"/>
              <a:t>Kinesthetic</a:t>
            </a:r>
          </a:p>
          <a:p>
            <a:pPr lvl="2">
              <a:defRPr/>
            </a:pPr>
            <a:r>
              <a:rPr lang="en-US" dirty="0" smtClean="0"/>
              <a:t>Tactile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Immediate environment</a:t>
            </a:r>
          </a:p>
          <a:p>
            <a:pPr lvl="1">
              <a:defRPr/>
            </a:pPr>
            <a:r>
              <a:rPr lang="en-US" dirty="0" smtClean="0"/>
              <a:t>Sound</a:t>
            </a:r>
          </a:p>
          <a:p>
            <a:pPr lvl="1">
              <a:defRPr/>
            </a:pPr>
            <a:r>
              <a:rPr lang="en-US" dirty="0" smtClean="0"/>
              <a:t>Heat</a:t>
            </a:r>
          </a:p>
          <a:p>
            <a:pPr lvl="1">
              <a:defRPr/>
            </a:pPr>
            <a:r>
              <a:rPr lang="en-US" dirty="0" smtClean="0"/>
              <a:t>Light</a:t>
            </a:r>
          </a:p>
          <a:p>
            <a:pPr lvl="1">
              <a:defRPr/>
            </a:pPr>
            <a:r>
              <a:rPr lang="en-US" dirty="0" smtClean="0"/>
              <a:t>Design (formal or informal)</a:t>
            </a:r>
            <a:endParaRPr lang="en-US" dirty="0"/>
          </a:p>
        </p:txBody>
      </p:sp>
      <p:pic>
        <p:nvPicPr>
          <p:cNvPr id="65540" name="Picture 2" descr="PEPS Learning Style Inventory"/>
          <p:cNvPicPr>
            <a:picLocks noChangeAspect="1" noChangeArrowheads="1"/>
          </p:cNvPicPr>
          <p:nvPr/>
        </p:nvPicPr>
        <p:blipFill>
          <a:blip r:embed="rId2"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43000" y="304800"/>
            <a:ext cx="7010400" cy="1143000"/>
          </a:xfrm>
        </p:spPr>
        <p:txBody>
          <a:bodyPr/>
          <a:lstStyle/>
          <a:p>
            <a:r>
              <a:rPr lang="en-US" smtClean="0"/>
              <a:t>        Keys to Success</a:t>
            </a:r>
          </a:p>
        </p:txBody>
      </p:sp>
      <p:sp>
        <p:nvSpPr>
          <p:cNvPr id="3" name="Content Placeholder 2"/>
          <p:cNvSpPr>
            <a:spLocks noGrp="1"/>
          </p:cNvSpPr>
          <p:nvPr>
            <p:ph idx="1"/>
          </p:nvPr>
        </p:nvSpPr>
        <p:spPr/>
        <p:txBody>
          <a:bodyPr/>
          <a:lstStyle/>
          <a:p>
            <a:pPr>
              <a:defRPr/>
            </a:pPr>
            <a:r>
              <a:rPr lang="en-US" dirty="0" smtClean="0"/>
              <a:t>The program helps students to make a good choice of a major and career.    </a:t>
            </a:r>
            <a:endParaRPr lang="en-US" dirty="0"/>
          </a:p>
        </p:txBody>
      </p:sp>
      <p:pic>
        <p:nvPicPr>
          <p:cNvPr id="9220" name="Picture 5" descr="Fotolia_11610259_XS.jpg"/>
          <p:cNvPicPr>
            <a:picLocks noChangeAspect="1"/>
          </p:cNvPicPr>
          <p:nvPr/>
        </p:nvPicPr>
        <p:blipFill>
          <a:blip r:embed="rId3" cstate="print"/>
          <a:srcRect/>
          <a:stretch>
            <a:fillRect/>
          </a:stretch>
        </p:blipFill>
        <p:spPr bwMode="auto">
          <a:xfrm>
            <a:off x="1905000" y="3548063"/>
            <a:ext cx="5518150" cy="3157537"/>
          </a:xfrm>
          <a:prstGeom prst="rect">
            <a:avLst/>
          </a:prstGeom>
          <a:noFill/>
          <a:ln w="9525">
            <a:noFill/>
            <a:miter lim="800000"/>
            <a:headEnd/>
            <a:tailEnd/>
          </a:ln>
        </p:spPr>
      </p:pic>
      <p:pic>
        <p:nvPicPr>
          <p:cNvPr id="9221" name="Picture 2" descr="C:\Users\Marsha\Pictures\Microsoft Clip Organizer\j0198782.wmf"/>
          <p:cNvPicPr>
            <a:picLocks noChangeAspect="1" noChangeArrowheads="1"/>
          </p:cNvPicPr>
          <p:nvPr/>
        </p:nvPicPr>
        <p:blipFill>
          <a:blip r:embed="rId4" cstate="print"/>
          <a:srcRect/>
          <a:stretch>
            <a:fillRect/>
          </a:stretch>
        </p:blipFill>
        <p:spPr bwMode="auto">
          <a:xfrm>
            <a:off x="1219200" y="533400"/>
            <a:ext cx="13843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Emotionality</a:t>
            </a:r>
          </a:p>
          <a:p>
            <a:pPr lvl="1">
              <a:defRPr/>
            </a:pPr>
            <a:r>
              <a:rPr lang="en-US" dirty="0" smtClean="0"/>
              <a:t>Motivation</a:t>
            </a:r>
          </a:p>
          <a:p>
            <a:pPr lvl="1">
              <a:defRPr/>
            </a:pPr>
            <a:r>
              <a:rPr lang="en-US" dirty="0" smtClean="0"/>
              <a:t>Responsibility</a:t>
            </a:r>
          </a:p>
          <a:p>
            <a:pPr lvl="1">
              <a:defRPr/>
            </a:pPr>
            <a:r>
              <a:rPr lang="en-US" dirty="0" smtClean="0"/>
              <a:t>Persistence</a:t>
            </a:r>
          </a:p>
          <a:p>
            <a:pPr lvl="1">
              <a:defRPr/>
            </a:pPr>
            <a:r>
              <a:rPr lang="en-US" dirty="0" smtClean="0"/>
              <a:t>Structure</a:t>
            </a:r>
            <a:endParaRPr lang="en-US" dirty="0"/>
          </a:p>
        </p:txBody>
      </p:sp>
      <p:pic>
        <p:nvPicPr>
          <p:cNvPr id="66564" name="Picture 2" descr="PEPS Learning Style Inventory"/>
          <p:cNvPicPr>
            <a:picLocks noChangeAspect="1" noChangeArrowheads="1"/>
          </p:cNvPicPr>
          <p:nvPr/>
        </p:nvPicPr>
        <p:blipFill>
          <a:blip r:embed="rId3"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Sociological</a:t>
            </a:r>
          </a:p>
          <a:p>
            <a:pPr lvl="1">
              <a:defRPr/>
            </a:pPr>
            <a:r>
              <a:rPr lang="en-US" dirty="0" smtClean="0"/>
              <a:t>Self oriented</a:t>
            </a:r>
          </a:p>
          <a:p>
            <a:pPr lvl="1">
              <a:defRPr/>
            </a:pPr>
            <a:r>
              <a:rPr lang="en-US" dirty="0" smtClean="0"/>
              <a:t>Peer oriented</a:t>
            </a:r>
          </a:p>
          <a:p>
            <a:pPr lvl="1">
              <a:defRPr/>
            </a:pPr>
            <a:r>
              <a:rPr lang="en-US" dirty="0" smtClean="0"/>
              <a:t>Adult oriented</a:t>
            </a:r>
            <a:endParaRPr lang="en-US" dirty="0"/>
          </a:p>
        </p:txBody>
      </p:sp>
      <p:pic>
        <p:nvPicPr>
          <p:cNvPr id="67588" name="Picture 2" descr="PEPS Learning Style Inventory"/>
          <p:cNvPicPr>
            <a:picLocks noChangeAspect="1" noChangeArrowheads="1"/>
          </p:cNvPicPr>
          <p:nvPr/>
        </p:nvPicPr>
        <p:blipFill>
          <a:blip r:embed="rId2"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Physical</a:t>
            </a:r>
          </a:p>
          <a:p>
            <a:pPr lvl="1">
              <a:defRPr/>
            </a:pPr>
            <a:r>
              <a:rPr lang="en-US" dirty="0" smtClean="0"/>
              <a:t>Time of day</a:t>
            </a:r>
          </a:p>
          <a:p>
            <a:pPr lvl="1">
              <a:defRPr/>
            </a:pPr>
            <a:r>
              <a:rPr lang="en-US" dirty="0" smtClean="0"/>
              <a:t>Food intake</a:t>
            </a:r>
          </a:p>
          <a:p>
            <a:pPr lvl="1">
              <a:defRPr/>
            </a:pPr>
            <a:r>
              <a:rPr lang="en-US" dirty="0" smtClean="0"/>
              <a:t>Mobility</a:t>
            </a:r>
            <a:endParaRPr lang="en-US" dirty="0"/>
          </a:p>
        </p:txBody>
      </p:sp>
      <p:pic>
        <p:nvPicPr>
          <p:cNvPr id="68612" name="Picture 2" descr="PEPS Learning Style Inventory"/>
          <p:cNvPicPr>
            <a:picLocks noChangeAspect="1" noChangeArrowheads="1"/>
          </p:cNvPicPr>
          <p:nvPr/>
        </p:nvPicPr>
        <p:blipFill>
          <a:blip r:embed="rId2"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Perceptual</a:t>
            </a:r>
          </a:p>
        </p:txBody>
      </p:sp>
      <p:sp>
        <p:nvSpPr>
          <p:cNvPr id="3" name="Content Placeholder 2"/>
          <p:cNvSpPr>
            <a:spLocks noGrp="1"/>
          </p:cNvSpPr>
          <p:nvPr>
            <p:ph idx="1"/>
          </p:nvPr>
        </p:nvSpPr>
        <p:spPr/>
        <p:txBody>
          <a:bodyPr/>
          <a:lstStyle/>
          <a:p>
            <a:pPr>
              <a:defRPr/>
            </a:pPr>
            <a:r>
              <a:rPr lang="en-US" dirty="0" smtClean="0"/>
              <a:t>Auditory (one third)</a:t>
            </a:r>
          </a:p>
          <a:p>
            <a:pPr>
              <a:defRPr/>
            </a:pPr>
            <a:r>
              <a:rPr lang="en-US" dirty="0" smtClean="0"/>
              <a:t>Visual (one third)</a:t>
            </a:r>
          </a:p>
          <a:p>
            <a:pPr>
              <a:defRPr/>
            </a:pPr>
            <a:r>
              <a:rPr lang="en-US" dirty="0" smtClean="0"/>
              <a:t>Tactile/Kinesthetic (one third)</a:t>
            </a:r>
          </a:p>
          <a:p>
            <a:pPr>
              <a:buFontTx/>
              <a:buNone/>
              <a:defRPr/>
            </a:pPr>
            <a:endParaRPr lang="en-US" dirty="0" smtClean="0"/>
          </a:p>
          <a:p>
            <a:pPr>
              <a:buFontTx/>
              <a:buNone/>
              <a:defRPr/>
            </a:pPr>
            <a:r>
              <a:rPr lang="en-US" dirty="0" smtClean="0"/>
              <a:t>Learning disabled as well as gifted prefer tactile/kinesthetic</a:t>
            </a:r>
            <a:endParaRPr lang="en-US" dirty="0"/>
          </a:p>
        </p:txBody>
      </p:sp>
      <p:pic>
        <p:nvPicPr>
          <p:cNvPr id="69636" name="Picture 2" descr="PEPS Learning Style Inventory"/>
          <p:cNvPicPr>
            <a:picLocks noChangeAspect="1" noChangeArrowheads="1"/>
          </p:cNvPicPr>
          <p:nvPr/>
        </p:nvPicPr>
        <p:blipFill>
          <a:blip r:embed="rId3"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1743075" y="628650"/>
            <a:ext cx="565785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685800" y="381000"/>
            <a:ext cx="7772400" cy="1143000"/>
          </a:xfrm>
        </p:spPr>
        <p:txBody>
          <a:bodyPr/>
          <a:lstStyle/>
          <a:p>
            <a:r>
              <a:rPr lang="en-US" sz="2800" smtClean="0"/>
              <a:t>Note that a detailed list of learning strategies for your style follows this chart. </a:t>
            </a:r>
          </a:p>
        </p:txBody>
      </p:sp>
      <p:pic>
        <p:nvPicPr>
          <p:cNvPr id="71683" name="Picture 2" descr="C:\Users\Marsha\Desktop\Screen01.JPG"/>
          <p:cNvPicPr>
            <a:picLocks noChangeAspect="1" noChangeArrowheads="1"/>
          </p:cNvPicPr>
          <p:nvPr/>
        </p:nvPicPr>
        <p:blipFill>
          <a:blip r:embed="rId2" cstate="print"/>
          <a:srcRect/>
          <a:stretch>
            <a:fillRect/>
          </a:stretch>
        </p:blipFill>
        <p:spPr bwMode="auto">
          <a:xfrm>
            <a:off x="533400" y="1447800"/>
            <a:ext cx="8107363"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43000" y="1219200"/>
            <a:ext cx="7772400" cy="1143000"/>
          </a:xfrm>
        </p:spPr>
        <p:txBody>
          <a:bodyPr/>
          <a:lstStyle/>
          <a:p>
            <a:r>
              <a:rPr lang="en-US" smtClean="0"/>
              <a:t>Learning Style Exercise: The Paper Airplane</a:t>
            </a:r>
          </a:p>
        </p:txBody>
      </p:sp>
      <p:pic>
        <p:nvPicPr>
          <p:cNvPr id="72707" name="Picture 2" descr="C:\Users\Marsha\Pictures\Microsoft Clip Organizer\CG50B2.wmf"/>
          <p:cNvPicPr>
            <a:picLocks noChangeAspect="1" noChangeArrowheads="1"/>
          </p:cNvPicPr>
          <p:nvPr/>
        </p:nvPicPr>
        <p:blipFill>
          <a:blip r:embed="rId3" cstate="print"/>
          <a:srcRect/>
          <a:stretch>
            <a:fillRect/>
          </a:stretch>
        </p:blipFill>
        <p:spPr bwMode="auto">
          <a:xfrm>
            <a:off x="3733800" y="3733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hangingPunct="1">
              <a:defRPr/>
            </a:pPr>
            <a:r>
              <a:rPr lang="en-US" dirty="0" smtClean="0"/>
              <a:t>Improving Retention and Success with CollegeScope</a:t>
            </a:r>
          </a:p>
        </p:txBody>
      </p:sp>
      <p:pic>
        <p:nvPicPr>
          <p:cNvPr id="73731" name="Picture 7" descr="boyanddiplma.jpg"/>
          <p:cNvPicPr>
            <a:picLocks noChangeAspect="1"/>
          </p:cNvPicPr>
          <p:nvPr/>
        </p:nvPicPr>
        <p:blipFill>
          <a:blip r:embed="rId3" cstate="print"/>
          <a:srcRect/>
          <a:stretch>
            <a:fillRect/>
          </a:stretch>
        </p:blipFill>
        <p:spPr bwMode="auto">
          <a:xfrm>
            <a:off x="1674813" y="2362200"/>
            <a:ext cx="5945187"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000" smtClean="0"/>
              <a:t>CollegeScope: An Overview</a:t>
            </a:r>
          </a:p>
        </p:txBody>
      </p:sp>
      <p:sp>
        <p:nvSpPr>
          <p:cNvPr id="3" name="Content Placeholder 2"/>
          <p:cNvSpPr>
            <a:spLocks noGrp="1"/>
          </p:cNvSpPr>
          <p:nvPr>
            <p:ph idx="1"/>
          </p:nvPr>
        </p:nvSpPr>
        <p:spPr/>
        <p:txBody>
          <a:bodyPr/>
          <a:lstStyle/>
          <a:p>
            <a:pPr>
              <a:defRPr/>
            </a:pPr>
            <a:r>
              <a:rPr lang="en-US" sz="2400" smtClean="0">
                <a:hlinkClick r:id="rId3"/>
              </a:rPr>
              <a:t>http://www.collegescope.com/cuyamaca</a:t>
            </a:r>
            <a:r>
              <a:rPr lang="en-US" sz="2400" smtClean="0"/>
              <a:t> </a:t>
            </a:r>
            <a:endParaRPr lang="en-US" sz="2400" dirty="0"/>
          </a:p>
        </p:txBody>
      </p:sp>
      <p:pic>
        <p:nvPicPr>
          <p:cNvPr id="74756" name="Picture 1" descr="ssp logo_instructor manual"/>
          <p:cNvPicPr>
            <a:picLocks noChangeAspect="1" noChangeArrowheads="1"/>
          </p:cNvPicPr>
          <p:nvPr/>
        </p:nvPicPr>
        <p:blipFill>
          <a:blip r:embed="rId4" cstate="print"/>
          <a:srcRect/>
          <a:stretch>
            <a:fillRect/>
          </a:stretch>
        </p:blipFill>
        <p:spPr bwMode="auto">
          <a:xfrm>
            <a:off x="2133600" y="3429000"/>
            <a:ext cx="5486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Add a Student </a:t>
            </a:r>
          </a:p>
        </p:txBody>
      </p:sp>
      <p:sp>
        <p:nvSpPr>
          <p:cNvPr id="3" name="Content Placeholder 2"/>
          <p:cNvSpPr>
            <a:spLocks noGrp="1"/>
          </p:cNvSpPr>
          <p:nvPr>
            <p:ph idx="1"/>
          </p:nvPr>
        </p:nvSpPr>
        <p:spPr/>
        <p:txBody>
          <a:bodyPr/>
          <a:lstStyle/>
          <a:p>
            <a:pPr>
              <a:defRPr/>
            </a:pPr>
            <a:r>
              <a:rPr lang="en-US" dirty="0" smtClean="0"/>
              <a:t>Click on </a:t>
            </a:r>
            <a:r>
              <a:rPr lang="en-US" dirty="0" smtClean="0">
                <a:solidFill>
                  <a:srgbClr val="FFC000"/>
                </a:solidFill>
              </a:rPr>
              <a:t>My Students</a:t>
            </a:r>
          </a:p>
          <a:p>
            <a:pPr>
              <a:defRPr/>
            </a:pPr>
            <a:r>
              <a:rPr lang="en-US" dirty="0" smtClean="0"/>
              <a:t>Click on </a:t>
            </a:r>
            <a:r>
              <a:rPr lang="en-US" dirty="0" smtClean="0">
                <a:solidFill>
                  <a:srgbClr val="FFC000"/>
                </a:solidFill>
              </a:rPr>
              <a:t>Add Students</a:t>
            </a:r>
          </a:p>
          <a:p>
            <a:pPr>
              <a:defRPr/>
            </a:pPr>
            <a:r>
              <a:rPr lang="en-US" dirty="0" smtClean="0"/>
              <a:t>Put a checkmark in the box next to Sample Student</a:t>
            </a:r>
          </a:p>
          <a:p>
            <a:pPr>
              <a:defRPr/>
            </a:pPr>
            <a:r>
              <a:rPr lang="en-US" dirty="0" smtClean="0"/>
              <a:t>Click </a:t>
            </a:r>
            <a:r>
              <a:rPr lang="en-US" dirty="0" smtClean="0">
                <a:solidFill>
                  <a:srgbClr val="FFC000"/>
                </a:solidFill>
              </a:rPr>
              <a:t>Add to Me</a:t>
            </a:r>
            <a:endParaRPr lang="en-US" dirty="0">
              <a:solidFill>
                <a:srgbClr val="FFC000"/>
              </a:solidFill>
            </a:endParaRPr>
          </a:p>
        </p:txBody>
      </p:sp>
      <p:pic>
        <p:nvPicPr>
          <p:cNvPr id="75780" name="Picture 1" descr="ssp logo_instructor manual"/>
          <p:cNvPicPr>
            <a:picLocks noChangeAspect="1" noChangeArrowheads="1"/>
          </p:cNvPicPr>
          <p:nvPr/>
        </p:nvPicPr>
        <p:blipFill>
          <a:blip r:embed="rId2" cstate="print"/>
          <a:srcRect/>
          <a:stretch>
            <a:fillRect/>
          </a:stretch>
        </p:blipFill>
        <p:spPr bwMode="auto">
          <a:xfrm>
            <a:off x="3200400" y="5029200"/>
            <a:ext cx="2743200" cy="117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Do What You Are™"/>
          <p:cNvPicPr>
            <a:picLocks noChangeAspect="1" noChangeArrowheads="1"/>
          </p:cNvPicPr>
          <p:nvPr/>
        </p:nvPicPr>
        <p:blipFill>
          <a:blip r:embed="rId2" cstate="print"/>
          <a:srcRect/>
          <a:stretch>
            <a:fillRect/>
          </a:stretch>
        </p:blipFill>
        <p:spPr bwMode="auto">
          <a:xfrm>
            <a:off x="2438400" y="838200"/>
            <a:ext cx="4575175" cy="1219200"/>
          </a:xfrm>
          <a:prstGeom prst="rect">
            <a:avLst/>
          </a:prstGeom>
          <a:solidFill>
            <a:schemeClr val="bg1"/>
          </a:solidFill>
          <a:ln w="9525">
            <a:noFill/>
            <a:miter lim="800000"/>
            <a:headEnd/>
            <a:tailEnd/>
          </a:ln>
        </p:spPr>
      </p:pic>
      <p:sp>
        <p:nvSpPr>
          <p:cNvPr id="10243" name="Title 3"/>
          <p:cNvSpPr>
            <a:spLocks noGrp="1"/>
          </p:cNvSpPr>
          <p:nvPr>
            <p:ph type="title"/>
          </p:nvPr>
        </p:nvSpPr>
        <p:spPr/>
        <p:txBody>
          <a:bodyPr/>
          <a:lstStyle/>
          <a:p>
            <a:endParaRPr lang="en-US" smtClean="0"/>
          </a:p>
        </p:txBody>
      </p:sp>
      <p:sp>
        <p:nvSpPr>
          <p:cNvPr id="5" name="Content Placeholder 4"/>
          <p:cNvSpPr>
            <a:spLocks noGrp="1"/>
          </p:cNvSpPr>
          <p:nvPr>
            <p:ph idx="1"/>
          </p:nvPr>
        </p:nvSpPr>
        <p:spPr>
          <a:xfrm>
            <a:off x="1219200" y="2590800"/>
            <a:ext cx="7772400" cy="4114800"/>
          </a:xfrm>
        </p:spPr>
        <p:txBody>
          <a:bodyPr/>
          <a:lstStyle/>
          <a:p>
            <a:pPr>
              <a:defRPr/>
            </a:pPr>
            <a:r>
              <a:rPr lang="en-US" dirty="0" smtClean="0"/>
              <a:t>Statistically accurate</a:t>
            </a:r>
          </a:p>
          <a:p>
            <a:pPr>
              <a:defRPr/>
            </a:pPr>
            <a:r>
              <a:rPr lang="en-US" dirty="0" smtClean="0"/>
              <a:t>Valid and reliable</a:t>
            </a:r>
          </a:p>
          <a:p>
            <a:pPr>
              <a:defRPr/>
            </a:pPr>
            <a:r>
              <a:rPr lang="en-US" dirty="0" smtClean="0"/>
              <a:t>College scenarios are easy to read and understand.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The Critical Period</a:t>
            </a:r>
          </a:p>
        </p:txBody>
      </p:sp>
      <p:sp>
        <p:nvSpPr>
          <p:cNvPr id="3" name="Content Placeholder 2"/>
          <p:cNvSpPr>
            <a:spLocks noGrp="1"/>
          </p:cNvSpPr>
          <p:nvPr>
            <p:ph idx="1"/>
          </p:nvPr>
        </p:nvSpPr>
        <p:spPr/>
        <p:txBody>
          <a:bodyPr/>
          <a:lstStyle/>
          <a:p>
            <a:pPr eaLnBrk="1" hangingPunct="1">
              <a:defRPr/>
            </a:pPr>
            <a:r>
              <a:rPr lang="en-US" dirty="0" smtClean="0"/>
              <a:t>The first two weeks is when most students drop. </a:t>
            </a:r>
          </a:p>
          <a:p>
            <a:pPr eaLnBrk="1" hangingPunct="1">
              <a:defRPr/>
            </a:pPr>
            <a:r>
              <a:rPr lang="en-US" dirty="0" smtClean="0"/>
              <a:t>This is our best opportunity to help students to be successful.  </a:t>
            </a:r>
            <a:endParaRPr lang="en-US" dirty="0"/>
          </a:p>
        </p:txBody>
      </p:sp>
      <p:pic>
        <p:nvPicPr>
          <p:cNvPr id="76804" name="Picture 2" descr="C:\Users\Marsha\Pictures\Microsoft Clip Organizer\CG50B2.wmf"/>
          <p:cNvPicPr>
            <a:picLocks noChangeAspect="1" noChangeArrowheads="1"/>
          </p:cNvPicPr>
          <p:nvPr/>
        </p:nvPicPr>
        <p:blipFill>
          <a:blip r:embed="rId2" cstate="print"/>
          <a:srcRect/>
          <a:stretch>
            <a:fillRect/>
          </a:stretch>
        </p:blipFill>
        <p:spPr bwMode="auto">
          <a:xfrm>
            <a:off x="6705600" y="4800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The Critical First 2 Weeks</a:t>
            </a:r>
          </a:p>
        </p:txBody>
      </p:sp>
      <p:sp>
        <p:nvSpPr>
          <p:cNvPr id="3" name="Content Placeholder 2"/>
          <p:cNvSpPr>
            <a:spLocks noGrp="1"/>
          </p:cNvSpPr>
          <p:nvPr>
            <p:ph idx="1"/>
          </p:nvPr>
        </p:nvSpPr>
        <p:spPr/>
        <p:txBody>
          <a:bodyPr/>
          <a:lstStyle/>
          <a:p>
            <a:pPr eaLnBrk="1" hangingPunct="1">
              <a:defRPr/>
            </a:pPr>
            <a:r>
              <a:rPr lang="en-US" dirty="0" smtClean="0"/>
              <a:t>You will know who has begun the program and who has not started.  </a:t>
            </a:r>
          </a:p>
          <a:p>
            <a:pPr eaLnBrk="1" hangingPunct="1">
              <a:defRPr/>
            </a:pPr>
            <a:r>
              <a:rPr lang="en-US" dirty="0" smtClean="0"/>
              <a:t>How can you help the students who have not begun?  </a:t>
            </a:r>
          </a:p>
          <a:p>
            <a:pPr eaLnBrk="1" hangingPunct="1">
              <a:buFontTx/>
              <a:buNone/>
              <a:defRPr/>
            </a:pPr>
            <a:r>
              <a:rPr lang="en-US" dirty="0" smtClean="0"/>
              <a:t>Think</a:t>
            </a:r>
          </a:p>
          <a:p>
            <a:pPr eaLnBrk="1" hangingPunct="1">
              <a:buFontTx/>
              <a:buNone/>
              <a:defRPr/>
            </a:pPr>
            <a:r>
              <a:rPr lang="en-US" dirty="0" smtClean="0"/>
              <a:t>Pair </a:t>
            </a:r>
          </a:p>
          <a:p>
            <a:pPr eaLnBrk="1" hangingPunct="1">
              <a:buFontTx/>
              <a:buNone/>
              <a:defRPr/>
            </a:pPr>
            <a:r>
              <a:rPr lang="en-US" dirty="0" smtClean="0"/>
              <a:t>Share</a:t>
            </a:r>
            <a:endParaRPr lang="en-US" dirty="0"/>
          </a:p>
        </p:txBody>
      </p:sp>
      <p:pic>
        <p:nvPicPr>
          <p:cNvPr id="77828" name="Picture 2" descr="C:\Users\Marsha\Pictures\Microsoft Clip Organizer\CG50B2.wmf"/>
          <p:cNvPicPr>
            <a:picLocks noChangeAspect="1" noChangeArrowheads="1"/>
          </p:cNvPicPr>
          <p:nvPr/>
        </p:nvPicPr>
        <p:blipFill>
          <a:blip r:embed="rId2" cstate="print"/>
          <a:srcRect/>
          <a:stretch>
            <a:fillRect/>
          </a:stretch>
        </p:blipFill>
        <p:spPr bwMode="auto">
          <a:xfrm>
            <a:off x="6553200" y="4495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The first day of class is also critical</a:t>
            </a:r>
          </a:p>
        </p:txBody>
      </p:sp>
      <p:sp>
        <p:nvSpPr>
          <p:cNvPr id="3" name="Content Placeholder 2"/>
          <p:cNvSpPr>
            <a:spLocks noGrp="1"/>
          </p:cNvSpPr>
          <p:nvPr>
            <p:ph idx="1"/>
          </p:nvPr>
        </p:nvSpPr>
        <p:spPr/>
        <p:txBody>
          <a:bodyPr/>
          <a:lstStyle/>
          <a:p>
            <a:pPr eaLnBrk="1" hangingPunct="1">
              <a:defRPr/>
            </a:pPr>
            <a:r>
              <a:rPr lang="en-US" dirty="0" smtClean="0"/>
              <a:t>Most of your students will attend the first day.  </a:t>
            </a:r>
          </a:p>
          <a:p>
            <a:pPr eaLnBrk="1" hangingPunct="1">
              <a:defRPr/>
            </a:pPr>
            <a:r>
              <a:rPr lang="en-US" dirty="0" smtClean="0"/>
              <a:t>It is an opportunity to impact student success and retention.    </a:t>
            </a:r>
            <a:endParaRPr lang="en-US" dirty="0"/>
          </a:p>
        </p:txBody>
      </p:sp>
      <p:pic>
        <p:nvPicPr>
          <p:cNvPr id="78852" name="Picture 2" descr="C:\Users\Marsha\Pictures\Microsoft Clip Organizer\CG50B2.wmf"/>
          <p:cNvPicPr>
            <a:picLocks noChangeAspect="1" noChangeArrowheads="1"/>
          </p:cNvPicPr>
          <p:nvPr/>
        </p:nvPicPr>
        <p:blipFill>
          <a:blip r:embed="rId2" cstate="print"/>
          <a:srcRect/>
          <a:stretch>
            <a:fillRect/>
          </a:stretch>
        </p:blipFill>
        <p:spPr bwMode="auto">
          <a:xfrm>
            <a:off x="6400800" y="45720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What should you do on the first day?</a:t>
            </a:r>
          </a:p>
        </p:txBody>
      </p:sp>
      <p:pic>
        <p:nvPicPr>
          <p:cNvPr id="79875"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The first day is the most important</a:t>
            </a:r>
          </a:p>
        </p:txBody>
      </p:sp>
      <p:sp>
        <p:nvSpPr>
          <p:cNvPr id="3" name="Content Placeholder 2"/>
          <p:cNvSpPr>
            <a:spLocks noGrp="1"/>
          </p:cNvSpPr>
          <p:nvPr>
            <p:ph idx="1"/>
          </p:nvPr>
        </p:nvSpPr>
        <p:spPr/>
        <p:txBody>
          <a:bodyPr/>
          <a:lstStyle/>
          <a:p>
            <a:pPr eaLnBrk="1" hangingPunct="1">
              <a:defRPr/>
            </a:pPr>
            <a:r>
              <a:rPr lang="en-US" dirty="0" smtClean="0"/>
              <a:t>Introduce the CollegeScope Student Success Program</a:t>
            </a:r>
          </a:p>
          <a:p>
            <a:pPr eaLnBrk="1" hangingPunct="1">
              <a:defRPr/>
            </a:pPr>
            <a:r>
              <a:rPr lang="en-US" dirty="0" smtClean="0"/>
              <a:t>Make your expectations clear</a:t>
            </a:r>
          </a:p>
          <a:p>
            <a:pPr lvl="1" eaLnBrk="1" hangingPunct="1">
              <a:defRPr/>
            </a:pPr>
            <a:r>
              <a:rPr lang="en-US" dirty="0" smtClean="0"/>
              <a:t>The course syllabus</a:t>
            </a:r>
          </a:p>
          <a:p>
            <a:pPr eaLnBrk="1" hangingPunct="1">
              <a:defRPr/>
            </a:pPr>
            <a:r>
              <a:rPr lang="en-US" dirty="0" smtClean="0"/>
              <a:t>Get to know your students and help them to meet other students</a:t>
            </a:r>
          </a:p>
          <a:p>
            <a:pPr eaLnBrk="1" hangingPunct="1">
              <a:defRPr/>
            </a:pPr>
            <a:r>
              <a:rPr lang="en-US" dirty="0" smtClean="0"/>
              <a:t>Do something that motivates students on the first day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sz="quarter"/>
          </p:nvPr>
        </p:nvSpPr>
        <p:spPr/>
        <p:txBody>
          <a:bodyPr/>
          <a:lstStyle/>
          <a:p>
            <a:pPr eaLnBrk="1" hangingPunct="1"/>
            <a:r>
              <a:rPr lang="en-US" smtClean="0"/>
              <a:t>Introductory Activities</a:t>
            </a:r>
            <a:br>
              <a:rPr lang="en-US" smtClean="0"/>
            </a:br>
            <a:r>
              <a:rPr lang="en-US" smtClean="0"/>
              <a:t> </a:t>
            </a:r>
            <a:r>
              <a:rPr lang="en-US" sz="2000" smtClean="0">
                <a:hlinkClick r:id="rId3"/>
              </a:rPr>
              <a:t>http://www.collegesuccess1.com/MotivationM.htm</a:t>
            </a:r>
            <a:r>
              <a:rPr lang="en-US" sz="2000" smtClean="0"/>
              <a:t> </a:t>
            </a:r>
          </a:p>
        </p:txBody>
      </p:sp>
      <p:sp>
        <p:nvSpPr>
          <p:cNvPr id="6" name="Subtitle 5"/>
          <p:cNvSpPr>
            <a:spLocks noGrp="1"/>
          </p:cNvSpPr>
          <p:nvPr>
            <p:ph type="subTitle" sz="quarter" idx="1"/>
          </p:nvPr>
        </p:nvSpPr>
        <p:spPr/>
        <p:txBody>
          <a:bodyPr/>
          <a:lstStyle/>
          <a:p>
            <a:pPr algn="l" eaLnBrk="1" hangingPunct="1">
              <a:defRPr/>
            </a:pPr>
            <a:r>
              <a:rPr lang="en-US" dirty="0" smtClean="0"/>
              <a:t>Exercise: Life Stories</a:t>
            </a:r>
            <a:endParaRPr lang="en-US" dirty="0"/>
          </a:p>
        </p:txBody>
      </p:sp>
      <p:pic>
        <p:nvPicPr>
          <p:cNvPr id="81924" name="Picture 2" descr="C:\Users\Marsha\Pictures\Microsoft Clip Organizer\CG50B2.wmf"/>
          <p:cNvPicPr>
            <a:picLocks noChangeAspect="1" noChangeArrowheads="1"/>
          </p:cNvPicPr>
          <p:nvPr/>
        </p:nvPicPr>
        <p:blipFill>
          <a:blip r:embed="rId4" cstate="print"/>
          <a:srcRect/>
          <a:stretch>
            <a:fillRect/>
          </a:stretch>
        </p:blipFill>
        <p:spPr bwMode="auto">
          <a:xfrm>
            <a:off x="6934200" y="4800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Introduce CollegeScope</a:t>
            </a:r>
          </a:p>
        </p:txBody>
      </p:sp>
      <p:sp>
        <p:nvSpPr>
          <p:cNvPr id="3" name="Content Placeholder 2"/>
          <p:cNvSpPr>
            <a:spLocks noGrp="1"/>
          </p:cNvSpPr>
          <p:nvPr>
            <p:ph idx="1"/>
          </p:nvPr>
        </p:nvSpPr>
        <p:spPr/>
        <p:txBody>
          <a:bodyPr/>
          <a:lstStyle/>
          <a:p>
            <a:pPr eaLnBrk="1" hangingPunct="1">
              <a:defRPr/>
            </a:pPr>
            <a:r>
              <a:rPr lang="en-US" dirty="0" smtClean="0"/>
              <a:t>What is it?</a:t>
            </a:r>
          </a:p>
          <a:p>
            <a:pPr eaLnBrk="1" hangingPunct="1">
              <a:defRPr/>
            </a:pPr>
            <a:r>
              <a:rPr lang="en-US" dirty="0" smtClean="0"/>
              <a:t>How to log in</a:t>
            </a:r>
          </a:p>
          <a:p>
            <a:pPr eaLnBrk="1" hangingPunct="1">
              <a:defRPr/>
            </a:pPr>
            <a:r>
              <a:rPr lang="en-US" dirty="0" smtClean="0"/>
              <a:t>Show sample student</a:t>
            </a:r>
          </a:p>
          <a:p>
            <a:pPr lvl="1" eaLnBrk="1" hangingPunct="1">
              <a:defRPr/>
            </a:pPr>
            <a:r>
              <a:rPr lang="en-US" dirty="0" smtClean="0"/>
              <a:t>Online portfolio</a:t>
            </a:r>
          </a:p>
          <a:p>
            <a:pPr lvl="1" eaLnBrk="1" hangingPunct="1">
              <a:defRPr/>
            </a:pPr>
            <a:r>
              <a:rPr lang="en-US" dirty="0" smtClean="0"/>
              <a:t>Chapters</a:t>
            </a:r>
          </a:p>
          <a:p>
            <a:pPr lvl="1" eaLnBrk="1" hangingPunct="1">
              <a:defRPr/>
            </a:pPr>
            <a:r>
              <a:rPr lang="en-US" dirty="0" smtClean="0"/>
              <a:t>Sample journal entries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r>
              <a:rPr lang="en-US" sz="4000" smtClean="0"/>
              <a:t>Logging in to CollegeScope</a:t>
            </a:r>
          </a:p>
        </p:txBody>
      </p:sp>
      <p:pic>
        <p:nvPicPr>
          <p:cNvPr id="83971"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Log into your account</a:t>
            </a:r>
          </a:p>
        </p:txBody>
      </p:sp>
      <p:sp>
        <p:nvSpPr>
          <p:cNvPr id="3" name="Content Placeholder 2"/>
          <p:cNvSpPr>
            <a:spLocks noGrp="1"/>
          </p:cNvSpPr>
          <p:nvPr>
            <p:ph idx="1"/>
          </p:nvPr>
        </p:nvSpPr>
        <p:spPr>
          <a:xfrm>
            <a:off x="457200" y="1981200"/>
            <a:ext cx="8534400" cy="4114800"/>
          </a:xfrm>
        </p:spPr>
        <p:txBody>
          <a:bodyPr/>
          <a:lstStyle/>
          <a:p>
            <a:pPr>
              <a:defRPr/>
            </a:pPr>
            <a:r>
              <a:rPr lang="en-US" sz="2800" dirty="0" smtClean="0"/>
              <a:t>All colleges at Lone Star now have the same log in:</a:t>
            </a:r>
          </a:p>
          <a:p>
            <a:pPr>
              <a:buNone/>
              <a:defRPr/>
            </a:pPr>
            <a:r>
              <a:rPr lang="en-US" sz="2800" dirty="0" smtClean="0"/>
              <a:t>      </a:t>
            </a:r>
            <a:r>
              <a:rPr lang="en-US" sz="2800" dirty="0" smtClean="0">
                <a:hlinkClick r:id="rId3"/>
              </a:rPr>
              <a:t>http://www.collegescope.com/lonestar</a:t>
            </a:r>
            <a:r>
              <a:rPr lang="en-US" sz="2800" dirty="0" smtClean="0"/>
              <a:t> </a:t>
            </a:r>
          </a:p>
        </p:txBody>
      </p:sp>
      <p:pic>
        <p:nvPicPr>
          <p:cNvPr id="84996" name="Picture 1" descr="ssp logo_instructor manual"/>
          <p:cNvPicPr>
            <a:picLocks noChangeAspect="1" noChangeArrowheads="1"/>
          </p:cNvPicPr>
          <p:nvPr/>
        </p:nvPicPr>
        <p:blipFill>
          <a:blip r:embed="rId4" cstate="print"/>
          <a:srcRect/>
          <a:stretch>
            <a:fillRect/>
          </a:stretch>
        </p:blipFill>
        <p:spPr bwMode="auto">
          <a:xfrm>
            <a:off x="3276600" y="5029200"/>
            <a:ext cx="2743200" cy="117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z="3200" smtClean="0"/>
              <a:t>How Students Register and Log In</a:t>
            </a:r>
          </a:p>
        </p:txBody>
      </p:sp>
      <p:sp>
        <p:nvSpPr>
          <p:cNvPr id="3" name="Content Placeholder 2"/>
          <p:cNvSpPr>
            <a:spLocks noGrp="1"/>
          </p:cNvSpPr>
          <p:nvPr>
            <p:ph idx="1"/>
          </p:nvPr>
        </p:nvSpPr>
        <p:spPr>
          <a:xfrm>
            <a:off x="1066800" y="1905000"/>
            <a:ext cx="8077200" cy="4114800"/>
          </a:xfrm>
        </p:spPr>
        <p:txBody>
          <a:bodyPr/>
          <a:lstStyle/>
          <a:p>
            <a:pPr>
              <a:buFontTx/>
              <a:buNone/>
              <a:defRPr/>
            </a:pPr>
            <a:r>
              <a:rPr lang="en-US" dirty="0" smtClean="0"/>
              <a:t>All students at Lone Star now have the same login:</a:t>
            </a:r>
          </a:p>
          <a:p>
            <a:pPr>
              <a:buFontTx/>
              <a:buNone/>
              <a:defRPr/>
            </a:pPr>
            <a:r>
              <a:rPr lang="en-US" sz="2800" dirty="0" smtClean="0"/>
              <a:t>http://www.collegescope.com/ccs/lonestar</a:t>
            </a:r>
            <a:endParaRPr lang="en-US" sz="2800" dirty="0"/>
          </a:p>
        </p:txBody>
      </p:sp>
      <p:pic>
        <p:nvPicPr>
          <p:cNvPr id="86020" name="Picture 1" descr="ssp logo_instructor manual"/>
          <p:cNvPicPr>
            <a:picLocks noChangeAspect="1" noChangeArrowheads="1"/>
          </p:cNvPicPr>
          <p:nvPr/>
        </p:nvPicPr>
        <p:blipFill>
          <a:blip r:embed="rId3" cstate="print"/>
          <a:srcRect/>
          <a:stretch>
            <a:fillRect/>
          </a:stretch>
        </p:blipFill>
        <p:spPr bwMode="auto">
          <a:xfrm>
            <a:off x="2743200" y="4648200"/>
            <a:ext cx="3810000" cy="163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sz="4000" smtClean="0"/>
              <a:t>Careers: A Key Component</a:t>
            </a:r>
          </a:p>
        </p:txBody>
      </p:sp>
      <p:sp>
        <p:nvSpPr>
          <p:cNvPr id="5" name="Content Placeholder 4"/>
          <p:cNvSpPr>
            <a:spLocks noGrp="1"/>
          </p:cNvSpPr>
          <p:nvPr>
            <p:ph idx="1"/>
          </p:nvPr>
        </p:nvSpPr>
        <p:spPr/>
        <p:txBody>
          <a:bodyPr/>
          <a:lstStyle/>
          <a:p>
            <a:pPr>
              <a:defRPr/>
            </a:pPr>
            <a:r>
              <a:rPr lang="en-US" dirty="0" smtClean="0"/>
              <a:t>Personality</a:t>
            </a:r>
          </a:p>
          <a:p>
            <a:pPr>
              <a:defRPr/>
            </a:pPr>
            <a:r>
              <a:rPr lang="en-US" dirty="0" smtClean="0"/>
              <a:t>Learning Style</a:t>
            </a:r>
          </a:p>
          <a:p>
            <a:pPr>
              <a:defRPr/>
            </a:pPr>
            <a:r>
              <a:rPr lang="en-US" dirty="0" smtClean="0"/>
              <a:t>Interests</a:t>
            </a:r>
          </a:p>
          <a:p>
            <a:pPr>
              <a:defRPr/>
            </a:pPr>
            <a:r>
              <a:rPr lang="en-US" dirty="0" smtClean="0"/>
              <a:t>Values</a:t>
            </a:r>
          </a:p>
          <a:p>
            <a:pPr>
              <a:defRPr/>
            </a:pPr>
            <a:r>
              <a:rPr lang="en-US" dirty="0" smtClean="0"/>
              <a:t>Career Research</a:t>
            </a:r>
            <a:endParaRPr lang="en-US" dirty="0"/>
          </a:p>
        </p:txBody>
      </p:sp>
      <p:pic>
        <p:nvPicPr>
          <p:cNvPr id="11268"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The difference between a faculty and student account</a:t>
            </a:r>
          </a:p>
        </p:txBody>
      </p:sp>
      <p:sp>
        <p:nvSpPr>
          <p:cNvPr id="3" name="Content Placeholder 2"/>
          <p:cNvSpPr>
            <a:spLocks noGrp="1"/>
          </p:cNvSpPr>
          <p:nvPr>
            <p:ph idx="1"/>
          </p:nvPr>
        </p:nvSpPr>
        <p:spPr>
          <a:xfrm>
            <a:off x="990600" y="2438400"/>
            <a:ext cx="7772400" cy="4114800"/>
          </a:xfrm>
        </p:spPr>
        <p:txBody>
          <a:bodyPr/>
          <a:lstStyle/>
          <a:p>
            <a:pPr>
              <a:defRPr/>
            </a:pPr>
            <a:r>
              <a:rPr lang="en-US" dirty="0" smtClean="0"/>
              <a:t>The student account has </a:t>
            </a:r>
            <a:r>
              <a:rPr lang="en-US" sz="4800" dirty="0" smtClean="0">
                <a:solidFill>
                  <a:srgbClr val="FFC000"/>
                </a:solidFill>
              </a:rPr>
              <a:t>/</a:t>
            </a:r>
            <a:r>
              <a:rPr lang="en-US" sz="4800" dirty="0" err="1" smtClean="0">
                <a:solidFill>
                  <a:srgbClr val="FFC000"/>
                </a:solidFill>
              </a:rPr>
              <a:t>ccs</a:t>
            </a:r>
            <a:r>
              <a:rPr lang="en-US" sz="4800" dirty="0" smtClean="0">
                <a:solidFill>
                  <a:srgbClr val="FFC000"/>
                </a:solidFill>
              </a:rPr>
              <a:t>/</a:t>
            </a:r>
          </a:p>
          <a:p>
            <a:pPr>
              <a:defRPr/>
            </a:pPr>
            <a:r>
              <a:rPr lang="en-US" sz="4800" dirty="0" err="1" smtClean="0">
                <a:solidFill>
                  <a:srgbClr val="FFFF00"/>
                </a:solidFill>
              </a:rPr>
              <a:t>ccs</a:t>
            </a:r>
            <a:r>
              <a:rPr lang="en-US" sz="4800" dirty="0" smtClean="0">
                <a:solidFill>
                  <a:srgbClr val="FFFF00"/>
                </a:solidFill>
              </a:rPr>
              <a:t> stands for </a:t>
            </a:r>
            <a:r>
              <a:rPr lang="en-US" sz="4800" dirty="0" smtClean="0">
                <a:solidFill>
                  <a:srgbClr val="FFC000"/>
                </a:solidFill>
              </a:rPr>
              <a:t>college</a:t>
            </a:r>
            <a:r>
              <a:rPr lang="en-US" sz="4800" dirty="0" smtClean="0">
                <a:solidFill>
                  <a:srgbClr val="FFFF00"/>
                </a:solidFill>
              </a:rPr>
              <a:t> and </a:t>
            </a:r>
            <a:r>
              <a:rPr lang="en-US" sz="4800" dirty="0" smtClean="0">
                <a:solidFill>
                  <a:srgbClr val="FFC000"/>
                </a:solidFill>
              </a:rPr>
              <a:t>career</a:t>
            </a:r>
            <a:r>
              <a:rPr lang="en-US" sz="4800" dirty="0" smtClean="0">
                <a:solidFill>
                  <a:srgbClr val="FFFF00"/>
                </a:solidFill>
              </a:rPr>
              <a:t> </a:t>
            </a:r>
            <a:r>
              <a:rPr lang="en-US" sz="4800" dirty="0" smtClean="0">
                <a:solidFill>
                  <a:srgbClr val="FFC000"/>
                </a:solidFill>
              </a:rPr>
              <a:t>success</a:t>
            </a:r>
            <a:r>
              <a:rPr lang="en-US" sz="4800" dirty="0" smtClean="0">
                <a:solidFill>
                  <a:srgbClr val="FFFF00"/>
                </a:solidFill>
              </a:rPr>
              <a:t> </a:t>
            </a:r>
            <a:endParaRPr lang="en-US" sz="4800" dirty="0">
              <a:solidFill>
                <a:srgbClr val="FFFF00"/>
              </a:solidFill>
            </a:endParaRPr>
          </a:p>
        </p:txBody>
      </p:sp>
      <p:pic>
        <p:nvPicPr>
          <p:cNvPr id="87044" name="Picture 1" descr="ssp logo_instructor manual"/>
          <p:cNvPicPr>
            <a:picLocks noChangeAspect="1" noChangeArrowheads="1"/>
          </p:cNvPicPr>
          <p:nvPr/>
        </p:nvPicPr>
        <p:blipFill>
          <a:blip r:embed="rId3" cstate="print"/>
          <a:srcRect/>
          <a:stretch>
            <a:fillRect/>
          </a:stretch>
        </p:blipFill>
        <p:spPr bwMode="auto">
          <a:xfrm>
            <a:off x="3429000" y="5181600"/>
            <a:ext cx="2743200" cy="117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C:\Users\Marsha\Desktop\Screen06.JPG"/>
          <p:cNvPicPr>
            <a:picLocks noChangeAspect="1" noChangeArrowheads="1"/>
          </p:cNvPicPr>
          <p:nvPr/>
        </p:nvPicPr>
        <p:blipFill>
          <a:blip r:embed="rId3" cstate="print"/>
          <a:srcRect/>
          <a:stretch>
            <a:fillRect/>
          </a:stretch>
        </p:blipFill>
        <p:spPr bwMode="auto">
          <a:xfrm>
            <a:off x="762000" y="1066800"/>
            <a:ext cx="8115300" cy="4810125"/>
          </a:xfrm>
          <a:prstGeom prst="rect">
            <a:avLst/>
          </a:prstGeom>
          <a:noFill/>
          <a:ln w="9525">
            <a:noFill/>
            <a:miter lim="800000"/>
            <a:headEnd/>
            <a:tailEnd/>
          </a:ln>
        </p:spPr>
      </p:pic>
      <p:pic>
        <p:nvPicPr>
          <p:cNvPr id="88067" name="Picture 3" descr="C:\Program Files\Microsoft Office\MEDIA\OFFICE11\Bullets\BD21298_.gif"/>
          <p:cNvPicPr>
            <a:picLocks noChangeAspect="1" noChangeArrowheads="1"/>
          </p:cNvPicPr>
          <p:nvPr/>
        </p:nvPicPr>
        <p:blipFill>
          <a:blip r:embed="rId4" cstate="print"/>
          <a:srcRect/>
          <a:stretch>
            <a:fillRect/>
          </a:stretch>
        </p:blipFill>
        <p:spPr bwMode="auto">
          <a:xfrm>
            <a:off x="1066800" y="3352800"/>
            <a:ext cx="457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C:\Users\Marsha\Desktop\Screen07.JPG"/>
          <p:cNvPicPr>
            <a:picLocks noChangeAspect="1" noChangeArrowheads="1"/>
          </p:cNvPicPr>
          <p:nvPr/>
        </p:nvPicPr>
        <p:blipFill>
          <a:blip r:embed="rId3" cstate="print"/>
          <a:srcRect/>
          <a:stretch>
            <a:fillRect/>
          </a:stretch>
        </p:blipFill>
        <p:spPr bwMode="auto">
          <a:xfrm>
            <a:off x="609600" y="838200"/>
            <a:ext cx="822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C:\Users\Marsha\Desktop\Screen08.JPG"/>
          <p:cNvPicPr>
            <a:picLocks noChangeAspect="1" noChangeArrowheads="1"/>
          </p:cNvPicPr>
          <p:nvPr/>
        </p:nvPicPr>
        <p:blipFill>
          <a:blip r:embed="rId3" cstate="print"/>
          <a:srcRect/>
          <a:stretch>
            <a:fillRect/>
          </a:stretch>
        </p:blipFill>
        <p:spPr bwMode="auto">
          <a:xfrm>
            <a:off x="457200" y="755650"/>
            <a:ext cx="8304213"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C:\Users\Marsha\Desktop\Screen09.JPG"/>
          <p:cNvPicPr>
            <a:picLocks noChangeAspect="1" noChangeArrowheads="1"/>
          </p:cNvPicPr>
          <p:nvPr/>
        </p:nvPicPr>
        <p:blipFill>
          <a:blip r:embed="rId3" cstate="print"/>
          <a:srcRect/>
          <a:stretch>
            <a:fillRect/>
          </a:stretch>
        </p:blipFill>
        <p:spPr bwMode="auto">
          <a:xfrm>
            <a:off x="152400" y="533400"/>
            <a:ext cx="8686800" cy="5141913"/>
          </a:xfrm>
          <a:prstGeom prst="rect">
            <a:avLst/>
          </a:prstGeom>
          <a:noFill/>
          <a:ln w="9525">
            <a:noFill/>
            <a:miter lim="800000"/>
            <a:headEnd/>
            <a:tailEnd/>
          </a:ln>
        </p:spPr>
      </p:pic>
      <p:pic>
        <p:nvPicPr>
          <p:cNvPr id="91139" name="Picture 3" descr="C:\Program Files\Microsoft Office\MEDIA\OFFICE11\Bullets\BD21298_.gif"/>
          <p:cNvPicPr>
            <a:picLocks noChangeAspect="1" noChangeArrowheads="1"/>
          </p:cNvPicPr>
          <p:nvPr/>
        </p:nvPicPr>
        <p:blipFill>
          <a:blip r:embed="rId4" cstate="print"/>
          <a:srcRect/>
          <a:stretch>
            <a:fillRect/>
          </a:stretch>
        </p:blipFill>
        <p:spPr bwMode="auto">
          <a:xfrm>
            <a:off x="4876800" y="3962400"/>
            <a:ext cx="457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Introducing the Online Portfolio</a:t>
            </a:r>
          </a:p>
        </p:txBody>
      </p:sp>
      <p:sp>
        <p:nvSpPr>
          <p:cNvPr id="3" name="Content Placeholder 2"/>
          <p:cNvSpPr>
            <a:spLocks noGrp="1"/>
          </p:cNvSpPr>
          <p:nvPr>
            <p:ph idx="1"/>
          </p:nvPr>
        </p:nvSpPr>
        <p:spPr>
          <a:xfrm>
            <a:off x="4343400" y="1828800"/>
            <a:ext cx="4343400" cy="4297363"/>
          </a:xfrm>
        </p:spPr>
        <p:txBody>
          <a:bodyPr/>
          <a:lstStyle/>
          <a:p>
            <a:pPr eaLnBrk="1" hangingPunct="1">
              <a:defRPr/>
            </a:pPr>
            <a:r>
              <a:rPr lang="en-US" dirty="0" smtClean="0"/>
              <a:t>On the first day, show the students the online portfolio and features.</a:t>
            </a:r>
          </a:p>
          <a:p>
            <a:pPr eaLnBrk="1" hangingPunct="1">
              <a:defRPr/>
            </a:pPr>
            <a:r>
              <a:rPr lang="en-US" dirty="0" smtClean="0"/>
              <a:t>Let them know that faculty have access.</a:t>
            </a:r>
          </a:p>
        </p:txBody>
      </p:sp>
      <p:pic>
        <p:nvPicPr>
          <p:cNvPr id="6" name="Picture 5" descr="rachel's portfolio.png"/>
          <p:cNvPicPr>
            <a:picLocks noChangeAspect="1"/>
          </p:cNvPicPr>
          <p:nvPr/>
        </p:nvPicPr>
        <p:blipFill>
          <a:blip r:embed="rId2" cstate="print"/>
          <a:stretch>
            <a:fillRect/>
          </a:stretch>
        </p:blipFill>
        <p:spPr>
          <a:xfrm>
            <a:off x="609600" y="1981200"/>
            <a:ext cx="3581400" cy="462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C:\Users\Marsha\Desktop\Screen11.JPG"/>
          <p:cNvPicPr>
            <a:picLocks noChangeAspect="1" noChangeArrowheads="1"/>
          </p:cNvPicPr>
          <p:nvPr/>
        </p:nvPicPr>
        <p:blipFill>
          <a:blip r:embed="rId2" cstate="print"/>
          <a:srcRect/>
          <a:stretch>
            <a:fillRect/>
          </a:stretch>
        </p:blipFill>
        <p:spPr bwMode="auto">
          <a:xfrm>
            <a:off x="1676400" y="152400"/>
            <a:ext cx="6286500" cy="650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Marsha\Desktop\Screen12.JPG"/>
          <p:cNvPicPr>
            <a:picLocks noChangeAspect="1" noChangeArrowheads="1"/>
          </p:cNvPicPr>
          <p:nvPr/>
        </p:nvPicPr>
        <p:blipFill>
          <a:blip r:embed="rId2" cstate="print"/>
          <a:srcRect/>
          <a:stretch>
            <a:fillRect/>
          </a:stretch>
        </p:blipFill>
        <p:spPr bwMode="auto">
          <a:xfrm>
            <a:off x="990600" y="228600"/>
            <a:ext cx="7077075" cy="6362700"/>
          </a:xfrm>
          <a:prstGeom prst="rect">
            <a:avLst/>
          </a:prstGeom>
          <a:noFill/>
          <a:ln w="9525">
            <a:noFill/>
            <a:miter lim="800000"/>
            <a:headEnd/>
            <a:tailEnd/>
          </a:ln>
        </p:spPr>
      </p:pic>
      <p:sp>
        <p:nvSpPr>
          <p:cNvPr id="94211" name="TextBox 2"/>
          <p:cNvSpPr txBox="1">
            <a:spLocks noChangeArrowheads="1"/>
          </p:cNvSpPr>
          <p:nvPr/>
        </p:nvSpPr>
        <p:spPr bwMode="auto">
          <a:xfrm>
            <a:off x="2438400" y="1676400"/>
            <a:ext cx="1600200" cy="276225"/>
          </a:xfrm>
          <a:prstGeom prst="rect">
            <a:avLst/>
          </a:prstGeom>
          <a:solidFill>
            <a:schemeClr val="tx1"/>
          </a:solidFill>
          <a:ln w="9525">
            <a:noFill/>
            <a:miter lim="800000"/>
            <a:headEnd/>
            <a:tailEnd/>
          </a:ln>
        </p:spPr>
        <p:txBody>
          <a:bodyPr>
            <a:spAutoFit/>
          </a:bodyPr>
          <a:lstStyle/>
          <a:p>
            <a:r>
              <a:rPr lang="en-US" sz="1200" b="1">
                <a:solidFill>
                  <a:schemeClr val="bg2"/>
                </a:solidFill>
              </a:rPr>
              <a:t>Sample Student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The Electronic Journal</a:t>
            </a:r>
          </a:p>
        </p:txBody>
      </p:sp>
      <p:sp>
        <p:nvSpPr>
          <p:cNvPr id="3" name="Content Placeholder 2"/>
          <p:cNvSpPr>
            <a:spLocks noGrp="1"/>
          </p:cNvSpPr>
          <p:nvPr>
            <p:ph idx="1"/>
          </p:nvPr>
        </p:nvSpPr>
        <p:spPr/>
        <p:txBody>
          <a:bodyPr/>
          <a:lstStyle/>
          <a:p>
            <a:pPr eaLnBrk="1" hangingPunct="1">
              <a:defRPr/>
            </a:pPr>
            <a:r>
              <a:rPr lang="en-US" dirty="0" smtClean="0"/>
              <a:t>It is an opportunity for students to read and think about how to apply the material in their personal lives.</a:t>
            </a:r>
          </a:p>
          <a:p>
            <a:pPr eaLnBrk="1" hangingPunct="1">
              <a:defRPr/>
            </a:pPr>
            <a:r>
              <a:rPr lang="en-US" dirty="0" smtClean="0"/>
              <a:t>Make your expectations clear.</a:t>
            </a:r>
          </a:p>
          <a:p>
            <a:pPr eaLnBrk="1" hangingPunct="1">
              <a:defRPr/>
            </a:pPr>
            <a:r>
              <a:rPr lang="en-US" dirty="0" smtClean="0"/>
              <a:t>Expect a well-developed paragraph for most questions.</a:t>
            </a:r>
          </a:p>
          <a:p>
            <a:pPr eaLnBrk="1" hangingPunct="1">
              <a:defRPr/>
            </a:pPr>
            <a:r>
              <a:rPr lang="en-US" dirty="0" smtClean="0"/>
              <a:t>Show a sample. </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Marsha\Desktop\Screen09.JPG"/>
          <p:cNvPicPr>
            <a:picLocks noChangeAspect="1" noChangeArrowheads="1"/>
          </p:cNvPicPr>
          <p:nvPr/>
        </p:nvPicPr>
        <p:blipFill>
          <a:blip r:embed="rId2" cstate="print"/>
          <a:srcRect/>
          <a:stretch>
            <a:fillRect/>
          </a:stretch>
        </p:blipFill>
        <p:spPr bwMode="auto">
          <a:xfrm>
            <a:off x="1447800" y="152400"/>
            <a:ext cx="6342063" cy="660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Custom 29">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FFFF00"/>
      </a:hlink>
      <a:folHlink>
        <a:srgbClr val="FFFF00"/>
      </a:folHlink>
    </a:clrScheme>
    <a:fontScheme name="AZ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AZURE</Template>
  <TotalTime>4925</TotalTime>
  <Words>2535</Words>
  <Application>Microsoft Office PowerPoint</Application>
  <PresentationFormat>On-screen Show (4:3)</PresentationFormat>
  <Paragraphs>507</Paragraphs>
  <Slides>129</Slides>
  <Notes>47</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AZURE</vt:lpstr>
      <vt:lpstr>Slide 1</vt:lpstr>
      <vt:lpstr>What are your goals for this workshop?</vt:lpstr>
      <vt:lpstr>Overview Morning</vt:lpstr>
      <vt:lpstr>Overview Afternoon</vt:lpstr>
      <vt:lpstr>College Success 1</vt:lpstr>
      <vt:lpstr>Features</vt:lpstr>
      <vt:lpstr>        Keys to Success</vt:lpstr>
      <vt:lpstr>Slide 8</vt:lpstr>
      <vt:lpstr>Careers: A Key Component</vt:lpstr>
      <vt:lpstr>        Keys to Success</vt:lpstr>
      <vt:lpstr>Slide 11</vt:lpstr>
      <vt:lpstr>        Keys to Success</vt:lpstr>
      <vt:lpstr>Applied Psychology</vt:lpstr>
      <vt:lpstr>Broad Scope</vt:lpstr>
      <vt:lpstr> College Success</vt:lpstr>
      <vt:lpstr>Career Success</vt:lpstr>
      <vt:lpstr> Lifelong Success</vt:lpstr>
      <vt:lpstr>Engaging Students in Learning</vt:lpstr>
      <vt:lpstr>Personalized for each college</vt:lpstr>
      <vt:lpstr>Slide 20</vt:lpstr>
      <vt:lpstr>Personalized for each student</vt:lpstr>
      <vt:lpstr>Bridge</vt:lpstr>
      <vt:lpstr>Research</vt:lpstr>
      <vt:lpstr>Lone Star College System Results</vt:lpstr>
      <vt:lpstr>Lone Star College System</vt:lpstr>
      <vt:lpstr>Slide 26</vt:lpstr>
      <vt:lpstr>Program Results</vt:lpstr>
      <vt:lpstr>Slide 28</vt:lpstr>
      <vt:lpstr>The most significant finding is increased persistence.</vt:lpstr>
      <vt:lpstr>       Persistence </vt:lpstr>
      <vt:lpstr>College Persistence Semester to Semester 5 Year Average at Cuyamaca College</vt:lpstr>
      <vt:lpstr>Technology</vt:lpstr>
      <vt:lpstr>Slide 33</vt:lpstr>
      <vt:lpstr>Why is the world flat?</vt:lpstr>
      <vt:lpstr>Three Great Eras of Globalization</vt:lpstr>
      <vt:lpstr>Globalization 3.0</vt:lpstr>
      <vt:lpstr>Rapid Change</vt:lpstr>
      <vt:lpstr>New Question</vt:lpstr>
      <vt:lpstr>Skills Needed for the Flat World</vt:lpstr>
      <vt:lpstr>Rapid Change</vt:lpstr>
      <vt:lpstr>New Millennials</vt:lpstr>
      <vt:lpstr>Being in the Millennial Generation, I did start using computers as a young child. I learned how to spell with the help of computers and how to read with computerized books. Computers have always been a part of my life, which is probably why I am so drawn to them.    Dawn Cardenas    College Success Student</vt:lpstr>
      <vt:lpstr> These New Millennial students are now being called Generation E </vt:lpstr>
      <vt:lpstr>New Millennials or Generation E</vt:lpstr>
      <vt:lpstr>Introduce yourself.  Where are you in the technology continuum?</vt:lpstr>
      <vt:lpstr>Technology</vt:lpstr>
      <vt:lpstr>Rationale for Using Technology</vt:lpstr>
      <vt:lpstr>Do What You Are Personality Assessment</vt:lpstr>
      <vt:lpstr>Slide 49</vt:lpstr>
      <vt:lpstr>Carl Jung 1875-1961</vt:lpstr>
      <vt:lpstr>Key Theme</vt:lpstr>
      <vt:lpstr>Administering the DWYA</vt:lpstr>
      <vt:lpstr>Administering the DWYA</vt:lpstr>
      <vt:lpstr>Getting Good Results</vt:lpstr>
      <vt:lpstr>Administering the DWYA</vt:lpstr>
      <vt:lpstr>Resources http://www.collegesuccess1.com/DoWhatYouAre.htm </vt:lpstr>
      <vt:lpstr>Interpreting the Do What You Are personality assessment</vt:lpstr>
      <vt:lpstr>Begin Self-Assessment</vt:lpstr>
      <vt:lpstr>Self-Assessment</vt:lpstr>
      <vt:lpstr>Personality Exercise</vt:lpstr>
      <vt:lpstr>Slide 61</vt:lpstr>
      <vt:lpstr>Self-Assessment</vt:lpstr>
      <vt:lpstr>Self-Assessment</vt:lpstr>
      <vt:lpstr>J and P Exercise:</vt:lpstr>
      <vt:lpstr>The PEPS Learning Style Assessment</vt:lpstr>
      <vt:lpstr>Administering the PEPS</vt:lpstr>
      <vt:lpstr>Important Considerations</vt:lpstr>
      <vt:lpstr>The PEPS Learning Style Assessment</vt:lpstr>
      <vt:lpstr>PEPS</vt:lpstr>
      <vt:lpstr>PEPS</vt:lpstr>
      <vt:lpstr>PEPS</vt:lpstr>
      <vt:lpstr>PEPS</vt:lpstr>
      <vt:lpstr>Perceptual</vt:lpstr>
      <vt:lpstr>Slide 74</vt:lpstr>
      <vt:lpstr>Note that a detailed list of learning strategies for your style follows this chart. </vt:lpstr>
      <vt:lpstr>Learning Style Exercise: The Paper Airplane</vt:lpstr>
      <vt:lpstr>Improving Retention and Success with CollegeScope</vt:lpstr>
      <vt:lpstr>CollegeScope: An Overview</vt:lpstr>
      <vt:lpstr>Add a Student </vt:lpstr>
      <vt:lpstr>The Critical Period</vt:lpstr>
      <vt:lpstr>The Critical First 2 Weeks</vt:lpstr>
      <vt:lpstr>The first day of class is also critical</vt:lpstr>
      <vt:lpstr>What should you do on the first day?</vt:lpstr>
      <vt:lpstr>The first day is the most important</vt:lpstr>
      <vt:lpstr>Introductory Activities  http://www.collegesuccess1.com/MotivationM.htm </vt:lpstr>
      <vt:lpstr>Introduce CollegeScope</vt:lpstr>
      <vt:lpstr>Logging in to CollegeScope</vt:lpstr>
      <vt:lpstr>Log into your account</vt:lpstr>
      <vt:lpstr>How Students Register and Log In</vt:lpstr>
      <vt:lpstr>The difference between a faculty and student account</vt:lpstr>
      <vt:lpstr>Slide 91</vt:lpstr>
      <vt:lpstr>Slide 92</vt:lpstr>
      <vt:lpstr>Slide 93</vt:lpstr>
      <vt:lpstr>Slide 94</vt:lpstr>
      <vt:lpstr>Introducing the Online Portfolio</vt:lpstr>
      <vt:lpstr>Slide 96</vt:lpstr>
      <vt:lpstr>Slide 97</vt:lpstr>
      <vt:lpstr>The Electronic Journal</vt:lpstr>
      <vt:lpstr>Slide 99</vt:lpstr>
      <vt:lpstr>Slide 100</vt:lpstr>
      <vt:lpstr>The Electronic Quizzes</vt:lpstr>
      <vt:lpstr>Slide 102</vt:lpstr>
      <vt:lpstr>How to Cheat</vt:lpstr>
      <vt:lpstr>How you will be caught</vt:lpstr>
      <vt:lpstr>Slide 105</vt:lpstr>
      <vt:lpstr>Expect students to read the chapter before coming to class</vt:lpstr>
      <vt:lpstr>Review the second day</vt:lpstr>
      <vt:lpstr>Most Common Problems</vt:lpstr>
      <vt:lpstr>Helping Your Students Log In</vt:lpstr>
      <vt:lpstr>Remind students to write down the email address and password they use to create their accounts.</vt:lpstr>
      <vt:lpstr>I forgot my email address</vt:lpstr>
      <vt:lpstr>Slide 112</vt:lpstr>
      <vt:lpstr>I forgot my password </vt:lpstr>
      <vt:lpstr>Slide 114</vt:lpstr>
      <vt:lpstr>My Account Disappeared</vt:lpstr>
      <vt:lpstr>When I tried to register, it says that my email already exists.  </vt:lpstr>
      <vt:lpstr>Slide 117</vt:lpstr>
      <vt:lpstr>When I tried to log in, it says that my email does not exist.  </vt:lpstr>
      <vt:lpstr>Contact Customer Service</vt:lpstr>
      <vt:lpstr>Slide 120</vt:lpstr>
      <vt:lpstr>This info is available at the College Success Website</vt:lpstr>
      <vt:lpstr>Tips for New Instructors  http://www.collegesuccess1.com/TipsNewInstructors.htm  </vt:lpstr>
      <vt:lpstr>Tips for New Instructors</vt:lpstr>
      <vt:lpstr>Teaching Excellence</vt:lpstr>
      <vt:lpstr>Teaching Excellence</vt:lpstr>
      <vt:lpstr>Tips for  Engaging Students in Learning</vt:lpstr>
      <vt:lpstr>Share what has worked for you</vt:lpstr>
      <vt:lpstr>What is</vt:lpstr>
      <vt:lpstr>Slide 129</vt:lpstr>
    </vt:vector>
  </TitlesOfParts>
  <Company>Cuyamaca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 Fralick</dc:creator>
  <cp:lastModifiedBy>Marsha</cp:lastModifiedBy>
  <cp:revision>202</cp:revision>
  <dcterms:created xsi:type="dcterms:W3CDTF">2007-01-01T19:34:45Z</dcterms:created>
  <dcterms:modified xsi:type="dcterms:W3CDTF">2010-01-11T18:21:18Z</dcterms:modified>
</cp:coreProperties>
</file>