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8" r:id="rId2"/>
    <p:sldId id="335" r:id="rId3"/>
    <p:sldId id="300" r:id="rId4"/>
    <p:sldId id="337" r:id="rId5"/>
    <p:sldId id="317" r:id="rId6"/>
    <p:sldId id="281" r:id="rId7"/>
    <p:sldId id="286" r:id="rId8"/>
    <p:sldId id="329" r:id="rId9"/>
    <p:sldId id="265" r:id="rId10"/>
    <p:sldId id="295" r:id="rId11"/>
    <p:sldId id="285" r:id="rId12"/>
    <p:sldId id="340" r:id="rId13"/>
    <p:sldId id="266" r:id="rId14"/>
    <p:sldId id="267" r:id="rId15"/>
    <p:sldId id="268" r:id="rId16"/>
    <p:sldId id="270" r:id="rId17"/>
    <p:sldId id="342" r:id="rId18"/>
    <p:sldId id="339" r:id="rId19"/>
    <p:sldId id="333" r:id="rId20"/>
    <p:sldId id="334" r:id="rId21"/>
    <p:sldId id="33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5" r:id="rId32"/>
    <p:sldId id="316" r:id="rId33"/>
    <p:sldId id="273" r:id="rId34"/>
    <p:sldId id="275" r:id="rId35"/>
    <p:sldId id="312" r:id="rId36"/>
    <p:sldId id="313" r:id="rId37"/>
    <p:sldId id="314" r:id="rId38"/>
    <p:sldId id="318" r:id="rId39"/>
    <p:sldId id="341" r:id="rId40"/>
    <p:sldId id="319" r:id="rId41"/>
    <p:sldId id="324" r:id="rId42"/>
    <p:sldId id="321" r:id="rId43"/>
    <p:sldId id="320" r:id="rId44"/>
    <p:sldId id="343" r:id="rId45"/>
    <p:sldId id="277" r:id="rId46"/>
    <p:sldId id="264" r:id="rId47"/>
    <p:sldId id="293" r:id="rId48"/>
    <p:sldId id="283" r:id="rId49"/>
    <p:sldId id="288" r:id="rId50"/>
    <p:sldId id="289" r:id="rId51"/>
    <p:sldId id="290" r:id="rId52"/>
    <p:sldId id="322" r:id="rId53"/>
    <p:sldId id="323" r:id="rId54"/>
    <p:sldId id="325" r:id="rId55"/>
    <p:sldId id="326" r:id="rId56"/>
    <p:sldId id="327" r:id="rId57"/>
    <p:sldId id="328" r:id="rId58"/>
    <p:sldId id="271" r:id="rId59"/>
    <p:sldId id="272" r:id="rId60"/>
    <p:sldId id="256" r:id="rId61"/>
  </p:sldIdLst>
  <p:sldSz cx="9144000" cy="6858000" type="screen4x3"/>
  <p:notesSz cx="68580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909"/>
    <a:srgbClr val="72C60C"/>
    <a:srgbClr val="A9D854"/>
    <a:srgbClr val="9CD359"/>
    <a:srgbClr val="7C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9886" autoAdjust="0"/>
  </p:normalViewPr>
  <p:slideViewPr>
    <p:cSldViewPr>
      <p:cViewPr>
        <p:scale>
          <a:sx n="125" d="100"/>
          <a:sy n="125" d="100"/>
        </p:scale>
        <p:origin x="-132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16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6FF656-FFDF-4898-8547-554E1BC2F8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76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8353425" cy="89376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492375"/>
            <a:ext cx="8353425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4850" y="257175"/>
            <a:ext cx="1909763" cy="6411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257175"/>
            <a:ext cx="5581650" cy="6411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04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411288"/>
            <a:ext cx="37449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8113" y="1411288"/>
            <a:ext cx="3746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65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47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7063" y="257175"/>
            <a:ext cx="70564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411288"/>
            <a:ext cx="76438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20sites.com/Top-College-Success-Sites" TargetMode="External"/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imgres?q=scavenger+hunt&amp;um=1&amp;hl=en&amp;sa=N&amp;biw=1042&amp;bih=520&amp;tbm=isch&amp;tbnid=BVZba2C5c3NM9M:&amp;imgrefurl=http://atomictoasters.com/category/user-input/atomictoasters-scavenger-hunt/&amp;docid=Hb9hP3W4G0YTfM&amp;imgurl=http://atomictoasters.com/wp-content/uploads/2011/09/Scavenger-Hunt.gif&amp;w=409&amp;h=500&amp;ei=yecrUM7lD8mMygHc6oDAAg&amp;zoom=1&amp;iact=hc&amp;vpx=711&amp;vpy=137&amp;dur=118&amp;hovh=248&amp;hovw=203&amp;tx=89&amp;ty=150&amp;sig=108704141363982017418&amp;page=1&amp;tbnh=133&amp;tbnw=111&amp;start=0&amp;ndsp=11&amp;ved=1t:429,r:3,s:0,i:15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19400"/>
            <a:ext cx="3630613" cy="723900"/>
          </a:xfrm>
          <a:noFill/>
        </p:spPr>
        <p:txBody>
          <a:bodyPr/>
          <a:lstStyle/>
          <a:p>
            <a:pPr algn="ctr"/>
            <a:r>
              <a:rPr lang="en-US" sz="2400" dirty="0" smtClean="0"/>
              <a:t>Helping Your Developmental Students Succeed at </a:t>
            </a:r>
            <a:br>
              <a:rPr lang="en-US" sz="2400" dirty="0" smtClean="0"/>
            </a:br>
            <a:r>
              <a:rPr lang="en-US" sz="2400" dirty="0" smtClean="0"/>
              <a:t>Lone Star College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Dr. Marsha Fralick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5198138" cy="67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429500" cy="508000"/>
          </a:xfrm>
        </p:spPr>
        <p:txBody>
          <a:bodyPr/>
          <a:lstStyle/>
          <a:p>
            <a:r>
              <a:rPr lang="en-US" dirty="0" smtClean="0"/>
              <a:t>Positive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43813" cy="5257800"/>
          </a:xfrm>
        </p:spPr>
        <p:txBody>
          <a:bodyPr/>
          <a:lstStyle/>
          <a:p>
            <a:r>
              <a:rPr lang="en-US" dirty="0" smtClean="0"/>
              <a:t>Students are more likely to be successful when they think positively about the future.  Includes:</a:t>
            </a:r>
          </a:p>
          <a:p>
            <a:pPr lvl="1"/>
            <a:r>
              <a:rPr lang="en-US" dirty="0" smtClean="0"/>
              <a:t>Future-mindedness</a:t>
            </a:r>
          </a:p>
          <a:p>
            <a:pPr lvl="1"/>
            <a:r>
              <a:rPr lang="en-US" dirty="0" smtClean="0"/>
              <a:t>Hope for the future</a:t>
            </a:r>
            <a:endParaRPr lang="en-US" dirty="0"/>
          </a:p>
        </p:txBody>
      </p:sp>
      <p:pic>
        <p:nvPicPr>
          <p:cNvPr id="5" name="Picture 2" descr="C:\Users\Tamara\AppData\Local\Microsoft\Windows\Temporary Internet Files\Content.IE5\NM1IVAW9\MP9003414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60" y="3657600"/>
            <a:ext cx="3657600" cy="26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Encourages Self-Responsibility</a:t>
            </a:r>
            <a:endParaRPr lang="en-US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5240" y="1905000"/>
            <a:ext cx="3744913" cy="52578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What is my road to success?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a good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career </a:t>
            </a:r>
            <a:r>
              <a:rPr lang="en-US" dirty="0"/>
              <a:t>choice</a:t>
            </a:r>
          </a:p>
          <a:p>
            <a:pPr lvl="1"/>
            <a:r>
              <a:rPr lang="en-US" dirty="0"/>
              <a:t>Developing an </a:t>
            </a:r>
            <a:r>
              <a:rPr lang="en-US" dirty="0" smtClean="0"/>
              <a:t>educational </a:t>
            </a:r>
            <a:r>
              <a:rPr lang="en-US" dirty="0"/>
              <a:t>plan </a:t>
            </a:r>
          </a:p>
          <a:p>
            <a:pPr lvl="1"/>
            <a:r>
              <a:rPr lang="en-US" dirty="0"/>
              <a:t>Setting </a:t>
            </a:r>
            <a:r>
              <a:rPr lang="en-US" dirty="0" smtClean="0"/>
              <a:t>goals</a:t>
            </a:r>
            <a:endParaRPr lang="en-US" dirty="0"/>
          </a:p>
          <a:p>
            <a:pPr lvl="1"/>
            <a:r>
              <a:rPr lang="en-US" dirty="0"/>
              <a:t>Managing time to </a:t>
            </a:r>
            <a:r>
              <a:rPr lang="en-US" dirty="0" smtClean="0"/>
              <a:t>reach </a:t>
            </a:r>
            <a:r>
              <a:rPr lang="en-US" dirty="0"/>
              <a:t>goals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95" y="2057400"/>
            <a:ext cx="4853509" cy="35179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0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063" y="257175"/>
            <a:ext cx="7246937" cy="508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3200" dirty="0" smtClean="0"/>
              <a:t>For Community College Students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textbook was developed for community college students.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 are based on diverse population of community college students, many of whom need developmental courses.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Reading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643813" cy="4724400"/>
          </a:xfrm>
        </p:spPr>
        <p:txBody>
          <a:bodyPr/>
          <a:lstStyle/>
          <a:p>
            <a:r>
              <a:rPr lang="en-US" dirty="0" smtClean="0"/>
              <a:t>Written at 8</a:t>
            </a:r>
            <a:r>
              <a:rPr lang="en-US" baseline="30000" dirty="0" smtClean="0"/>
              <a:t>th</a:t>
            </a:r>
            <a:r>
              <a:rPr lang="en-US" dirty="0" smtClean="0"/>
              <a:t> grade level</a:t>
            </a:r>
          </a:p>
          <a:p>
            <a:r>
              <a:rPr lang="en-US" dirty="0" smtClean="0"/>
              <a:t>Short sentences</a:t>
            </a:r>
          </a:p>
          <a:p>
            <a:r>
              <a:rPr lang="en-US" dirty="0" smtClean="0"/>
              <a:t>New terms defined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Has been used successfully with developmental students</a:t>
            </a:r>
          </a:p>
          <a:p>
            <a:r>
              <a:rPr lang="en-US" dirty="0" smtClean="0"/>
              <a:t>Incorporates some strategies</a:t>
            </a:r>
            <a:br>
              <a:rPr lang="en-US" dirty="0" smtClean="0"/>
            </a:br>
            <a:r>
              <a:rPr lang="en-US" dirty="0" smtClean="0"/>
              <a:t>to help students with learning</a:t>
            </a:r>
            <a:br>
              <a:rPr lang="en-US" dirty="0" smtClean="0"/>
            </a:br>
            <a:r>
              <a:rPr lang="en-US" dirty="0" smtClean="0"/>
              <a:t>disabilities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90" y="2179320"/>
            <a:ext cx="3082110" cy="46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Help with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191000" cy="3951288"/>
          </a:xfrm>
        </p:spPr>
        <p:txBody>
          <a:bodyPr/>
          <a:lstStyle/>
          <a:p>
            <a:r>
              <a:rPr lang="en-US" sz="2000" dirty="0" smtClean="0"/>
              <a:t>Each chapters contains 5 journal entries</a:t>
            </a:r>
          </a:p>
          <a:p>
            <a:r>
              <a:rPr lang="en-US" sz="2000" dirty="0" smtClean="0"/>
              <a:t>Helps students </a:t>
            </a:r>
            <a:r>
              <a:rPr lang="en-US" sz="2000" b="1" dirty="0" smtClean="0"/>
              <a:t>think critically </a:t>
            </a:r>
            <a:r>
              <a:rPr lang="en-US" sz="2000" dirty="0" smtClean="0"/>
              <a:t>about the information and apply it to their personal lives</a:t>
            </a:r>
          </a:p>
          <a:p>
            <a:r>
              <a:rPr lang="en-US" sz="2000" dirty="0" smtClean="0"/>
              <a:t>Frequent quizzes and answer keys help with reading comprehension</a:t>
            </a:r>
          </a:p>
          <a:p>
            <a:r>
              <a:rPr lang="en-US" sz="2000" dirty="0" smtClean="0"/>
              <a:t>Scaffolding helps students with writing</a:t>
            </a:r>
          </a:p>
          <a:p>
            <a:pPr lvl="1"/>
            <a:r>
              <a:rPr lang="en-US" dirty="0" smtClean="0"/>
              <a:t>Topic sentences</a:t>
            </a:r>
          </a:p>
          <a:p>
            <a:pPr lvl="1"/>
            <a:r>
              <a:rPr lang="en-US" dirty="0" smtClean="0"/>
              <a:t>Brief outlines</a:t>
            </a:r>
          </a:p>
          <a:p>
            <a:pPr lvl="1"/>
            <a:r>
              <a:rPr lang="en-US" dirty="0" smtClean="0"/>
              <a:t>Ideas to consider</a:t>
            </a:r>
          </a:p>
          <a:p>
            <a:pPr lvl="1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4041775" cy="2681836"/>
          </a:xfrm>
          <a:effectLst>
            <a:outerShdw blurRad="292100" dist="139700" dir="33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43813" cy="5257800"/>
          </a:xfrm>
        </p:spPr>
        <p:txBody>
          <a:bodyPr/>
          <a:lstStyle/>
          <a:p>
            <a:r>
              <a:rPr lang="en-US" dirty="0" smtClean="0"/>
              <a:t>Engage students in learning</a:t>
            </a:r>
          </a:p>
          <a:p>
            <a:r>
              <a:rPr lang="en-US" dirty="0" smtClean="0"/>
              <a:t>Break up the reading material</a:t>
            </a:r>
          </a:p>
          <a:p>
            <a:r>
              <a:rPr lang="en-US" dirty="0" smtClean="0"/>
              <a:t>Practice the material</a:t>
            </a:r>
          </a:p>
          <a:p>
            <a:r>
              <a:rPr lang="en-US" dirty="0" smtClean="0"/>
              <a:t>Additional individual or group activities at the end of the chapter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74950"/>
            <a:ext cx="3962400" cy="28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643813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hlinkClick r:id="rId2"/>
              </a:rPr>
              <a:t>www.collegesuccess1.com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500 pages of resources</a:t>
            </a:r>
          </a:p>
          <a:p>
            <a:pPr lvl="2"/>
            <a:r>
              <a:rPr lang="en-US" dirty="0" smtClean="0"/>
              <a:t>Group activities</a:t>
            </a:r>
          </a:p>
          <a:p>
            <a:pPr lvl="2"/>
            <a:r>
              <a:rPr lang="en-US" dirty="0" smtClean="0"/>
              <a:t>Handouts</a:t>
            </a:r>
          </a:p>
          <a:p>
            <a:pPr lvl="2"/>
            <a:r>
              <a:rPr lang="en-US" dirty="0" smtClean="0"/>
              <a:t>Videos</a:t>
            </a:r>
          </a:p>
          <a:p>
            <a:pPr lvl="2"/>
            <a:r>
              <a:rPr lang="en-US" dirty="0" smtClean="0"/>
              <a:t>Internet links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hlinkClick r:id="rId3"/>
              </a:rPr>
              <a:t>http://www.top20sites.com/Top-College-Success-Sites</a:t>
            </a:r>
            <a:endParaRPr lang="en-US" dirty="0"/>
          </a:p>
          <a:p>
            <a:pPr lvl="1"/>
            <a:r>
              <a:rPr lang="en-US" b="0" dirty="0" smtClean="0"/>
              <a:t>Almost 30,000 people have accessed this site since last fall.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562225" cy="60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63" y="228600"/>
            <a:ext cx="7056437" cy="508000"/>
          </a:xfrm>
        </p:spPr>
        <p:txBody>
          <a:bodyPr/>
          <a:lstStyle/>
          <a:p>
            <a:r>
              <a:rPr lang="en-US" dirty="0" smtClean="0"/>
              <a:t>Custom Instructor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Classroom activities, exercises and handouts to match your course topics.</a:t>
            </a:r>
          </a:p>
          <a:p>
            <a:r>
              <a:rPr lang="en-US" dirty="0" smtClean="0"/>
              <a:t>Can include a daily plan.  </a:t>
            </a:r>
          </a:p>
          <a:p>
            <a:r>
              <a:rPr lang="en-US" dirty="0" smtClean="0"/>
              <a:t>This will be especially helpful for new faculty who are often hired just before class begins.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tx1"/>
                </a:solidFill>
              </a:rPr>
              <a:t>How can we help students to be successful?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488238" cy="508000"/>
          </a:xfrm>
        </p:spPr>
        <p:txBody>
          <a:bodyPr/>
          <a:lstStyle/>
          <a:p>
            <a:r>
              <a:rPr lang="en-US" dirty="0" smtClean="0"/>
              <a:t>At the beginning, 90% say they are motivated for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056437" cy="508000"/>
          </a:xfrm>
        </p:spPr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8400"/>
            <a:ext cx="7643813" cy="4230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Introduce yourself.</a:t>
            </a:r>
          </a:p>
          <a:p>
            <a:pPr marL="0" indent="0">
              <a:buNone/>
            </a:pPr>
            <a:r>
              <a:rPr lang="en-US" dirty="0" smtClean="0"/>
              <a:t>Happiness is . . .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7488238" cy="508000"/>
          </a:xfrm>
        </p:spPr>
        <p:txBody>
          <a:bodyPr/>
          <a:lstStyle/>
          <a:p>
            <a:r>
              <a:rPr lang="en-US" dirty="0" smtClean="0"/>
              <a:t>Almost 50% drop out before the start of their second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Matching Your Student Learning Outcomes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7526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in the college success course will assess their current skill level and apply new strategies to help ensure successful college performance.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23" y="228600"/>
            <a:ext cx="7056437" cy="508000"/>
          </a:xfrm>
        </p:spPr>
        <p:txBody>
          <a:bodyPr/>
          <a:lstStyle/>
          <a:p>
            <a:r>
              <a:rPr lang="en-US" dirty="0" smtClean="0"/>
              <a:t>Objective: What is a successful student?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7734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1: Getting Started</a:t>
            </a:r>
          </a:p>
          <a:p>
            <a:pPr marL="0" indent="0">
              <a:buNone/>
            </a:pPr>
            <a:r>
              <a:rPr lang="en-US" b="1" dirty="0" smtClean="0"/>
              <a:t>Focus on Motivation</a:t>
            </a:r>
          </a:p>
          <a:p>
            <a:r>
              <a:rPr lang="en-US" dirty="0" smtClean="0"/>
              <a:t>What do I want from college?</a:t>
            </a:r>
          </a:p>
          <a:p>
            <a:r>
              <a:rPr lang="en-US" dirty="0" smtClean="0"/>
              <a:t>What is the value of a college education?</a:t>
            </a:r>
          </a:p>
          <a:p>
            <a:r>
              <a:rPr lang="en-US" dirty="0" smtClean="0"/>
              <a:t>What is your vision for the future? </a:t>
            </a:r>
          </a:p>
          <a:p>
            <a:r>
              <a:rPr lang="en-US" dirty="0" smtClean="0"/>
              <a:t>How can you motivate</a:t>
            </a:r>
          </a:p>
          <a:p>
            <a:pPr marL="0" indent="0">
              <a:buNone/>
            </a:pPr>
            <a:r>
              <a:rPr lang="en-US" dirty="0" smtClean="0"/>
              <a:t>    yourself to stay in school </a:t>
            </a:r>
          </a:p>
          <a:p>
            <a:pPr marL="0" indent="0">
              <a:buNone/>
            </a:pPr>
            <a:r>
              <a:rPr lang="en-US" dirty="0" smtClean="0"/>
              <a:t>    and complete your goals?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2451100" cy="241598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2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775" y="228600"/>
            <a:ext cx="7014225" cy="508000"/>
          </a:xfrm>
        </p:spPr>
        <p:txBody>
          <a:bodyPr/>
          <a:lstStyle/>
          <a:p>
            <a:r>
              <a:rPr lang="en-US" dirty="0" smtClean="0"/>
              <a:t>Objective: Identify barriers and paths to success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739551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Wheel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36320"/>
            <a:ext cx="5214938" cy="519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Pre-test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943475" cy="473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8387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4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Chapter 1 Sample Additional Activities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643813" cy="5257800"/>
          </a:xfrm>
        </p:spPr>
        <p:txBody>
          <a:bodyPr/>
          <a:lstStyle/>
          <a:p>
            <a:r>
              <a:rPr lang="en-US" dirty="0" smtClean="0"/>
              <a:t>Roadblocks and Pathways to Success (see sample)</a:t>
            </a:r>
          </a:p>
          <a:p>
            <a:r>
              <a:rPr lang="en-US" dirty="0" smtClean="0"/>
              <a:t>The Successful College Student (relate to careers)   </a:t>
            </a:r>
          </a:p>
          <a:p>
            <a:r>
              <a:rPr lang="en-US" dirty="0" smtClean="0"/>
              <a:t>Differences between High School and College</a:t>
            </a:r>
          </a:p>
          <a:p>
            <a:r>
              <a:rPr lang="en-US" dirty="0" smtClean="0"/>
              <a:t>Locus of Control</a:t>
            </a:r>
          </a:p>
          <a:p>
            <a:r>
              <a:rPr lang="en-US" dirty="0" smtClean="0"/>
              <a:t>10 Habits of Successful College Students</a:t>
            </a:r>
          </a:p>
          <a:p>
            <a:r>
              <a:rPr lang="en-US" dirty="0" smtClean="0"/>
              <a:t>Value of Persistence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663" y="228600"/>
            <a:ext cx="7056437" cy="508000"/>
          </a:xfrm>
        </p:spPr>
        <p:txBody>
          <a:bodyPr/>
          <a:lstStyle/>
          <a:p>
            <a:r>
              <a:rPr lang="en-US" dirty="0" smtClean="0"/>
              <a:t>Paths to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Time Management: Chapter 4</a:t>
            </a:r>
          </a:p>
          <a:p>
            <a:r>
              <a:rPr lang="en-US" dirty="0" smtClean="0"/>
              <a:t>What are my lifetime goals?</a:t>
            </a:r>
          </a:p>
          <a:p>
            <a:r>
              <a:rPr lang="en-US" dirty="0" smtClean="0"/>
              <a:t>How can I manage my time to accomplish my goals?</a:t>
            </a:r>
          </a:p>
          <a:p>
            <a:r>
              <a:rPr lang="en-US" dirty="0" smtClean="0"/>
              <a:t>How much time do I need for study and work?</a:t>
            </a:r>
          </a:p>
          <a:p>
            <a:r>
              <a:rPr lang="en-US" dirty="0" smtClean="0"/>
              <a:t>How can I make an effective schedule?</a:t>
            </a:r>
          </a:p>
          <a:p>
            <a:r>
              <a:rPr lang="en-US" dirty="0" smtClean="0"/>
              <a:t>What are some time management tricks?</a:t>
            </a:r>
          </a:p>
          <a:p>
            <a:r>
              <a:rPr lang="en-US" dirty="0" smtClean="0"/>
              <a:t>How can I deal with procrastination?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43813" cy="2057400"/>
          </a:xfrm>
        </p:spPr>
        <p:txBody>
          <a:bodyPr/>
          <a:lstStyle/>
          <a:p>
            <a:r>
              <a:rPr lang="en-US" dirty="0" smtClean="0"/>
              <a:t>Key Features</a:t>
            </a:r>
          </a:p>
          <a:p>
            <a:r>
              <a:rPr lang="en-US" dirty="0" smtClean="0"/>
              <a:t>How can we help students to be successful?</a:t>
            </a:r>
          </a:p>
          <a:p>
            <a:r>
              <a:rPr lang="en-US" dirty="0" smtClean="0"/>
              <a:t>Matching Your Learning Outcomes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63" y="228600"/>
            <a:ext cx="7056437" cy="508000"/>
          </a:xfrm>
        </p:spPr>
        <p:txBody>
          <a:bodyPr/>
          <a:lstStyle/>
          <a:p>
            <a:r>
              <a:rPr lang="en-US" dirty="0" smtClean="0"/>
              <a:t>Paths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8: Thinking Positively about the Future</a:t>
            </a:r>
          </a:p>
          <a:p>
            <a:r>
              <a:rPr lang="en-US" sz="2400" dirty="0" smtClean="0"/>
              <a:t>Optimism, hope and future-mindedness</a:t>
            </a:r>
          </a:p>
          <a:p>
            <a:r>
              <a:rPr lang="en-US" sz="2400" dirty="0" smtClean="0"/>
              <a:t>Believing in yourself</a:t>
            </a:r>
          </a:p>
          <a:p>
            <a:r>
              <a:rPr lang="en-US" sz="2400" dirty="0" smtClean="0"/>
              <a:t>Beliefs of successful people</a:t>
            </a:r>
          </a:p>
          <a:p>
            <a:r>
              <a:rPr lang="en-US" sz="2400" dirty="0" smtClean="0"/>
              <a:t>Using personal values to make decisions about the future</a:t>
            </a:r>
          </a:p>
          <a:p>
            <a:r>
              <a:rPr lang="en-US" sz="2400" dirty="0" smtClean="0"/>
              <a:t>The language of success</a:t>
            </a:r>
          </a:p>
          <a:p>
            <a:r>
              <a:rPr lang="en-US" sz="2400" dirty="0" smtClean="0"/>
              <a:t>Visualize your success</a:t>
            </a:r>
          </a:p>
          <a:p>
            <a:r>
              <a:rPr lang="en-US" sz="2400" dirty="0" smtClean="0"/>
              <a:t>What does happiness mean for you?  </a:t>
            </a:r>
          </a:p>
          <a:p>
            <a:r>
              <a:rPr lang="en-US" sz="2400" dirty="0" smtClean="0"/>
              <a:t>Life is a dangerous opportunity (overcoming roadblocks)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5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563" y="304800"/>
            <a:ext cx="7056437" cy="508000"/>
          </a:xfrm>
        </p:spPr>
        <p:txBody>
          <a:bodyPr/>
          <a:lstStyle/>
          <a:p>
            <a:r>
              <a:rPr lang="en-US" dirty="0" smtClean="0"/>
              <a:t>Objective: Effective Academic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4582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6: Taking Notes, Writing and Speaking</a:t>
            </a:r>
          </a:p>
          <a:p>
            <a:r>
              <a:rPr lang="en-US" dirty="0" smtClean="0"/>
              <a:t>Why take notes?</a:t>
            </a:r>
          </a:p>
          <a:p>
            <a:r>
              <a:rPr lang="en-US" dirty="0" smtClean="0"/>
              <a:t>How to take notes</a:t>
            </a:r>
          </a:p>
          <a:p>
            <a:pPr lvl="1"/>
            <a:r>
              <a:rPr lang="en-US" dirty="0" smtClean="0"/>
              <a:t>Note taking systems</a:t>
            </a:r>
          </a:p>
          <a:p>
            <a:r>
              <a:rPr lang="en-US" dirty="0" smtClean="0"/>
              <a:t>How to be a good listener</a:t>
            </a:r>
          </a:p>
          <a:p>
            <a:r>
              <a:rPr lang="en-US" dirty="0" smtClean="0"/>
              <a:t>Steps to good writing: POWER</a:t>
            </a:r>
          </a:p>
          <a:p>
            <a:r>
              <a:rPr lang="en-US" dirty="0" smtClean="0"/>
              <a:t>Introduction to public speaking </a:t>
            </a:r>
          </a:p>
          <a:p>
            <a:r>
              <a:rPr lang="en-US" dirty="0" smtClean="0"/>
              <a:t>Your personal communication style (from personality chapter)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056437" cy="508000"/>
          </a:xfrm>
        </p:spPr>
        <p:txBody>
          <a:bodyPr/>
          <a:lstStyle/>
          <a:p>
            <a:r>
              <a:rPr lang="en-US" dirty="0" smtClean="0"/>
              <a:t>Objective: Learning Style and Learning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3068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3: Learning Style and Intelligence </a:t>
            </a:r>
          </a:p>
          <a:p>
            <a:r>
              <a:rPr lang="en-US" dirty="0" smtClean="0"/>
              <a:t>What is my learning style?</a:t>
            </a:r>
          </a:p>
          <a:p>
            <a:r>
              <a:rPr lang="en-US" dirty="0" smtClean="0"/>
              <a:t>What strategies match my learning style?</a:t>
            </a:r>
          </a:p>
          <a:p>
            <a:r>
              <a:rPr lang="en-US" dirty="0" smtClean="0"/>
              <a:t>How is learning style connected to personality type?</a:t>
            </a:r>
          </a:p>
          <a:p>
            <a:r>
              <a:rPr lang="en-US" dirty="0" smtClean="0"/>
              <a:t>What learning strategies match my personality type?</a:t>
            </a:r>
          </a:p>
          <a:p>
            <a:r>
              <a:rPr lang="en-US" dirty="0" smtClean="0"/>
              <a:t>What kinds of intelligence do I have?  </a:t>
            </a:r>
          </a:p>
          <a:p>
            <a:r>
              <a:rPr lang="en-US" dirty="0" smtClean="0"/>
              <a:t>What learning strategies match my multiple intelligences?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2140" y="152400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Measures preferences in 20 areas: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/>
              <a:t>Perceptual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/>
              <a:t>Environmental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/>
              <a:t>Emotional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/>
              <a:t>Sociological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 smtClean="0"/>
              <a:t>Physical</a:t>
            </a:r>
          </a:p>
          <a:p>
            <a:pPr marL="4000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dirty="0" smtClean="0"/>
              <a:t>New revision 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amara\Documents\Logos\PEPS LSI\PEPSLSI-logo-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3935950" cy="13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 Learning Style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447800"/>
            <a:ext cx="3744913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Perceptual</a:t>
            </a:r>
          </a:p>
          <a:p>
            <a:pPr lvl="1"/>
            <a:r>
              <a:rPr lang="en-US" dirty="0" smtClean="0"/>
              <a:t>Auditory, visual, kinesthetic, tactile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Environmental</a:t>
            </a:r>
          </a:p>
          <a:p>
            <a:pPr lvl="1"/>
            <a:r>
              <a:rPr lang="en-US" dirty="0" smtClean="0"/>
              <a:t>Sound, light, heat, design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Physical</a:t>
            </a:r>
          </a:p>
          <a:p>
            <a:pPr lvl="1"/>
            <a:r>
              <a:rPr lang="en-US" dirty="0" smtClean="0"/>
              <a:t>Time of day, food, mobility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0" y="1447800"/>
            <a:ext cx="37465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Emotional</a:t>
            </a:r>
          </a:p>
          <a:p>
            <a:pPr lvl="1"/>
            <a:r>
              <a:rPr lang="en-US" dirty="0" smtClean="0"/>
              <a:t>Motivation, responsibility, persistence, structure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Sociological</a:t>
            </a:r>
          </a:p>
          <a:p>
            <a:pPr lvl="1"/>
            <a:r>
              <a:rPr lang="en-US" dirty="0" smtClean="0"/>
              <a:t>Self, peer or adult oriented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056437" cy="508000"/>
          </a:xfrm>
        </p:spPr>
        <p:txBody>
          <a:bodyPr/>
          <a:lstStyle/>
          <a:p>
            <a:r>
              <a:rPr lang="en-US" dirty="0" smtClean="0"/>
              <a:t>Learning Outcome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7526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in the college success course will exhibit an increased awareness, utilization, and value of academic support services.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Digital Scavenger Hunt</a:t>
            </a:r>
          </a:p>
          <a:p>
            <a:pPr marL="0" indent="0">
              <a:buNone/>
            </a:pPr>
            <a:r>
              <a:rPr lang="en-US" dirty="0" smtClean="0"/>
              <a:t>Students use their cell phones or digital cameras to photograph resources on campus.  They use the photographs for a class presentation.   A handout provides the guidelines.  </a:t>
            </a:r>
            <a:endParaRPr lang="en-US" dirty="0"/>
          </a:p>
        </p:txBody>
      </p:sp>
      <p:pic>
        <p:nvPicPr>
          <p:cNvPr id="4" name="Picture 3" descr="http://t3.gstatic.com/images?q=tbn:ANd9GcSSam5eaLgFDxiJTakwkQOcazPa8hdBKt4IEzCS_sXPTyv1F9wIk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685925" cy="2059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5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408737" cy="508000"/>
          </a:xfrm>
        </p:spPr>
        <p:txBody>
          <a:bodyPr/>
          <a:lstStyle/>
          <a:p>
            <a:r>
              <a:rPr lang="en-US" dirty="0" smtClean="0"/>
              <a:t>Resource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Custom Option:  </a:t>
            </a:r>
          </a:p>
          <a:p>
            <a:pPr marL="0" indent="0">
              <a:buNone/>
            </a:pPr>
            <a:r>
              <a:rPr lang="en-US" dirty="0" smtClean="0"/>
              <a:t>Material about the resources on your campus can be included in a custom textbook.  You can provide the information and I can write this section for you.  </a:t>
            </a:r>
          </a:p>
          <a:p>
            <a:r>
              <a:rPr lang="en-US" dirty="0" smtClean="0"/>
              <a:t>Why is it important?  </a:t>
            </a:r>
          </a:p>
          <a:p>
            <a:r>
              <a:rPr lang="en-US" dirty="0" smtClean="0"/>
              <a:t>Where do I go for . . .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764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in the college success course will participate in academic advising to progress academically, including developing educational goals, career goals, and a learning plan.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a central focus of </a:t>
            </a:r>
            <a:r>
              <a:rPr lang="en-US" i="1" dirty="0" smtClean="0"/>
              <a:t>College and Career Success.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6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Completion by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6924675" cy="3810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Success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Time Management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Educational Planning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Career Goals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Discover Personal Strengths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Start with a dream</a:t>
            </a:r>
            <a:endParaRPr lang="en-US" dirty="0"/>
          </a:p>
        </p:txBody>
      </p:sp>
      <p:pic>
        <p:nvPicPr>
          <p:cNvPr id="1027" name="Picture 3" descr="C:\Users\Marsha\AppData\Local\Microsoft\Windows\Temporary Internet Files\Content.IE5\J8BVKXMB\Fotolia_27780163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0384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solidFill>
                  <a:schemeClr val="tx1"/>
                </a:solidFill>
              </a:rPr>
              <a:t>Key Features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Career Discovery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7734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2: Exploring Your Personality and Major</a:t>
            </a:r>
          </a:p>
          <a:p>
            <a:r>
              <a:rPr lang="en-US" dirty="0" smtClean="0"/>
              <a:t>What are my personal strengths?</a:t>
            </a:r>
          </a:p>
          <a:p>
            <a:r>
              <a:rPr lang="en-US" dirty="0" smtClean="0"/>
              <a:t>How are my personal strengths related to my choice of a major?</a:t>
            </a:r>
          </a:p>
          <a:p>
            <a:r>
              <a:rPr lang="en-US" dirty="0" smtClean="0"/>
              <a:t>What are the characteristics of my ideal career?</a:t>
            </a:r>
          </a:p>
          <a:p>
            <a:r>
              <a:rPr lang="en-US" dirty="0" smtClean="0"/>
              <a:t>What are other factors to consider in choosing a major?</a:t>
            </a:r>
          </a:p>
          <a:p>
            <a:pPr lvl="1"/>
            <a:r>
              <a:rPr lang="en-US" dirty="0" smtClean="0"/>
              <a:t>Career outlook</a:t>
            </a:r>
          </a:p>
          <a:p>
            <a:pPr lvl="1"/>
            <a:r>
              <a:rPr lang="en-US" dirty="0" smtClean="0"/>
              <a:t>Earnings and employment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additional chapter is available:</a:t>
            </a:r>
          </a:p>
          <a:p>
            <a:pPr marL="0" indent="0">
              <a:buNone/>
            </a:pPr>
            <a:r>
              <a:rPr lang="en-US" b="1" dirty="0" smtClean="0"/>
              <a:t>Exploring Your Interests and Values</a:t>
            </a:r>
          </a:p>
          <a:p>
            <a:r>
              <a:rPr lang="en-US" dirty="0" smtClean="0"/>
              <a:t>Includes the Interest Profiler</a:t>
            </a:r>
          </a:p>
          <a:p>
            <a:r>
              <a:rPr lang="en-US" dirty="0" smtClean="0"/>
              <a:t>What are my interests?</a:t>
            </a:r>
          </a:p>
          <a:p>
            <a:r>
              <a:rPr lang="en-US" dirty="0" smtClean="0"/>
              <a:t>What lifestyle do I prefer?</a:t>
            </a:r>
          </a:p>
          <a:p>
            <a:r>
              <a:rPr lang="en-US" dirty="0" smtClean="0"/>
              <a:t>How do my interests relate to possible careers?</a:t>
            </a:r>
          </a:p>
          <a:p>
            <a:r>
              <a:rPr lang="en-US" dirty="0" smtClean="0"/>
              <a:t>What are my values?</a:t>
            </a:r>
          </a:p>
          <a:p>
            <a:r>
              <a:rPr lang="en-US" dirty="0" smtClean="0"/>
              <a:t>How do I make good decisions?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827837" cy="508000"/>
          </a:xfrm>
        </p:spPr>
        <p:txBody>
          <a:bodyPr/>
          <a:lstStyle/>
          <a:p>
            <a:r>
              <a:rPr lang="en-US" dirty="0" smtClean="0"/>
              <a:t>Objective: Career Survey, i.e., Do What You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43813" cy="5257800"/>
          </a:xfrm>
        </p:spPr>
        <p:txBody>
          <a:bodyPr/>
          <a:lstStyle/>
          <a:p>
            <a:r>
              <a:rPr lang="en-US" sz="2400" dirty="0"/>
              <a:t>Students who have made a good choice of a college major are motivated to finish their education.</a:t>
            </a:r>
          </a:p>
          <a:p>
            <a:pPr lvl="1"/>
            <a:r>
              <a:rPr lang="en-US" sz="2000" b="0" dirty="0"/>
              <a:t>The Do What You Are personality assessment helps students identify personal strengths and matching careers.</a:t>
            </a:r>
          </a:p>
          <a:p>
            <a:pPr lvl="1"/>
            <a:r>
              <a:rPr lang="en-US" sz="2000" b="0" dirty="0"/>
              <a:t>These careers are linked to the O*Net Database of </a:t>
            </a:r>
            <a:r>
              <a:rPr lang="en-US" sz="2000" b="0" dirty="0" smtClean="0"/>
              <a:t>careers which makes research easy</a:t>
            </a:r>
            <a:endParaRPr lang="en-US" sz="2000" b="0" dirty="0"/>
          </a:p>
          <a:p>
            <a:endParaRPr lang="en-US" dirty="0"/>
          </a:p>
        </p:txBody>
      </p:sp>
      <p:pic>
        <p:nvPicPr>
          <p:cNvPr id="4" name="Picture 3" descr="Fotolia_11610259_XS.jpg"/>
          <p:cNvPicPr>
            <a:picLocks noChangeAspect="1"/>
          </p:cNvPicPr>
          <p:nvPr/>
        </p:nvPicPr>
        <p:blipFill rotWithShape="1">
          <a:blip r:embed="rId2" cstate="print"/>
          <a:srcRect l="5563" t="8314" r="5563" b="5656"/>
          <a:stretch/>
        </p:blipFill>
        <p:spPr>
          <a:xfrm>
            <a:off x="4191000" y="3925214"/>
            <a:ext cx="4557210" cy="2523501"/>
          </a:xfrm>
          <a:prstGeom prst="rect">
            <a:avLst/>
          </a:prstGeom>
        </p:spPr>
      </p:pic>
      <p:pic>
        <p:nvPicPr>
          <p:cNvPr id="5" name="Picture 3" descr="C:\Users\Tamara\Documents\Logos\DWYA\DWYA-logo-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124200" cy="8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What You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92580"/>
            <a:ext cx="7643813" cy="5257800"/>
          </a:xfrm>
        </p:spPr>
        <p:txBody>
          <a:bodyPr/>
          <a:lstStyle/>
          <a:p>
            <a:r>
              <a:rPr lang="en-US" sz="2400" dirty="0" smtClean="0"/>
              <a:t>Valid and reliable</a:t>
            </a:r>
          </a:p>
          <a:p>
            <a:r>
              <a:rPr lang="en-US" sz="2400" dirty="0" smtClean="0"/>
              <a:t>Easy to read and understand</a:t>
            </a:r>
          </a:p>
          <a:p>
            <a:r>
              <a:rPr lang="en-US" sz="2400" dirty="0" smtClean="0"/>
              <a:t>Used with developmental students</a:t>
            </a:r>
          </a:p>
          <a:p>
            <a:r>
              <a:rPr lang="en-US" sz="2400" dirty="0" smtClean="0"/>
              <a:t>Used at the Lone Star College System for over 10 years</a:t>
            </a:r>
          </a:p>
          <a:p>
            <a:r>
              <a:rPr lang="en-US" sz="2400" dirty="0" smtClean="0"/>
              <a:t>Expand partnerships with Career Services and Advising who use DWYA</a:t>
            </a:r>
          </a:p>
          <a:p>
            <a:r>
              <a:rPr lang="en-US" sz="2400" dirty="0" smtClean="0"/>
              <a:t>Not just an assessment added to a textbook.  </a:t>
            </a:r>
          </a:p>
          <a:p>
            <a:r>
              <a:rPr lang="en-US" sz="2400" dirty="0" smtClean="0"/>
              <a:t>Integrated into the textbook so that students can understand and use the results.</a:t>
            </a:r>
          </a:p>
          <a:p>
            <a:r>
              <a:rPr lang="en-US" sz="2400" dirty="0" smtClean="0"/>
              <a:t>Students say that it is their favorite part of the course!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7056437" cy="508000"/>
          </a:xfrm>
        </p:spPr>
        <p:txBody>
          <a:bodyPr/>
          <a:lstStyle/>
          <a:p>
            <a:r>
              <a:rPr lang="en-US" dirty="0" smtClean="0"/>
              <a:t> Student Comment on DWYA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personality assessment opened my eyes to things I would have never thought on my own. </a:t>
            </a:r>
            <a:r>
              <a:rPr lang="en-US" dirty="0" smtClean="0"/>
              <a:t>Because </a:t>
            </a:r>
            <a:r>
              <a:rPr lang="en-US" dirty="0"/>
              <a:t>of DWYA,  my options for a specific career path has broadened. I have realized what type of person I am and learned the different ways I prefer to learn and interact with other people. I found this assignment to be really helpful and kind of helped me clear out the mist of uncertainty on my </a:t>
            </a:r>
            <a:r>
              <a:rPr lang="en-US" dirty="0" smtClean="0"/>
              <a:t>road </a:t>
            </a:r>
            <a:r>
              <a:rPr lang="en-US" dirty="0"/>
              <a:t>toward success.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reen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7986" r="14793" b="6985"/>
          <a:stretch/>
        </p:blipFill>
        <p:spPr bwMode="auto">
          <a:xfrm>
            <a:off x="7620" y="7620"/>
            <a:ext cx="9144001" cy="66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5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643813" cy="5257800"/>
          </a:xfrm>
        </p:spPr>
        <p:txBody>
          <a:bodyPr/>
          <a:lstStyle/>
          <a:p>
            <a:r>
              <a:rPr lang="en-US" dirty="0" smtClean="0"/>
              <a:t>Use the access code on the inside cover of the book.  </a:t>
            </a:r>
          </a:p>
          <a:p>
            <a:r>
              <a:rPr lang="en-US" dirty="0" smtClean="0"/>
              <a:t>Assessments</a:t>
            </a:r>
          </a:p>
          <a:p>
            <a:pPr lvl="1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Learning Style and Productivity</a:t>
            </a:r>
          </a:p>
          <a:p>
            <a:r>
              <a:rPr lang="en-US" dirty="0" smtClean="0"/>
              <a:t>Career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720897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6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43" y="304800"/>
            <a:ext cx="732621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7151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81000"/>
            <a:ext cx="4343400" cy="508000"/>
          </a:xfrm>
        </p:spPr>
        <p:txBody>
          <a:bodyPr/>
          <a:lstStyle/>
          <a:p>
            <a:r>
              <a:rPr lang="en-US" dirty="0" smtClean="0"/>
              <a:t>Evidence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textbook is based on current educational research.  </a:t>
            </a:r>
            <a:endParaRPr lang="en-US" dirty="0"/>
          </a:p>
        </p:txBody>
      </p:sp>
      <p:pic>
        <p:nvPicPr>
          <p:cNvPr id="4" name="Picture 2" descr="K:\DCIM\100HPAIO\Mon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60608"/>
            <a:ext cx="2090651" cy="273315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92592"/>
            <a:ext cx="1829609" cy="271716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120638" cy="2717164"/>
          </a:xfrm>
          <a:prstGeom prst="rect">
            <a:avLst/>
          </a:prstGeom>
          <a:noFill/>
          <a:ln>
            <a:noFill/>
          </a:ln>
          <a:effectLst>
            <a:outerShdw blurRad="266700" dist="38100" dir="2700000" sx="102000" sy="102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700717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85" y="152400"/>
            <a:ext cx="721243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5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7056437" cy="508000"/>
          </a:xfrm>
        </p:spPr>
        <p:txBody>
          <a:bodyPr/>
          <a:lstStyle/>
          <a:p>
            <a:r>
              <a:rPr lang="en-US" dirty="0" smtClean="0"/>
              <a:t>Objective: Educational Major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2: </a:t>
            </a:r>
          </a:p>
          <a:p>
            <a:pPr marL="0" indent="0">
              <a:buNone/>
            </a:pPr>
            <a:r>
              <a:rPr lang="en-US" b="1" dirty="0" smtClean="0"/>
              <a:t>Exploring Your Personality and Major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Degree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8496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a custom option, another chapter is available:  </a:t>
            </a:r>
          </a:p>
          <a:p>
            <a:pPr marL="0" indent="0">
              <a:buNone/>
            </a:pPr>
            <a:r>
              <a:rPr lang="en-US" b="1" dirty="0" smtClean="0"/>
              <a:t>Planning Your Career and Education</a:t>
            </a:r>
          </a:p>
          <a:p>
            <a:r>
              <a:rPr lang="en-US" dirty="0" smtClean="0"/>
              <a:t>Employment trends</a:t>
            </a:r>
          </a:p>
          <a:p>
            <a:r>
              <a:rPr lang="en-US" dirty="0" smtClean="0"/>
              <a:t>How to research your career</a:t>
            </a:r>
          </a:p>
          <a:p>
            <a:r>
              <a:rPr lang="en-US" dirty="0" smtClean="0"/>
              <a:t>Planning your education</a:t>
            </a:r>
          </a:p>
          <a:p>
            <a:r>
              <a:rPr lang="en-US" dirty="0" smtClean="0"/>
              <a:t>Making good decisions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2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3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5638800" cy="5257800"/>
          </a:xfrm>
        </p:spPr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Note Taking</a:t>
            </a:r>
          </a:p>
          <a:p>
            <a:r>
              <a:rPr lang="en-US" dirty="0" smtClean="0"/>
              <a:t>Test Taking</a:t>
            </a:r>
          </a:p>
          <a:p>
            <a:r>
              <a:rPr lang="en-US" dirty="0" smtClean="0"/>
              <a:t>Studying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Memorization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304800"/>
            <a:ext cx="7010400" cy="508000"/>
          </a:xfrm>
        </p:spPr>
        <p:txBody>
          <a:bodyPr/>
          <a:lstStyle/>
          <a:p>
            <a:r>
              <a:rPr lang="en-US" dirty="0" smtClean="0"/>
              <a:t>Option 1: Memory/Studying/Organization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5: Improving Memory and Reading</a:t>
            </a:r>
          </a:p>
          <a:p>
            <a:r>
              <a:rPr lang="en-US" dirty="0" smtClean="0"/>
              <a:t>How does the memory work?</a:t>
            </a:r>
          </a:p>
          <a:p>
            <a:r>
              <a:rPr lang="en-US" dirty="0" smtClean="0"/>
              <a:t>How can I remember what I study?</a:t>
            </a:r>
          </a:p>
          <a:p>
            <a:r>
              <a:rPr lang="en-US" dirty="0" smtClean="0"/>
              <a:t>What are some memory techniques?</a:t>
            </a:r>
          </a:p>
          <a:p>
            <a:r>
              <a:rPr lang="en-US" dirty="0" smtClean="0"/>
              <a:t>How can I apply memory techniques to reading and studying?</a:t>
            </a:r>
          </a:p>
          <a:p>
            <a:r>
              <a:rPr lang="en-US" dirty="0" smtClean="0"/>
              <a:t>How does organization help with memory and studying?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Test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496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7: Test Taking</a:t>
            </a:r>
          </a:p>
          <a:p>
            <a:r>
              <a:rPr lang="en-US" dirty="0" smtClean="0"/>
              <a:t>What are some test preparation techniques?</a:t>
            </a:r>
          </a:p>
          <a:p>
            <a:r>
              <a:rPr lang="en-US" dirty="0" smtClean="0"/>
              <a:t>How should I review?</a:t>
            </a:r>
          </a:p>
          <a:p>
            <a:r>
              <a:rPr lang="en-US" dirty="0" smtClean="0"/>
              <a:t>How can I deal with test anxiety?</a:t>
            </a:r>
          </a:p>
          <a:p>
            <a:r>
              <a:rPr lang="en-US" dirty="0" smtClean="0"/>
              <a:t>How can I study math and deal with math anxiety?</a:t>
            </a:r>
          </a:p>
          <a:p>
            <a:r>
              <a:rPr lang="en-US" dirty="0" smtClean="0"/>
              <a:t>What are some tips for taking tests?</a:t>
            </a:r>
          </a:p>
          <a:p>
            <a:pPr lvl="1"/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Essay</a:t>
            </a:r>
          </a:p>
          <a:p>
            <a:pPr marL="0" indent="0">
              <a:buNone/>
            </a:pPr>
            <a:r>
              <a:rPr lang="en-US" dirty="0" smtClean="0"/>
              <a:t>Includes practice in taking various types of tests.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3: Note taking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643813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Chapter 6:</a:t>
            </a:r>
          </a:p>
          <a:p>
            <a:pPr marL="0" indent="0">
              <a:buNone/>
            </a:pPr>
            <a:r>
              <a:rPr lang="en-US" b="1" dirty="0" smtClean="0"/>
              <a:t>Taking Notes, Writing and Speaking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30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643813" cy="5257800"/>
          </a:xfrm>
        </p:spPr>
        <p:txBody>
          <a:bodyPr/>
          <a:lstStyle/>
          <a:p>
            <a:r>
              <a:rPr lang="en-US" dirty="0" smtClean="0"/>
              <a:t>Training workshops will be provided for all faculty</a:t>
            </a:r>
          </a:p>
          <a:p>
            <a:pPr lvl="1"/>
            <a:r>
              <a:rPr lang="en-US" dirty="0" smtClean="0"/>
              <a:t>Face to face and webinar</a:t>
            </a:r>
          </a:p>
          <a:p>
            <a:pPr marL="514350" indent="-457200"/>
            <a:r>
              <a:rPr lang="en-US" dirty="0" smtClean="0"/>
              <a:t>Topics</a:t>
            </a:r>
          </a:p>
          <a:p>
            <a:pPr marL="914400" lvl="1" indent="-457200"/>
            <a:r>
              <a:rPr lang="en-US" dirty="0" smtClean="0"/>
              <a:t>Using the text</a:t>
            </a:r>
          </a:p>
          <a:p>
            <a:pPr marL="914400" lvl="1" indent="-457200"/>
            <a:r>
              <a:rPr lang="en-US" dirty="0" smtClean="0"/>
              <a:t>Resources</a:t>
            </a:r>
          </a:p>
          <a:p>
            <a:pPr marL="914400" lvl="1" indent="-457200"/>
            <a:r>
              <a:rPr lang="en-US" dirty="0" smtClean="0"/>
              <a:t>Strategies for working with developmental students based on current research</a:t>
            </a:r>
          </a:p>
          <a:p>
            <a:pPr marL="914400" lvl="1" indent="-457200"/>
            <a:r>
              <a:rPr lang="en-US" dirty="0" smtClean="0"/>
              <a:t>Interactive exercises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400800" cy="508000"/>
          </a:xfrm>
        </p:spPr>
        <p:txBody>
          <a:bodyPr/>
          <a:lstStyle/>
          <a:p>
            <a:r>
              <a:rPr lang="en-US" dirty="0" smtClean="0"/>
              <a:t>Faculty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643813" cy="4800600"/>
          </a:xfrm>
        </p:spPr>
        <p:txBody>
          <a:bodyPr/>
          <a:lstStyle/>
          <a:p>
            <a:r>
              <a:rPr lang="en-US" dirty="0" smtClean="0"/>
              <a:t>Ongoing support from the author</a:t>
            </a:r>
          </a:p>
          <a:p>
            <a:pPr lvl="1"/>
            <a:r>
              <a:rPr lang="en-US" dirty="0" smtClean="0"/>
              <a:t>Online meetings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Phone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2240"/>
            <a:ext cx="2162175" cy="32435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880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Noteworthy Results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4495800" cy="45720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26% increase</a:t>
            </a:r>
            <a:r>
              <a:rPr lang="en-US" sz="2000" i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persistence rates!</a:t>
            </a:r>
          </a:p>
          <a:p>
            <a:endParaRPr lang="en-US" sz="2000" dirty="0" smtClean="0"/>
          </a:p>
          <a:p>
            <a:r>
              <a:rPr lang="en-US" sz="2000" dirty="0" smtClean="0"/>
              <a:t>5 year average course completion rate of 82.7%</a:t>
            </a:r>
          </a:p>
          <a:p>
            <a:r>
              <a:rPr lang="en-US" sz="2000" dirty="0" smtClean="0"/>
              <a:t>87</a:t>
            </a:r>
            <a:r>
              <a:rPr lang="en-US" sz="2000" dirty="0"/>
              <a:t>% of students had chosen a major by the end of the course</a:t>
            </a:r>
          </a:p>
          <a:p>
            <a:r>
              <a:rPr lang="en-US" sz="2000" dirty="0"/>
              <a:t>62% of students reported more confidence in their academic skills</a:t>
            </a:r>
          </a:p>
          <a:p>
            <a:r>
              <a:rPr lang="en-US" sz="2000" dirty="0"/>
              <a:t>88% of students rated the course as good or very </a:t>
            </a:r>
            <a:r>
              <a:rPr lang="en-US" sz="2000" dirty="0" smtClean="0"/>
              <a:t>good</a:t>
            </a:r>
            <a:endParaRPr lang="en-US" sz="2000" dirty="0"/>
          </a:p>
        </p:txBody>
      </p:sp>
      <p:pic>
        <p:nvPicPr>
          <p:cNvPr id="9" name="Picture 2" descr="C:\Users\Tamara\Documents\_CollegeScope\Images\Cuyamaca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5486400"/>
            <a:ext cx="1349153" cy="11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DCIM\100HPAIO\Monograp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11948"/>
            <a:ext cx="3462251" cy="452628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7092950" cy="793750"/>
          </a:xfrm>
          <a:noFill/>
        </p:spPr>
        <p:txBody>
          <a:bodyPr/>
          <a:lstStyle/>
          <a:p>
            <a:r>
              <a:rPr lang="en-US" sz="2800" dirty="0" smtClean="0">
                <a:latin typeface="Tahoma" charset="0"/>
              </a:rPr>
              <a:t>Questions?</a:t>
            </a:r>
            <a:br>
              <a:rPr lang="en-US" sz="2800" dirty="0" smtClean="0">
                <a:latin typeface="Tahoma" charset="0"/>
              </a:rPr>
            </a:br>
            <a:r>
              <a:rPr lang="en-US" sz="2800" dirty="0" smtClean="0">
                <a:latin typeface="Tahoma" charset="0"/>
              </a:rPr>
              <a:t>Discussion</a:t>
            </a:r>
            <a:endParaRPr lang="uk-UA" sz="28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3400"/>
            <a:ext cx="70929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College and Career Success, Concise Edition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Dr. Marsha Fralick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3744913" cy="5257800"/>
          </a:xfrm>
        </p:spPr>
        <p:txBody>
          <a:bodyPr/>
          <a:lstStyle/>
          <a:p>
            <a:r>
              <a:rPr lang="en-US" dirty="0" smtClean="0"/>
              <a:t>College Success: A Study of Positive and Negative Attrition</a:t>
            </a:r>
          </a:p>
          <a:p>
            <a:r>
              <a:rPr lang="en-US" dirty="0" smtClean="0"/>
              <a:t>Fits with the new completion by design agenda which includes early career exploration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1" y="1662815"/>
            <a:ext cx="2979277" cy="44245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8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4800"/>
            <a:ext cx="5334000" cy="508000"/>
          </a:xfrm>
        </p:spPr>
        <p:txBody>
          <a:bodyPr/>
          <a:lstStyle/>
          <a:p>
            <a:r>
              <a:rPr lang="en-US" dirty="0" smtClean="0"/>
              <a:t>New Career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Summarizes current research</a:t>
            </a:r>
          </a:p>
          <a:p>
            <a:r>
              <a:rPr lang="en-US" dirty="0" smtClean="0"/>
              <a:t>Proposes a model for career development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" y="1905000"/>
            <a:ext cx="3553548" cy="4553146"/>
          </a:xfrm>
          <a:prstGeom prst="rect">
            <a:avLst/>
          </a:prstGeom>
          <a:noFill/>
          <a:ln>
            <a:noFill/>
          </a:ln>
          <a:effectLst>
            <a:outerShdw blurRad="6096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4419600" cy="4267200"/>
          </a:xfrm>
        </p:spPr>
        <p:txBody>
          <a:bodyPr/>
          <a:lstStyle/>
          <a:p>
            <a:r>
              <a:rPr lang="en-US" dirty="0" smtClean="0"/>
              <a:t>Build on personal strengths</a:t>
            </a:r>
          </a:p>
          <a:p>
            <a:pPr lvl="1"/>
            <a:r>
              <a:rPr lang="en-US" dirty="0" smtClean="0"/>
              <a:t>Personality type</a:t>
            </a:r>
          </a:p>
          <a:p>
            <a:pPr lvl="1"/>
            <a:r>
              <a:rPr lang="en-US" dirty="0" smtClean="0"/>
              <a:t>Multiple intelligences</a:t>
            </a:r>
          </a:p>
          <a:p>
            <a:r>
              <a:rPr lang="en-US" dirty="0" smtClean="0"/>
              <a:t>Provides motivation for developmental students</a:t>
            </a:r>
            <a:endParaRPr lang="en-US" dirty="0"/>
          </a:p>
        </p:txBody>
      </p:sp>
      <p:pic>
        <p:nvPicPr>
          <p:cNvPr id="4" name="Picture 13" descr="C:\Users\Tamara\AppData\Local\Microsoft\Windows\Temporary Internet Files\Content.IE5\NM1IVAW9\MP91022098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0492" r="11957"/>
          <a:stretch/>
        </p:blipFill>
        <p:spPr bwMode="auto">
          <a:xfrm>
            <a:off x="6324600" y="2133600"/>
            <a:ext cx="2665854" cy="4611887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90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224700"/>
      </a:hlink>
      <a:folHlink>
        <a:srgbClr val="2247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1025</TotalTime>
  <Words>1585</Words>
  <Application>Microsoft Office PowerPoint</Application>
  <PresentationFormat>On-screen Show (4:3)</PresentationFormat>
  <Paragraphs>283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template</vt:lpstr>
      <vt:lpstr>Helping Your Developmental Students Succeed at  Lone Star College  Dr. Marsha Fralick</vt:lpstr>
      <vt:lpstr>Ice Breaker</vt:lpstr>
      <vt:lpstr>Overview </vt:lpstr>
      <vt:lpstr>PowerPoint Presentation</vt:lpstr>
      <vt:lpstr>Evidence Based</vt:lpstr>
      <vt:lpstr>Noteworthy Results</vt:lpstr>
      <vt:lpstr>PowerPoint Presentation</vt:lpstr>
      <vt:lpstr>New Career Article</vt:lpstr>
      <vt:lpstr>Strength Based</vt:lpstr>
      <vt:lpstr>Positive Thinking</vt:lpstr>
      <vt:lpstr>Encourages Self-Responsibility</vt:lpstr>
      <vt:lpstr>   For Community College Students</vt:lpstr>
      <vt:lpstr>Appropriate Reading Level</vt:lpstr>
      <vt:lpstr>             Help with Writing</vt:lpstr>
      <vt:lpstr>Interactive Activities</vt:lpstr>
      <vt:lpstr>Resources</vt:lpstr>
      <vt:lpstr>Custom Instructor Manual</vt:lpstr>
      <vt:lpstr>PowerPoint Presentation</vt:lpstr>
      <vt:lpstr>At the beginning, 90% say they are motivated for success.</vt:lpstr>
      <vt:lpstr>Almost 50% drop out before the start of their second year.</vt:lpstr>
      <vt:lpstr>PowerPoint Presentation</vt:lpstr>
      <vt:lpstr>Learning Outcome 1</vt:lpstr>
      <vt:lpstr>Objective: What is a successful student?</vt:lpstr>
      <vt:lpstr>Objective: Identify barriers and paths to success</vt:lpstr>
      <vt:lpstr>Success Wheel </vt:lpstr>
      <vt:lpstr>  Pre-test </vt:lpstr>
      <vt:lpstr>Post-test</vt:lpstr>
      <vt:lpstr>Chapter 1 Sample Additional Activities</vt:lpstr>
      <vt:lpstr>Paths to Success </vt:lpstr>
      <vt:lpstr>Paths to Success</vt:lpstr>
      <vt:lpstr>Objective: Effective Academic Communication Skills</vt:lpstr>
      <vt:lpstr>Objective: Learning Style and Learning Strategies</vt:lpstr>
      <vt:lpstr>PowerPoint Presentation</vt:lpstr>
      <vt:lpstr>20 Learning Style Factors</vt:lpstr>
      <vt:lpstr>Learning Outcome 2</vt:lpstr>
      <vt:lpstr>Resource Awareness</vt:lpstr>
      <vt:lpstr>Resource Awareness</vt:lpstr>
      <vt:lpstr>Learning Outcome 3</vt:lpstr>
      <vt:lpstr> Completion by Design</vt:lpstr>
      <vt:lpstr>Objective: Career Discovery </vt:lpstr>
      <vt:lpstr>Custom Option</vt:lpstr>
      <vt:lpstr>Objective: Career Survey, i.e., Do What You Are</vt:lpstr>
      <vt:lpstr>Do What You Are</vt:lpstr>
      <vt:lpstr> Student Comment on DWYA</vt:lpstr>
      <vt:lpstr>PowerPoint Presentation</vt:lpstr>
      <vt:lpstr>Online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Objective: Educational Major Explorations</vt:lpstr>
      <vt:lpstr>Objective: Degree Planning</vt:lpstr>
      <vt:lpstr>Objective: 3 topics</vt:lpstr>
      <vt:lpstr>Option 1: Memory/Studying/Organization</vt:lpstr>
      <vt:lpstr>Option 2: Test Taking</vt:lpstr>
      <vt:lpstr>Option 3: Note taking </vt:lpstr>
      <vt:lpstr>Professional Development</vt:lpstr>
      <vt:lpstr>Faculty Support</vt:lpstr>
      <vt:lpstr>Questions? Discussion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88</cp:revision>
  <cp:lastPrinted>2012-04-18T01:09:03Z</cp:lastPrinted>
  <dcterms:created xsi:type="dcterms:W3CDTF">2012-04-09T19:47:51Z</dcterms:created>
  <dcterms:modified xsi:type="dcterms:W3CDTF">2012-09-13T00:58:59Z</dcterms:modified>
</cp:coreProperties>
</file>