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5"/>
  </p:notesMasterIdLst>
  <p:sldIdLst>
    <p:sldId id="258" r:id="rId2"/>
    <p:sldId id="298" r:id="rId3"/>
    <p:sldId id="351" r:id="rId4"/>
    <p:sldId id="352" r:id="rId5"/>
    <p:sldId id="299" r:id="rId6"/>
    <p:sldId id="301" r:id="rId7"/>
    <p:sldId id="316" r:id="rId8"/>
    <p:sldId id="434" r:id="rId9"/>
    <p:sldId id="350" r:id="rId10"/>
    <p:sldId id="283" r:id="rId11"/>
    <p:sldId id="364" r:id="rId12"/>
    <p:sldId id="349" r:id="rId13"/>
    <p:sldId id="356" r:id="rId14"/>
    <p:sldId id="303" r:id="rId15"/>
    <p:sldId id="307" r:id="rId16"/>
    <p:sldId id="308" r:id="rId17"/>
    <p:sldId id="365" r:id="rId18"/>
    <p:sldId id="388" r:id="rId19"/>
    <p:sldId id="366" r:id="rId20"/>
    <p:sldId id="314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431" r:id="rId33"/>
    <p:sldId id="432" r:id="rId34"/>
    <p:sldId id="433" r:id="rId35"/>
    <p:sldId id="381" r:id="rId36"/>
    <p:sldId id="383" r:id="rId37"/>
    <p:sldId id="384" r:id="rId38"/>
    <p:sldId id="390" r:id="rId39"/>
    <p:sldId id="391" r:id="rId40"/>
    <p:sldId id="318" r:id="rId41"/>
    <p:sldId id="319" r:id="rId42"/>
    <p:sldId id="320" r:id="rId43"/>
    <p:sldId id="321" r:id="rId44"/>
    <p:sldId id="427" r:id="rId45"/>
    <p:sldId id="322" r:id="rId46"/>
    <p:sldId id="324" r:id="rId47"/>
    <p:sldId id="325" r:id="rId48"/>
    <p:sldId id="326" r:id="rId49"/>
    <p:sldId id="327" r:id="rId50"/>
    <p:sldId id="328" r:id="rId51"/>
    <p:sldId id="329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55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  <p:sldId id="409" r:id="rId87"/>
    <p:sldId id="410" r:id="rId88"/>
    <p:sldId id="411" r:id="rId89"/>
    <p:sldId id="412" r:id="rId90"/>
    <p:sldId id="413" r:id="rId91"/>
    <p:sldId id="414" r:id="rId92"/>
    <p:sldId id="415" r:id="rId93"/>
    <p:sldId id="416" r:id="rId94"/>
    <p:sldId id="417" r:id="rId95"/>
    <p:sldId id="418" r:id="rId96"/>
    <p:sldId id="419" r:id="rId97"/>
    <p:sldId id="420" r:id="rId98"/>
    <p:sldId id="421" r:id="rId99"/>
    <p:sldId id="422" r:id="rId100"/>
    <p:sldId id="423" r:id="rId101"/>
    <p:sldId id="424" r:id="rId102"/>
    <p:sldId id="425" r:id="rId103"/>
    <p:sldId id="426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77777"/>
    <a:srgbClr val="F2EC00"/>
    <a:srgbClr val="8B157A"/>
    <a:srgbClr val="FF9900"/>
    <a:srgbClr val="F3DD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4353" autoAdjust="0"/>
  </p:normalViewPr>
  <p:slideViewPr>
    <p:cSldViewPr>
      <p:cViewPr>
        <p:scale>
          <a:sx n="75" d="100"/>
          <a:sy n="75" d="100"/>
        </p:scale>
        <p:origin x="-281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9027A0-9DF3-4955-BEEB-E4EFFB31B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975678-277F-47CC-96EC-C9661011ED4B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703606-7B7B-41A8-AE46-10F024B19F2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5F2EBF-D965-461E-8D99-07BF17F76F98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85E5E6-DADF-4202-B40F-503C7D5E2B0C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B0797B-C49C-4B0F-BC04-0F3067BEA9A5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8051E9-78BB-443B-B186-6A4CDDBAE8C0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06C261-E4A9-41FF-9EF2-02B32AC17731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202FBE-EC09-4158-A208-DFF9FDA15E3A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3B2131-70E6-43AF-B1DB-AF60AF9CFCFD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7B2C29-0B1F-4582-976E-1E1E3E7DA7C5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08D9BD-E084-4FA8-8B9F-41E06D778435}" type="slidenum">
              <a:rPr lang="en-US" smtClean="0"/>
              <a:pPr eaLnBrk="1" hangingPunct="1"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51F666-ACEE-44DD-88BB-588189CD4DBE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4B4F3D-D6DC-4C7F-B81D-30BEE5463845}" type="slidenum">
              <a:rPr lang="en-US" smtClean="0"/>
              <a:pPr eaLnBrk="1" hangingPunct="1"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9E7771-CED1-4DB8-A290-66AC625068E9}" type="slidenum">
              <a:rPr lang="en-US" smtClean="0"/>
              <a:pPr eaLnBrk="1" hangingPunct="1"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FB4926-478A-47FE-A099-D0A707DB656F}" type="slidenum">
              <a:rPr lang="en-US" smtClean="0"/>
              <a:pPr eaLnBrk="1" hangingPunct="1"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DBBB72-1243-4AC3-B5AF-8D260F0C75B7}" type="slidenum">
              <a:rPr lang="en-US" smtClean="0"/>
              <a:pPr eaLnBrk="1" hangingPunct="1"/>
              <a:t>90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CEE812-ADD5-40D5-91EA-1B3C76DF7036}" type="slidenum">
              <a:rPr lang="en-US" smtClean="0"/>
              <a:pPr eaLnBrk="1" hangingPunct="1"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3AF468-5C28-46ED-8A41-0F11090E3840}" type="slidenum">
              <a:rPr lang="en-US" smtClean="0"/>
              <a:pPr eaLnBrk="1" hangingPunct="1"/>
              <a:t>96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EBC4D4-B45A-4F5A-876C-16BB907FE0FB}" type="slidenum">
              <a:rPr lang="en-US" smtClean="0"/>
              <a:pPr eaLnBrk="1" hangingPunct="1"/>
              <a:t>99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23C6C9-947C-477E-A07D-83528E9DA855}" type="slidenum">
              <a:rPr lang="en-US" smtClean="0"/>
              <a:pPr eaLnBrk="1" hangingPunct="1"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432832-FE9F-4FF3-8FA4-5A866948B0DC}" type="slidenum">
              <a:rPr lang="en-US" smtClean="0"/>
              <a:pPr eaLnBrk="1" hangingPunct="1"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 of the keys to success of this program is that it helps students to make a good choice of a major and career.  How do we do this?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147918-7AEB-48E7-A621-45B2E2008B9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Another central theme is learning style.  If students understand their learning style, it helps them to learn new and difficult material in college and throughout life. 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058D3F-F0F9-442B-8C67-5FC916EC1A6C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047E5D-86E4-43C8-AC11-AF0E8A703CF7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2A5E2E-3C40-4E41-9CD3-CCC3DEB4C61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21D0BDA-2F3F-4882-AB33-6F39601B4C39}" type="slidenum">
              <a:rPr lang="en-US" smtClean="0">
                <a:latin typeface="Lucida Grande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3BEA85-AFAF-437D-B013-1F1B8A2E465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A6DA33-70A9-4D55-83E0-365E9F59914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6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85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85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2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47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9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5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7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838200"/>
            <a:ext cx="9144000" cy="609600"/>
            <a:chOff x="0" y="432"/>
            <a:chExt cx="5760" cy="366"/>
          </a:xfrm>
        </p:grpSpPr>
        <p:pic>
          <p:nvPicPr>
            <p:cNvPr id="103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16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32"/>
              <a:ext cx="16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32"/>
              <a:ext cx="16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" y="432"/>
              <a:ext cx="16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004888" y="454025"/>
            <a:ext cx="1974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>
                <a:solidFill>
                  <a:srgbClr val="FF9900"/>
                </a:solidFill>
                <a:latin typeface="Bradley Hand ITC" pitchFamily="66" charset="0"/>
              </a:rPr>
              <a:t>Illuminate Your Life</a:t>
            </a: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3175"/>
            <a:ext cx="14192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0" y="6781800"/>
            <a:ext cx="9144000" cy="109538"/>
          </a:xfrm>
          <a:prstGeom prst="rect">
            <a:avLst/>
          </a:prstGeom>
          <a:gradFill rotWithShape="1">
            <a:gsLst>
              <a:gs pos="0">
                <a:srgbClr val="B972AF">
                  <a:alpha val="60001"/>
                </a:srgbClr>
              </a:gs>
              <a:gs pos="100000">
                <a:srgbClr val="8B157A">
                  <a:alpha val="8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033" name="Picture 13"/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/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40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mple_student@leeward.edu" TargetMode="External"/><Relationship Id="rId2" Type="http://schemas.openxmlformats.org/officeDocument/2006/relationships/hyperlink" Target="http://www.collegescope.com/ccs/leewar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cope.com/cuyama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cope.com/ccs/windwardadul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sample_student@windwardadult.edu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cope.com/ccs/sierracolleg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86000" y="1371600"/>
            <a:ext cx="4876800" cy="2514600"/>
            <a:chOff x="1584" y="864"/>
            <a:chExt cx="2400" cy="1050"/>
          </a:xfrm>
        </p:grpSpPr>
        <p:pic>
          <p:nvPicPr>
            <p:cNvPr id="20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12"/>
              <a:ext cx="2352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Oval 5"/>
            <p:cNvSpPr>
              <a:spLocks noChangeArrowheads="1"/>
            </p:cNvSpPr>
            <p:nvPr/>
          </p:nvSpPr>
          <p:spPr bwMode="auto">
            <a:xfrm>
              <a:off x="3888" y="8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221163"/>
            <a:ext cx="37338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gradFill rotWithShape="1">
            <a:gsLst>
              <a:gs pos="0">
                <a:srgbClr val="B972AF">
                  <a:alpha val="60001"/>
                </a:srgbClr>
              </a:gs>
              <a:gs pos="100000">
                <a:srgbClr val="8B157A">
                  <a:alpha val="8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3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4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6967538" y="0"/>
            <a:ext cx="2176462" cy="630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8B157A"/>
                </a:solidFill>
                <a:latin typeface="Century Gothic" pitchFamily="34" charset="0"/>
              </a:rPr>
              <a:t>Noteworthy Results at </a:t>
            </a:r>
            <a:r>
              <a:rPr lang="en-US" sz="2400" b="0" i="1" smtClean="0">
                <a:solidFill>
                  <a:srgbClr val="8B157A"/>
                </a:solidFill>
                <a:latin typeface="Century Gothic" pitchFamily="34" charset="0"/>
              </a:rPr>
              <a:t>Cuyamaca Community College</a:t>
            </a:r>
          </a:p>
        </p:txBody>
      </p:sp>
      <p:pic>
        <p:nvPicPr>
          <p:cNvPr id="11267" name="Picture 2" descr="K:\DCIM\100HPAIO\Monograp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3460750" cy="4525963"/>
          </a:xfrm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86200" y="1752600"/>
            <a:ext cx="5257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200" i="1">
                <a:solidFill>
                  <a:srgbClr val="C00000"/>
                </a:solidFill>
              </a:rPr>
              <a:t>Implementing our Student Success Program on college campuses has resulted in a 26% increase in persistence rates!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581400" y="3429000"/>
            <a:ext cx="5562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CUYAMACA COMMUNITY COLLEGE RESULTS:</a:t>
            </a:r>
          </a:p>
          <a:p>
            <a:r>
              <a:rPr lang="en-US"/>
              <a:t>87% of students had chosen a major by the end of the course</a:t>
            </a:r>
          </a:p>
          <a:p>
            <a:r>
              <a:rPr lang="en-US"/>
              <a:t>62% of students reported more confidence in their academic skills</a:t>
            </a:r>
          </a:p>
          <a:p>
            <a:r>
              <a:rPr lang="en-US"/>
              <a:t>88% of students rated the course as good or very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628650"/>
            <a:ext cx="56578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2800" smtClean="0"/>
              <a:t>Personalized Learning Strategies</a:t>
            </a:r>
          </a:p>
        </p:txBody>
      </p:sp>
      <p:pic>
        <p:nvPicPr>
          <p:cNvPr id="34819" name="Picture 2" descr="C:\Users\Marsha\Desktop\Scree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073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772400" cy="1143000"/>
          </a:xfrm>
        </p:spPr>
        <p:txBody>
          <a:bodyPr/>
          <a:lstStyle/>
          <a:p>
            <a:r>
              <a:rPr lang="en-US" smtClean="0"/>
              <a:t>Learning Style Exercise: The Paper Airplane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Questions?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6868" name="Picture 4" descr="j037107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604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Century Gothic" pitchFamily="34" charset="0"/>
              </a:rPr>
              <a:t>Results: </a:t>
            </a:r>
            <a:r>
              <a:rPr lang="en-US" sz="2400" i="1" smtClean="0">
                <a:latin typeface="Century Gothic" pitchFamily="34" charset="0"/>
              </a:rPr>
              <a:t>Lone Star College System</a:t>
            </a:r>
          </a:p>
        </p:txBody>
      </p:sp>
      <p:graphicFrame>
        <p:nvGraphicFramePr>
          <p:cNvPr id="70694" name="Group 38"/>
          <p:cNvGraphicFramePr>
            <a:graphicFrameLocks noGrp="1"/>
          </p:cNvGraphicFramePr>
          <p:nvPr/>
        </p:nvGraphicFramePr>
        <p:xfrm>
          <a:off x="990600" y="1905000"/>
          <a:ext cx="7391400" cy="4392613"/>
        </p:xfrm>
        <a:graphic>
          <a:graphicData uri="http://schemas.openxmlformats.org/drawingml/2006/table">
            <a:tbl>
              <a:tblPr/>
              <a:tblGrid>
                <a:gridCol w="2614613"/>
                <a:gridCol w="2387600"/>
                <a:gridCol w="2389187"/>
              </a:tblGrid>
              <a:tr h="1349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College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Persistence rate of all Student Types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Persistence rate of CollegeScope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LSC – CyFair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LSC – Kingwood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LSC –Montgomery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LSC – North Harris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LSC – Tomball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47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Average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Resources at </a:t>
            </a:r>
            <a:r>
              <a:rPr lang="en-US" sz="2800" smtClean="0">
                <a:hlinkClick r:id="rId2"/>
              </a:rPr>
              <a:t>http://www.collegesuccess1.com</a:t>
            </a:r>
            <a:r>
              <a:rPr lang="en-US" sz="2800" smtClean="0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Instructor Manual</a:t>
            </a:r>
          </a:p>
          <a:p>
            <a:r>
              <a:rPr lang="en-US" sz="3200" smtClean="0"/>
              <a:t>Resources for Faculty</a:t>
            </a:r>
          </a:p>
          <a:p>
            <a:pPr lvl="1"/>
            <a:r>
              <a:rPr lang="en-US" smtClean="0"/>
              <a:t>Videos</a:t>
            </a:r>
          </a:p>
          <a:p>
            <a:pPr lvl="1"/>
            <a:r>
              <a:rPr lang="en-US" smtClean="0"/>
              <a:t>Internet Links</a:t>
            </a:r>
          </a:p>
          <a:p>
            <a:pPr lvl="1"/>
            <a:r>
              <a:rPr lang="en-US" smtClean="0"/>
              <a:t>Many other resources</a:t>
            </a:r>
          </a:p>
          <a:p>
            <a:r>
              <a:rPr lang="en-US" sz="3200" smtClean="0"/>
              <a:t>Training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Tour Sample Student Portfolio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http://www.collegescope.com/ccs/leeward</a:t>
            </a:r>
            <a:r>
              <a:rPr lang="en-US" sz="2800" dirty="0" smtClean="0"/>
              <a:t>  </a:t>
            </a:r>
          </a:p>
          <a:p>
            <a:r>
              <a:rPr lang="en-US" sz="2800" dirty="0" smtClean="0">
                <a:hlinkClick r:id="rId3"/>
              </a:rPr>
              <a:t>sample_student@leeward.edu</a:t>
            </a:r>
            <a:endParaRPr lang="en-US" sz="2800" dirty="0" smtClean="0"/>
          </a:p>
          <a:p>
            <a:r>
              <a:rPr lang="en-US" sz="2800" dirty="0" smtClean="0"/>
              <a:t>Password: sample1  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Quick Tour Faculty Portfolio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hlinkClick r:id="rId2"/>
              </a:rPr>
              <a:t>www.collegescope.com/cuyamaca</a:t>
            </a:r>
            <a:endParaRPr lang="en-US" sz="3200" smtClean="0"/>
          </a:p>
          <a:p>
            <a:r>
              <a:rPr lang="en-US" sz="3200" smtClean="0"/>
              <a:t>How to log in</a:t>
            </a:r>
          </a:p>
          <a:p>
            <a:r>
              <a:rPr lang="en-US" sz="3200" smtClean="0"/>
              <a:t>How to add students</a:t>
            </a:r>
          </a:p>
          <a:p>
            <a:r>
              <a:rPr lang="en-US" sz="3200" smtClean="0"/>
              <a:t>The faculty menu</a:t>
            </a:r>
          </a:p>
          <a:p>
            <a:r>
              <a:rPr lang="en-US" sz="3200" smtClean="0"/>
              <a:t>Locating the chapters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Students Register and Log In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smtClean="0">
                <a:hlinkClick r:id="rId3"/>
              </a:rPr>
              <a:t>www.collegescope.com/ccs/leeward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The difference between a faculty and student account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772400" cy="4114800"/>
          </a:xfrm>
        </p:spPr>
        <p:txBody>
          <a:bodyPr/>
          <a:lstStyle/>
          <a:p>
            <a:r>
              <a:rPr lang="en-US" sz="4000" smtClean="0"/>
              <a:t>The student account has </a:t>
            </a:r>
            <a:r>
              <a:rPr lang="en-US" sz="4000" smtClean="0">
                <a:solidFill>
                  <a:srgbClr val="FF0000"/>
                </a:solidFill>
              </a:rPr>
              <a:t>/ccs/</a:t>
            </a:r>
          </a:p>
          <a:p>
            <a:r>
              <a:rPr lang="en-US" sz="4000" smtClean="0">
                <a:solidFill>
                  <a:srgbClr val="FF0000"/>
                </a:solidFill>
              </a:rPr>
              <a:t>ccs</a:t>
            </a:r>
            <a:r>
              <a:rPr lang="en-US" sz="4000" smtClean="0"/>
              <a:t> stands for college and career success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Click: Register Here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2000"/>
            <a:ext cx="7754938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427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2400" y="1752600"/>
            <a:ext cx="2209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Fill out the registration information.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Click the Register Button at the bottom of the page.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0"/>
            <a:ext cx="6381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2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52400" y="1752600"/>
            <a:ext cx="2209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Fill out the registration information.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Click the Register Button at the bottom of the page.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0"/>
            <a:ext cx="6381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2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CollegeScope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r>
              <a:rPr lang="en-US" sz="2800" dirty="0" smtClean="0"/>
              <a:t>Overview of key features</a:t>
            </a:r>
          </a:p>
          <a:p>
            <a:r>
              <a:rPr lang="en-US" sz="2800" dirty="0" smtClean="0"/>
              <a:t>Research on effectiveness (Brief)</a:t>
            </a:r>
          </a:p>
          <a:p>
            <a:r>
              <a:rPr lang="en-US" sz="2800" dirty="0" smtClean="0"/>
              <a:t>Resources for faculty</a:t>
            </a:r>
          </a:p>
          <a:p>
            <a:r>
              <a:rPr lang="en-US" sz="2800" dirty="0" smtClean="0"/>
              <a:t>A quick tour (student and faculty view)</a:t>
            </a:r>
          </a:p>
          <a:p>
            <a:r>
              <a:rPr lang="en-US" sz="2800" dirty="0" smtClean="0"/>
              <a:t>Helping your students log in </a:t>
            </a:r>
          </a:p>
          <a:p>
            <a:r>
              <a:rPr lang="en-US" sz="2800" dirty="0" smtClean="0"/>
              <a:t>Introducing CollegeScope to your students</a:t>
            </a:r>
          </a:p>
          <a:p>
            <a:r>
              <a:rPr lang="en-US" sz="2800" dirty="0" smtClean="0"/>
              <a:t>Improving retention and success</a:t>
            </a:r>
          </a:p>
          <a:p>
            <a:r>
              <a:rPr lang="en-US" sz="2800" dirty="0" smtClean="0"/>
              <a:t>Common login problems and easy solutions</a:t>
            </a:r>
          </a:p>
          <a:p>
            <a:r>
              <a:rPr lang="en-US" sz="2800" dirty="0" smtClean="0"/>
              <a:t>Assessments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sha\Desktop\Scree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66800"/>
            <a:ext cx="88407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Click: Start CollegeScope</a:t>
            </a:r>
          </a:p>
        </p:txBody>
      </p:sp>
      <p:pic>
        <p:nvPicPr>
          <p:cNvPr id="22531" name="Picture 2" descr="C:\Users\Marsha\Desktop\Scree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407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30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with an assessment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assessment is a pre-test to measure your skills at the present time.</a:t>
            </a:r>
          </a:p>
          <a:p>
            <a:r>
              <a:rPr lang="en-US" smtClean="0"/>
              <a:t>You will take this assessment again at the end to see how you have improved. </a:t>
            </a:r>
          </a:p>
          <a:p>
            <a:r>
              <a:rPr lang="en-US" smtClean="0"/>
              <a:t>Relax and answer the questions honestly. </a:t>
            </a:r>
          </a:p>
          <a:p>
            <a:r>
              <a:rPr lang="en-US" smtClean="0"/>
              <a:t>The assessment is a good outline of the content of CollegeScope.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69288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65150"/>
          </a:xfrm>
        </p:spPr>
        <p:txBody>
          <a:bodyPr/>
          <a:lstStyle/>
          <a:p>
            <a:pPr eaLnBrk="1" hangingPunct="1"/>
            <a:r>
              <a:rPr lang="en-US" sz="3600" smtClean="0"/>
              <a:t>The Content Survey</a:t>
            </a:r>
          </a:p>
        </p:txBody>
      </p:sp>
      <p:pic>
        <p:nvPicPr>
          <p:cNvPr id="25603" name="Picture 3" descr="C:\Users\Marsha\Desktop\Scree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576388"/>
            <a:ext cx="567372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57200" y="2082800"/>
            <a:ext cx="2438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There are 100 easy questions.  Just answer quickly.  You can click on Finish Later if you don’t complete the survey all at once.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657350"/>
            <a:ext cx="74231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itle 3"/>
          <p:cNvSpPr>
            <a:spLocks noGrp="1"/>
          </p:cNvSpPr>
          <p:nvPr>
            <p:ph type="title"/>
          </p:nvPr>
        </p:nvSpPr>
        <p:spPr>
          <a:xfrm>
            <a:off x="519113" y="838200"/>
            <a:ext cx="8229600" cy="685800"/>
          </a:xfrm>
        </p:spPr>
        <p:txBody>
          <a:bodyPr/>
          <a:lstStyle/>
          <a:p>
            <a:pPr algn="l"/>
            <a:r>
              <a:rPr lang="en-US" sz="2000" smtClean="0"/>
              <a:t>After you finish the assessment, you will see this page.  Begin Chapter 1: Understanding Motivation.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52600"/>
            <a:ext cx="59245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38200"/>
          </a:xfrm>
        </p:spPr>
        <p:txBody>
          <a:bodyPr/>
          <a:lstStyle/>
          <a:p>
            <a:r>
              <a:rPr lang="en-US" sz="2800" smtClean="0"/>
              <a:t>Chapter 1 contains your assessment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700"/>
            <a:ext cx="66008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28600" y="1676400"/>
            <a:ext cx="2057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Remember that you will be improving your skills throughout the program.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1817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There are many interactive features in the text.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9121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060450" y="3810000"/>
            <a:ext cx="685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Journal entries provide the opportunity to think about the material and apply it to your personal life.  They are generally a well-developed paragraph.  The journal entries become part of your portfolio visible to you and your instructor.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10400" cy="1143000"/>
          </a:xfrm>
        </p:spPr>
        <p:txBody>
          <a:bodyPr/>
          <a:lstStyle/>
          <a:p>
            <a:r>
              <a:rPr lang="en-US" smtClean="0"/>
              <a:t>        Keys to Success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program helps students to make a good choice of a major and career.    </a:t>
            </a:r>
          </a:p>
        </p:txBody>
      </p:sp>
      <p:pic>
        <p:nvPicPr>
          <p:cNvPr id="4100" name="Picture 5" descr="Fotolia_11610259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5181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Marsha\Pictures\Microsoft Clip Organizer\j01987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18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5410200" y="1905000"/>
            <a:ext cx="2895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/>
              <a:t>Quizzes provide immediate feedback.  Read the text carefully and do your best on the quizzes. You cannot change your answers.  Quizzes are part of your portfolio and your grade.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Complete the interactive activities along the way. 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038350"/>
            <a:ext cx="66579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latin typeface="Comic Sans MS" pitchFamily="66" charset="0"/>
              </a:rPr>
              <a:t>Pay the fee to continue Chapter 2 and the rest of the program.    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930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7543800" y="3816350"/>
            <a:ext cx="914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 $</a:t>
            </a:r>
            <a:r>
              <a:rPr lang="en-US" sz="1200" b="1">
                <a:latin typeface="Arial" pitchFamily="34" charset="0"/>
              </a:rPr>
              <a:t>60.00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96200" y="4419600"/>
            <a:ext cx="103028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Arial" pitchFamily="34" charset="0"/>
              </a:rPr>
              <a:t>60.00</a:t>
            </a:r>
          </a:p>
          <a:p>
            <a:pPr eaLnBrk="1" hangingPunct="1"/>
            <a:r>
              <a:rPr lang="en-US" sz="1200">
                <a:latin typeface="Arial" pitchFamily="34" charset="0"/>
              </a:rPr>
              <a:t>  </a:t>
            </a:r>
            <a:r>
              <a:rPr lang="en-US" sz="1200" u="sng">
                <a:latin typeface="Arial" pitchFamily="34" charset="0"/>
              </a:rPr>
              <a:t>0.00</a:t>
            </a:r>
          </a:p>
          <a:p>
            <a:pPr eaLnBrk="1" hangingPunct="1"/>
            <a:r>
              <a:rPr lang="en-US" sz="1200">
                <a:latin typeface="Arial" pitchFamily="34" charset="0"/>
              </a:rPr>
              <a:t>60.00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latin typeface="Comic Sans MS" pitchFamily="66" charset="0"/>
              </a:rPr>
              <a:t>Pay online with a credit card.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a discount by paying online </a:t>
            </a:r>
            <a:r>
              <a:rPr lang="en-US" smtClean="0">
                <a:cs typeface="Arial" pitchFamily="34" charset="0"/>
              </a:rPr>
              <a:t>($60).</a:t>
            </a:r>
            <a:r>
              <a:rPr lang="en-US" smtClean="0"/>
              <a:t>  </a:t>
            </a:r>
          </a:p>
          <a:p>
            <a:r>
              <a:rPr lang="en-US" smtClean="0"/>
              <a:t>You can use your financial aid voucher in the bookstore to purchase an access code to use instead of a credit card.  The bookstore charges </a:t>
            </a:r>
            <a:r>
              <a:rPr lang="en-US" smtClean="0">
                <a:cs typeface="Arial" pitchFamily="34" charset="0"/>
              </a:rPr>
              <a:t>$__.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rsha\Desktop\Scree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9100"/>
            <a:ext cx="6858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latin typeface="Comic Sans MS" pitchFamily="66" charset="0"/>
              </a:rPr>
              <a:t>If you purchase an access code from the bookstore, enter it 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C:\Users\Marsha\Desktop\Screen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54163"/>
            <a:ext cx="81534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35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1066800" y="5486400"/>
            <a:ext cx="725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/>
              <a:t>Use the email address and password you created to log in.  Do not register again.  </a:t>
            </a:r>
          </a:p>
        </p:txBody>
      </p:sp>
      <p:sp>
        <p:nvSpPr>
          <p:cNvPr id="368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time, just log in.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 continue, click: My Chapters.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562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558925"/>
            <a:ext cx="7945438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4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675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you may begin Chapter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You can also view your results from previous chapters. 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81213"/>
            <a:ext cx="5564187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70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arsha\Desktop\Screen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342063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029200" y="0"/>
            <a:ext cx="2667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r>
              <a:rPr lang="en-US" smtClean="0"/>
              <a:t>        Keys to Success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endParaRPr lang="en-US" smtClean="0"/>
          </a:p>
          <a:p>
            <a:r>
              <a:rPr lang="en-US" sz="3200" smtClean="0"/>
              <a:t>The program helps students to understand their </a:t>
            </a:r>
            <a:r>
              <a:rPr lang="en-US" sz="3200" smtClean="0">
                <a:solidFill>
                  <a:srgbClr val="FF0000"/>
                </a:solidFill>
              </a:rPr>
              <a:t>learning style </a:t>
            </a:r>
            <a:r>
              <a:rPr lang="en-US" sz="3200" smtClean="0"/>
              <a:t>and how to become a </a:t>
            </a:r>
            <a:r>
              <a:rPr lang="en-US" sz="3200" smtClean="0">
                <a:solidFill>
                  <a:srgbClr val="FF0000"/>
                </a:solidFill>
              </a:rPr>
              <a:t>lifelong learner</a:t>
            </a:r>
            <a:r>
              <a:rPr lang="en-US" sz="3200" smtClean="0"/>
              <a:t>.   </a:t>
            </a:r>
          </a:p>
        </p:txBody>
      </p:sp>
      <p:pic>
        <p:nvPicPr>
          <p:cNvPr id="5124" name="Picture 4" descr="Fotolia_1410097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4165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Users\Marsha\Pictures\Microsoft Clip Organizer\j01987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142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eaLnBrk="1" hangingPunct="1"/>
            <a:r>
              <a:rPr lang="en-US" sz="2400" smtClean="0"/>
              <a:t>Improving Retention and Success with CollegeScope</a:t>
            </a:r>
          </a:p>
        </p:txBody>
      </p:sp>
      <p:pic>
        <p:nvPicPr>
          <p:cNvPr id="39939" name="Picture 7" descr="boyanddipl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362200"/>
            <a:ext cx="59451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What should you do on the first day/week?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day is the most important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Introduce the CollegeScope Student Success Program</a:t>
            </a:r>
          </a:p>
          <a:p>
            <a:pPr eaLnBrk="1" hangingPunct="1"/>
            <a:r>
              <a:rPr lang="en-US" sz="3200" smtClean="0"/>
              <a:t>Make your expectations clear</a:t>
            </a:r>
          </a:p>
          <a:p>
            <a:pPr lvl="1" eaLnBrk="1" hangingPunct="1"/>
            <a:r>
              <a:rPr lang="en-US" sz="3200" smtClean="0"/>
              <a:t>The course syllabus</a:t>
            </a:r>
          </a:p>
          <a:p>
            <a:pPr eaLnBrk="1" hangingPunct="1"/>
            <a:r>
              <a:rPr lang="en-US" sz="3200" smtClean="0"/>
              <a:t>Get to know your students and help them to meet other students</a:t>
            </a:r>
          </a:p>
          <a:p>
            <a:pPr eaLnBrk="1" hangingPunct="1"/>
            <a:r>
              <a:rPr lang="en-US" sz="3200" smtClean="0"/>
              <a:t>Do something that motivates students on the first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686800" cy="1371600"/>
          </a:xfrm>
        </p:spPr>
        <p:txBody>
          <a:bodyPr/>
          <a:lstStyle/>
          <a:p>
            <a:r>
              <a:rPr lang="en-US" dirty="0" smtClean="0"/>
              <a:t>Sample Student Account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sample_student@leeward.edu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PowerPoint: Getting Started with CollegeScope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Located at </a:t>
            </a:r>
            <a:r>
              <a:rPr lang="en-US" sz="4400" dirty="0" smtClean="0">
                <a:hlinkClick r:id="rId2"/>
              </a:rPr>
              <a:t>www.collegesuccess1.com</a:t>
            </a:r>
            <a:endParaRPr lang="en-US" sz="4400" dirty="0" smtClean="0"/>
          </a:p>
          <a:p>
            <a:r>
              <a:rPr lang="en-US" sz="4400" dirty="0" smtClean="0"/>
              <a:t>Click on CollegeScope</a:t>
            </a:r>
          </a:p>
          <a:p>
            <a:r>
              <a:rPr lang="en-US" sz="4400" dirty="0" smtClean="0"/>
              <a:t>I will email this to you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9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the Online Portfolio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343400" cy="4297363"/>
          </a:xfrm>
        </p:spPr>
        <p:txBody>
          <a:bodyPr/>
          <a:lstStyle/>
          <a:p>
            <a:pPr eaLnBrk="1" hangingPunct="1"/>
            <a:r>
              <a:rPr lang="en-US" smtClean="0"/>
              <a:t>On the first day, show the students the online portfolio and features.</a:t>
            </a:r>
          </a:p>
          <a:p>
            <a:pPr eaLnBrk="1" hangingPunct="1"/>
            <a:r>
              <a:rPr lang="en-US" smtClean="0"/>
              <a:t>Let them know that faculty have access.</a:t>
            </a:r>
          </a:p>
        </p:txBody>
      </p:sp>
      <p:pic>
        <p:nvPicPr>
          <p:cNvPr id="6" name="Picture 5" descr="rachel's portfol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3581400" cy="46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arsha\Desktop\Scree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2882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667000" y="1447800"/>
            <a:ext cx="16002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2"/>
                </a:solidFill>
              </a:rPr>
              <a:t>Sample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Electronic Journal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an opportunity for students to read and think about how to apply the material in their personal lives.</a:t>
            </a:r>
          </a:p>
          <a:p>
            <a:pPr eaLnBrk="1" hangingPunct="1"/>
            <a:r>
              <a:rPr lang="en-US" smtClean="0"/>
              <a:t>Make your expectations clear.</a:t>
            </a:r>
          </a:p>
          <a:p>
            <a:pPr eaLnBrk="1" hangingPunct="1"/>
            <a:r>
              <a:rPr lang="en-US" smtClean="0"/>
              <a:t>Expect a well-developed paragraph for most questions.</a:t>
            </a:r>
          </a:p>
          <a:p>
            <a:pPr eaLnBrk="1" hangingPunct="1"/>
            <a:r>
              <a:rPr lang="en-US" smtClean="0"/>
              <a:t>Show a sample.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arsha\Desktop\Screen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42063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5105400" y="0"/>
            <a:ext cx="2667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arsha\Desktop\Scree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10300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Technology for the New Millennial Generation</a:t>
            </a:r>
          </a:p>
        </p:txBody>
      </p:sp>
      <p:pic>
        <p:nvPicPr>
          <p:cNvPr id="6147" name="Picture 4" descr="Fotolia_10293046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438400"/>
            <a:ext cx="511333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Electronic Quizzes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an interactive feature that helps students with reading comprehension.</a:t>
            </a:r>
          </a:p>
          <a:p>
            <a:pPr eaLnBrk="1" hangingPunct="1"/>
            <a:r>
              <a:rPr lang="en-US" smtClean="0"/>
              <a:t>Students get immediate feedback.</a:t>
            </a:r>
          </a:p>
          <a:p>
            <a:pPr eaLnBrk="1" hangingPunct="1"/>
            <a:r>
              <a:rPr lang="en-US" smtClean="0"/>
              <a:t>Students cannot change their answers.</a:t>
            </a:r>
          </a:p>
          <a:p>
            <a:pPr eaLnBrk="1" hangingPunct="1"/>
            <a:r>
              <a:rPr lang="en-US" smtClean="0"/>
              <a:t>Expect students to do their best.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:\Users\Marsha\Desktop\Screen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373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4724400" y="0"/>
            <a:ext cx="3048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help students get started?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first 2 weeks are critical for student success and retention.</a:t>
            </a:r>
          </a:p>
          <a:p>
            <a:r>
              <a:rPr lang="en-US" smtClean="0"/>
              <a:t>Use CollegeScope to monitor progress.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the second day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the information on CollegeScope the second day for those who were absent or those who need motivation to get started.</a:t>
            </a:r>
          </a:p>
          <a:p>
            <a:pPr eaLnBrk="1" hangingPunct="1"/>
            <a:r>
              <a:rPr lang="en-US" smtClean="0"/>
              <a:t>Congratulate those who have started. </a:t>
            </a:r>
          </a:p>
          <a:p>
            <a:pPr eaLnBrk="1" hangingPunct="1"/>
            <a:r>
              <a:rPr lang="en-US" smtClean="0"/>
              <a:t>Meet with students who have not started CollegeScope.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Common Login Problems and Easy Solutions</a:t>
            </a:r>
          </a:p>
        </p:txBody>
      </p:sp>
      <p:sp>
        <p:nvSpPr>
          <p:cNvPr id="532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 will email you a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Helping Your Students Log In</a:t>
            </a:r>
          </a:p>
        </p:txBody>
      </p:sp>
      <p:pic>
        <p:nvPicPr>
          <p:cNvPr id="54275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" descr="C:\Users\Marsha\Desktop\Screen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438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1295400" y="47244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Students register only once.  They they log in with the email address and the password they created.</a:t>
            </a:r>
          </a:p>
        </p:txBody>
      </p:sp>
      <p:pic>
        <p:nvPicPr>
          <p:cNvPr id="44041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Remind students to write down the email address and password they use to create their accounts.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forgot my email address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find the email address that students used to create their account by looking at their portfolio on </a:t>
            </a:r>
            <a:r>
              <a:rPr lang="en-US" smtClean="0">
                <a:solidFill>
                  <a:srgbClr val="FF0000"/>
                </a:solidFill>
              </a:rPr>
              <a:t>My Students</a:t>
            </a:r>
            <a:r>
              <a:rPr lang="en-US" smtClean="0">
                <a:solidFill>
                  <a:srgbClr val="FFC000"/>
                </a:solidFill>
              </a:rPr>
              <a:t> </a:t>
            </a:r>
            <a:r>
              <a:rPr lang="en-US" smtClean="0"/>
              <a:t>or </a:t>
            </a:r>
            <a:r>
              <a:rPr lang="en-US" smtClean="0">
                <a:solidFill>
                  <a:srgbClr val="FF0000"/>
                </a:solidFill>
              </a:rPr>
              <a:t>All Students </a:t>
            </a:r>
            <a:r>
              <a:rPr lang="en-US" smtClean="0"/>
              <a:t>in your instructor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 descr="C:\Users\Marsha\Desktop\Scree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865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5181600" y="0"/>
            <a:ext cx="25146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forgot my password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look at the Student Portfolio and reset the password.  Tell the student what the new password is.  They can reset it when then log into their portfolio.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533400"/>
            <a:ext cx="7772400" cy="1143000"/>
          </a:xfrm>
        </p:spPr>
        <p:txBody>
          <a:bodyPr/>
          <a:lstStyle/>
          <a:p>
            <a:r>
              <a:rPr lang="en-US" smtClean="0"/>
              <a:t>New Millennials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09800"/>
            <a:ext cx="7772400" cy="4114800"/>
          </a:xfrm>
        </p:spPr>
        <p:txBody>
          <a:bodyPr/>
          <a:lstStyle/>
          <a:p>
            <a:r>
              <a:rPr lang="en-US" sz="2800" smtClean="0"/>
              <a:t>Our current college students were born after 1992.  </a:t>
            </a:r>
          </a:p>
          <a:p>
            <a:r>
              <a:rPr lang="en-US" sz="2800" smtClean="0"/>
              <a:t>Most were born with a computer in the home and were using them by age 5 </a:t>
            </a:r>
          </a:p>
          <a:p>
            <a:r>
              <a:rPr lang="en-US" sz="2800" smtClean="0"/>
              <a:t>Cyber generation</a:t>
            </a:r>
          </a:p>
          <a:p>
            <a:r>
              <a:rPr lang="en-US" sz="2800" smtClean="0"/>
              <a:t>The connected generation  </a:t>
            </a:r>
          </a:p>
          <a:p>
            <a:r>
              <a:rPr lang="en-US" sz="2800" smtClean="0"/>
              <a:t>82% are online daily</a:t>
            </a:r>
          </a:p>
          <a:p>
            <a:r>
              <a:rPr lang="en-US" sz="2800" smtClean="0"/>
              <a:t>Average 12 hours per week online </a:t>
            </a:r>
          </a:p>
        </p:txBody>
      </p:sp>
      <p:pic>
        <p:nvPicPr>
          <p:cNvPr id="8196" name="Picture 4" descr="Fotolia_10293046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C:\Users\Marsha\Desktop\Scre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865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581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5105400" y="0"/>
            <a:ext cx="25146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Account Disappeared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They tried to log into the instructor account.  Make sure that they have </a:t>
            </a:r>
            <a:r>
              <a:rPr lang="en-US" dirty="0" smtClean="0">
                <a:solidFill>
                  <a:srgbClr val="FFC000"/>
                </a:solidFill>
              </a:rPr>
              <a:t>/ccs/ </a:t>
            </a:r>
            <a:r>
              <a:rPr lang="en-US" dirty="0" smtClean="0"/>
              <a:t>in the URL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>
                <a:hlinkClick r:id="rId3"/>
              </a:rPr>
              <a:t>http://www.collegescope.com/</a:t>
            </a:r>
            <a:r>
              <a:rPr lang="en-US" sz="2800" dirty="0" smtClean="0">
                <a:solidFill>
                  <a:srgbClr val="FFC000"/>
                </a:solidFill>
                <a:hlinkClick r:id="rId3"/>
              </a:rPr>
              <a:t>ccs</a:t>
            </a:r>
            <a:r>
              <a:rPr lang="en-US" sz="2800" dirty="0" smtClean="0">
                <a:hlinkClick r:id="rId3"/>
              </a:rPr>
              <a:t>/leeward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Don’t use Google to find CollegeScope.  You may end up in a different college account.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When I tried to register, it says that my email already exists. 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the email already exists, they have already registered.  Tell students to log in with the email address and password they created when they registered the first time.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Marsha\Desktop\Screen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438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When I tried to log in, it says that my email does not exist. 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There are several reasons for this:</a:t>
            </a:r>
          </a:p>
          <a:p>
            <a:pPr eaLnBrk="1" hangingPunct="1">
              <a:buFontTx/>
              <a:buNone/>
            </a:pPr>
            <a:r>
              <a:rPr lang="en-US" smtClean="0"/>
              <a:t>They are using a different email.</a:t>
            </a:r>
          </a:p>
          <a:p>
            <a:pPr eaLnBrk="1" hangingPunct="1">
              <a:buFontTx/>
              <a:buNone/>
            </a:pPr>
            <a:r>
              <a:rPr lang="en-US" smtClean="0"/>
              <a:t>They entered the info incorrectly.</a:t>
            </a:r>
          </a:p>
          <a:p>
            <a:pPr eaLnBrk="1" hangingPunct="1">
              <a:buFontTx/>
              <a:buNone/>
            </a:pPr>
            <a:r>
              <a:rPr lang="en-US" smtClean="0"/>
              <a:t>They have not registered.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Customer Service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have any problem you cannot resolve.  This does not happen very often.</a:t>
            </a:r>
          </a:p>
          <a:p>
            <a:pPr eaLnBrk="1" hangingPunct="1"/>
            <a:r>
              <a:rPr lang="en-US" smtClean="0"/>
              <a:t>If you need to have a student’s account reset.  If a student fails and takes the course again, it can be reset so they can start over.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23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68963"/>
            <a:ext cx="581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This info is available at the College Success Website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http://www.collegesuccess1.com/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Click on Training Notes and Leeward College for this PowerPoint </a:t>
            </a:r>
          </a:p>
          <a:p>
            <a:pPr eaLnBrk="1" hangingPunct="1"/>
            <a:r>
              <a:rPr lang="en-US" dirty="0" smtClean="0"/>
              <a:t>Also Common Problems and Easy Solutions</a:t>
            </a:r>
          </a:p>
          <a:p>
            <a:pPr eaLnBrk="1" hangingPunct="1"/>
            <a:r>
              <a:rPr lang="en-US" dirty="0" smtClean="0"/>
              <a:t>I will also email these items to you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Log into your account and complete the skills checklist</a:t>
            </a:r>
          </a:p>
          <a:p>
            <a:r>
              <a:rPr lang="en-US" sz="3200" dirty="0" smtClean="0"/>
              <a:t>Let me know if you have questions</a:t>
            </a:r>
          </a:p>
          <a:p>
            <a:r>
              <a:rPr lang="en-US" sz="3200" dirty="0" smtClean="0"/>
              <a:t>Next session: </a:t>
            </a:r>
          </a:p>
          <a:p>
            <a:r>
              <a:rPr lang="en-US" sz="3200" dirty="0" smtClean="0"/>
              <a:t>Do What You Are</a:t>
            </a:r>
          </a:p>
          <a:p>
            <a:pPr lvl="1"/>
            <a:r>
              <a:rPr lang="en-US" sz="3200" dirty="0" smtClean="0"/>
              <a:t>PEPS</a:t>
            </a:r>
          </a:p>
          <a:p>
            <a:r>
              <a:rPr lang="en-US" sz="32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86000" y="1371600"/>
            <a:ext cx="4876800" cy="2514600"/>
            <a:chOff x="1584" y="864"/>
            <a:chExt cx="2400" cy="1050"/>
          </a:xfrm>
        </p:grpSpPr>
        <p:pic>
          <p:nvPicPr>
            <p:cNvPr id="20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12"/>
              <a:ext cx="2352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Oval 5"/>
            <p:cNvSpPr>
              <a:spLocks noChangeArrowheads="1"/>
            </p:cNvSpPr>
            <p:nvPr/>
          </p:nvSpPr>
          <p:spPr bwMode="auto">
            <a:xfrm>
              <a:off x="3888" y="8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gradFill rotWithShape="1">
            <a:gsLst>
              <a:gs pos="0">
                <a:srgbClr val="B972AF">
                  <a:alpha val="60001"/>
                </a:srgbClr>
              </a:gs>
              <a:gs pos="100000">
                <a:srgbClr val="8B157A">
                  <a:alpha val="8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3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4" name="Subtitle 9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82000" cy="1752600"/>
          </a:xfrm>
        </p:spPr>
        <p:txBody>
          <a:bodyPr/>
          <a:lstStyle/>
          <a:p>
            <a:r>
              <a:rPr lang="en-US" b="1" dirty="0" smtClean="0"/>
              <a:t>Getting Started </a:t>
            </a:r>
          </a:p>
          <a:p>
            <a:r>
              <a:rPr lang="en-US" b="1" dirty="0" smtClean="0"/>
              <a:t>Do What You Are (DWYA)</a:t>
            </a:r>
          </a:p>
          <a:p>
            <a:r>
              <a:rPr lang="en-US" b="1" dirty="0" smtClean="0"/>
              <a:t>Productivity Environmental Preference Survey (PEPS) </a:t>
            </a: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7065963" y="0"/>
            <a:ext cx="2078037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Personalized for each student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z="3200" smtClean="0"/>
              <a:t>Based on personality and learning style</a:t>
            </a:r>
          </a:p>
          <a:p>
            <a:r>
              <a:rPr lang="en-US" sz="3200" smtClean="0"/>
              <a:t>Refers to the student by their name</a:t>
            </a:r>
          </a:p>
          <a:p>
            <a:r>
              <a:rPr lang="en-US" sz="3200" smtClean="0"/>
              <a:t>This is not possible in a printed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Exercises for Today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Located at </a:t>
            </a:r>
            <a:r>
              <a:rPr lang="en-US" sz="3200" smtClean="0">
                <a:hlinkClick r:id="rId2"/>
              </a:rPr>
              <a:t>http://www.collegesuccess1.com</a:t>
            </a:r>
            <a:endParaRPr lang="en-US" sz="3200" smtClean="0"/>
          </a:p>
          <a:p>
            <a:r>
              <a:rPr lang="en-US" sz="3200" smtClean="0"/>
              <a:t>Job Jar Activity</a:t>
            </a:r>
          </a:p>
          <a:p>
            <a:r>
              <a:rPr lang="en-US" sz="3200" smtClean="0"/>
              <a:t>Personality Checklist</a:t>
            </a:r>
          </a:p>
          <a:p>
            <a:r>
              <a:rPr lang="en-US" sz="3200" smtClean="0"/>
              <a:t>Talkers and Listeners</a:t>
            </a:r>
          </a:p>
          <a:p>
            <a:r>
              <a:rPr lang="en-US" sz="3200" smtClean="0"/>
              <a:t>J/P exercise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Personality Assessment</a:t>
            </a:r>
          </a:p>
        </p:txBody>
      </p:sp>
      <p:pic>
        <p:nvPicPr>
          <p:cNvPr id="4099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57517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175"/>
            <a:ext cx="5410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Carl Jung 1875-1961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are born with natural preferences which we develop over a lifetime.</a:t>
            </a:r>
          </a:p>
          <a:p>
            <a:r>
              <a:rPr lang="en-US" smtClean="0">
                <a:solidFill>
                  <a:srgbClr val="7030A0"/>
                </a:solidFill>
              </a:rPr>
              <a:t>There are no good or bad types.</a:t>
            </a:r>
          </a:p>
          <a:p>
            <a:r>
              <a:rPr lang="en-US" smtClean="0">
                <a:solidFill>
                  <a:srgbClr val="7030A0"/>
                </a:solidFill>
              </a:rPr>
              <a:t>Each type has their own unique gifts and talents.</a:t>
            </a:r>
          </a:p>
          <a:p>
            <a:r>
              <a:rPr lang="en-US" smtClean="0"/>
              <a:t>Exercise: What is a preference?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    Key Theme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Choosing a major</a:t>
            </a:r>
          </a:p>
          <a:p>
            <a:r>
              <a:rPr lang="en-US" sz="3200" smtClean="0"/>
              <a:t>Career choice</a:t>
            </a:r>
          </a:p>
          <a:p>
            <a:r>
              <a:rPr lang="en-US" sz="3200" smtClean="0"/>
              <a:t>Learning Style</a:t>
            </a:r>
          </a:p>
          <a:p>
            <a:r>
              <a:rPr lang="en-US" sz="3200" smtClean="0"/>
              <a:t>Communication</a:t>
            </a:r>
          </a:p>
          <a:p>
            <a:r>
              <a:rPr lang="en-US" sz="3200" smtClean="0"/>
              <a:t>Self-understanding</a:t>
            </a:r>
          </a:p>
        </p:txBody>
      </p:sp>
      <p:pic>
        <p:nvPicPr>
          <p:cNvPr id="7172" name="Picture 10" descr="Do What You Are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3717925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Jar Activity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Use it to introduce career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762000"/>
          </a:xfrm>
        </p:spPr>
        <p:txBody>
          <a:bodyPr/>
          <a:lstStyle/>
          <a:p>
            <a:r>
              <a:rPr lang="en-US" smtClean="0"/>
              <a:t>Administering the DWYA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41148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z="3200" smtClean="0"/>
              <a:t>Find a time when you are not tired or rushed.</a:t>
            </a:r>
          </a:p>
          <a:p>
            <a:r>
              <a:rPr lang="en-US" sz="3200" smtClean="0"/>
              <a:t>There are no right or wrong answers.  </a:t>
            </a:r>
          </a:p>
          <a:p>
            <a:r>
              <a:rPr lang="en-US" sz="3200" smtClean="0"/>
              <a:t>Answer quickly giving your first impression.  Do not over analyze.</a:t>
            </a:r>
          </a:p>
          <a:p>
            <a:r>
              <a:rPr lang="en-US" sz="3200" smtClean="0"/>
              <a:t>You will have a chance to look at your profile and change it if you think it is not correct.  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Administering the DWYA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Answer the questions </a:t>
            </a:r>
            <a:r>
              <a:rPr lang="en-US" sz="2800" smtClean="0">
                <a:solidFill>
                  <a:srgbClr val="7030A0"/>
                </a:solidFill>
              </a:rPr>
              <a:t>honestly</a:t>
            </a:r>
            <a:r>
              <a:rPr lang="en-US" sz="2800" smtClean="0"/>
              <a:t> to get the best results.</a:t>
            </a:r>
          </a:p>
          <a:p>
            <a:r>
              <a:rPr lang="en-US" sz="2800" smtClean="0"/>
              <a:t>Answer the questions </a:t>
            </a:r>
            <a:r>
              <a:rPr lang="en-US" sz="2800" smtClean="0">
                <a:solidFill>
                  <a:srgbClr val="7030A0"/>
                </a:solidFill>
              </a:rPr>
              <a:t>how you usually are when you are not stressed.  </a:t>
            </a:r>
          </a:p>
          <a:p>
            <a:r>
              <a:rPr lang="en-US" sz="2800" smtClean="0"/>
              <a:t>Do not answer the questions:</a:t>
            </a:r>
          </a:p>
          <a:p>
            <a:pPr lvl="1"/>
            <a:r>
              <a:rPr lang="en-US" smtClean="0"/>
              <a:t>How you want to be</a:t>
            </a:r>
          </a:p>
          <a:p>
            <a:pPr lvl="1"/>
            <a:r>
              <a:rPr lang="en-US" smtClean="0"/>
              <a:t>How you have to be at home, work or school</a:t>
            </a:r>
          </a:p>
          <a:p>
            <a:pPr lvl="1"/>
            <a:r>
              <a:rPr lang="en-US" smtClean="0"/>
              <a:t>How others want you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Good Results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Encourage students to give honest answers.</a:t>
            </a:r>
          </a:p>
          <a:p>
            <a:r>
              <a:rPr lang="en-US" sz="3200" smtClean="0"/>
              <a:t>What are some reasons students would not give honest answers?</a:t>
            </a:r>
          </a:p>
        </p:txBody>
      </p:sp>
      <p:pic>
        <p:nvPicPr>
          <p:cNvPr id="11268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57517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Administering the DWYA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The test does not measure:</a:t>
            </a:r>
          </a:p>
          <a:p>
            <a:pPr lvl="1"/>
            <a:r>
              <a:rPr lang="en-US" sz="3200" smtClean="0"/>
              <a:t>Intelligence</a:t>
            </a:r>
          </a:p>
          <a:p>
            <a:pPr lvl="1"/>
            <a:r>
              <a:rPr lang="en-US" sz="3200" smtClean="0"/>
              <a:t>Psychological or emotional health</a:t>
            </a:r>
          </a:p>
        </p:txBody>
      </p:sp>
      <p:pic>
        <p:nvPicPr>
          <p:cNvPr id="12292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457517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CollegeScope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students can start on time.</a:t>
            </a:r>
          </a:p>
          <a:p>
            <a:pPr marL="0" indent="0">
              <a:buNone/>
            </a:pPr>
            <a:r>
              <a:rPr lang="en-US" dirty="0" smtClean="0"/>
              <a:t>All students begin for free.  They take the pre-test and complete Chapter 1 before they pay online.  If they cannot pay online, they can purchase an access code in your bookstore.</a:t>
            </a:r>
          </a:p>
          <a:p>
            <a:r>
              <a:rPr lang="en-US" b="1" dirty="0" smtClean="0"/>
              <a:t>Scholarship Program</a:t>
            </a:r>
          </a:p>
          <a:p>
            <a:pPr marL="0" indent="0">
              <a:buNone/>
            </a:pPr>
            <a:r>
              <a:rPr lang="en-US" dirty="0" smtClean="0"/>
              <a:t>We give you 2 free access codes for each section.  You can use the access codes to help disadvantaged students.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096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Resources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20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3657600"/>
          </a:xfrm>
        </p:spPr>
        <p:txBody>
          <a:bodyPr/>
          <a:lstStyle/>
          <a:p>
            <a:endParaRPr lang="en-US" sz="3200" smtClean="0"/>
          </a:p>
          <a:p>
            <a:r>
              <a:rPr lang="en-US" sz="2800" smtClean="0"/>
              <a:t>Click on Do What You Are at:</a:t>
            </a:r>
          </a:p>
          <a:p>
            <a:pPr>
              <a:buFontTx/>
              <a:buNone/>
            </a:pPr>
            <a:r>
              <a:rPr lang="en-US" sz="2800" smtClean="0"/>
              <a:t>    </a:t>
            </a:r>
            <a:r>
              <a:rPr lang="en-US" sz="2800" smtClean="0">
                <a:hlinkClick r:id="rId2"/>
              </a:rPr>
              <a:t>http://www.collegesuccess1.com</a:t>
            </a:r>
            <a:r>
              <a:rPr lang="en-US" sz="2800" smtClean="0"/>
              <a:t> </a:t>
            </a:r>
          </a:p>
          <a:p>
            <a:r>
              <a:rPr lang="en-US" sz="2800" smtClean="0"/>
              <a:t>Do What You Are Handbook</a:t>
            </a:r>
          </a:p>
          <a:p>
            <a:r>
              <a:rPr lang="en-US" sz="2800" smtClean="0"/>
              <a:t>Psychometric Report</a:t>
            </a:r>
          </a:p>
          <a:p>
            <a:r>
              <a:rPr lang="en-US" sz="2800" smtClean="0"/>
              <a:t>Also on your faculty menu</a:t>
            </a:r>
          </a:p>
        </p:txBody>
      </p:sp>
      <p:pic>
        <p:nvPicPr>
          <p:cNvPr id="13316" name="Picture 1" descr="ssp logo_instructor man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3352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685800"/>
          </a:xfrm>
        </p:spPr>
        <p:txBody>
          <a:bodyPr/>
          <a:lstStyle/>
          <a:p>
            <a:r>
              <a:rPr lang="en-US" smtClean="0"/>
              <a:t>Interpreting the Assessment</a:t>
            </a:r>
          </a:p>
        </p:txBody>
      </p:sp>
      <p:pic>
        <p:nvPicPr>
          <p:cNvPr id="14339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40036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the Personality Checklist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Contains a quick checklist with definitions</a:t>
            </a:r>
          </a:p>
          <a:p>
            <a:r>
              <a:rPr lang="en-US" sz="3600" dirty="0" smtClean="0"/>
              <a:t>Use it to help students understand their results</a:t>
            </a:r>
          </a:p>
          <a:p>
            <a:r>
              <a:rPr lang="en-US" sz="3600" dirty="0" smtClean="0"/>
              <a:t>Available in the Instructor Manual</a:t>
            </a:r>
          </a:p>
          <a:p>
            <a:r>
              <a:rPr lang="en-US" sz="3600" dirty="0" smtClean="0"/>
              <a:t>Training Notes for Leeward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mtClean="0"/>
              <a:t>Begin Self-Assessment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815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j-lt"/>
                <a:cs typeface="+mn-cs"/>
              </a:rPr>
              <a:t>How we interact with the world and where we place our energy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1400" dirty="0">
                <a:latin typeface="+mj-lt"/>
                <a:cs typeface="+mn-cs"/>
              </a:rPr>
              <a:t>       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E</a:t>
            </a:r>
            <a:r>
              <a:rPr lang="en-US" sz="1400" dirty="0">
                <a:solidFill>
                  <a:srgbClr val="FFFF00"/>
                </a:solidFill>
                <a:latin typeface="+mj-lt"/>
                <a:cs typeface="+mn-cs"/>
              </a:rPr>
              <a:t>_</a:t>
            </a:r>
            <a:r>
              <a:rPr lang="en-US" sz="1400" dirty="0">
                <a:latin typeface="+mj-lt"/>
                <a:cs typeface="+mn-cs"/>
              </a:rPr>
              <a:t>____________________________|____________________________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I</a:t>
            </a:r>
          </a:p>
          <a:p>
            <a:pPr eaLnBrk="0" hangingPunct="0">
              <a:defRPr/>
            </a:pPr>
            <a:r>
              <a:rPr lang="en-US" sz="1400" dirty="0">
                <a:latin typeface="+mj-lt"/>
                <a:cs typeface="+mn-cs"/>
              </a:rPr>
              <a:t>       </a:t>
            </a:r>
            <a:r>
              <a:rPr lang="en-US" sz="2400" dirty="0">
                <a:latin typeface="+mj-lt"/>
                <a:cs typeface="+mn-cs"/>
              </a:rPr>
              <a:t>Extraversion	</a:t>
            </a:r>
            <a:r>
              <a:rPr lang="en-US" sz="1400" dirty="0">
                <a:latin typeface="+mj-lt"/>
                <a:cs typeface="+mn-cs"/>
              </a:rPr>
              <a:t>		              </a:t>
            </a:r>
            <a:r>
              <a:rPr lang="en-US" sz="2400" dirty="0">
                <a:latin typeface="+mj-lt"/>
                <a:cs typeface="+mn-cs"/>
              </a:rPr>
              <a:t>Introversion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smtClean="0"/>
              <a:t>Talkers and Listeners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    </a:t>
            </a:r>
            <a:r>
              <a:rPr lang="en-US" smtClean="0">
                <a:solidFill>
                  <a:srgbClr val="8B157A"/>
                </a:solidFill>
              </a:rPr>
              <a:t>Talker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33600"/>
            <a:ext cx="4040188" cy="3951288"/>
          </a:xfrm>
        </p:spPr>
        <p:txBody>
          <a:bodyPr/>
          <a:lstStyle/>
          <a:p>
            <a:r>
              <a:rPr lang="en-US" smtClean="0"/>
              <a:t>What made me a talker?</a:t>
            </a:r>
          </a:p>
          <a:p>
            <a:r>
              <a:rPr lang="en-US" smtClean="0"/>
              <a:t>How can I develop my listening skills?</a:t>
            </a:r>
          </a:p>
          <a:p>
            <a:r>
              <a:rPr lang="en-US" smtClean="0"/>
              <a:t>How can I help listeners talk more?</a:t>
            </a: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8B157A"/>
                </a:solidFill>
              </a:rPr>
              <a:t>   Listener</a:t>
            </a: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09800"/>
            <a:ext cx="4041775" cy="3951288"/>
          </a:xfrm>
        </p:spPr>
        <p:txBody>
          <a:bodyPr/>
          <a:lstStyle/>
          <a:p>
            <a:r>
              <a:rPr lang="en-US" smtClean="0"/>
              <a:t>What made me a listener?</a:t>
            </a:r>
          </a:p>
          <a:p>
            <a:r>
              <a:rPr lang="en-US" smtClean="0"/>
              <a:t>How can I develop my talking skills?</a:t>
            </a:r>
          </a:p>
          <a:p>
            <a:r>
              <a:rPr lang="en-US" smtClean="0"/>
              <a:t>How can I help talkers listen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smtClean="0"/>
              <a:t>Self-Assessment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72390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j-lt"/>
                <a:cs typeface="+mn-cs"/>
              </a:rPr>
              <a:t>The kind of information we naturally notice and remember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S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N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Sensing	</a:t>
            </a:r>
            <a:r>
              <a:rPr lang="en-US" sz="1400" dirty="0">
                <a:latin typeface="+mj-lt"/>
                <a:cs typeface="+mn-cs"/>
              </a:rPr>
              <a:t> 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Intuition</a:t>
            </a:r>
            <a:r>
              <a:rPr lang="en-US" dirty="0">
                <a:cs typeface="+mn-cs"/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Personality Exercise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Write about the picture for 3 minutes</a:t>
            </a:r>
          </a:p>
        </p:txBody>
      </p:sp>
      <p:pic>
        <p:nvPicPr>
          <p:cNvPr id="19460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3897313" cy="103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9530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086600" y="5791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By Ian Jackson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smtClean="0"/>
              <a:t>Self-Assessment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78486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j-lt"/>
                <a:cs typeface="+mn-cs"/>
              </a:rPr>
              <a:t>How we make decisions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cs typeface="+mn-cs"/>
              </a:rPr>
              <a:t>   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T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F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    Thinking	</a:t>
            </a:r>
            <a:r>
              <a:rPr lang="en-US" sz="1400" dirty="0">
                <a:latin typeface="+mj-lt"/>
                <a:cs typeface="+mn-cs"/>
              </a:rPr>
              <a:t>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Feeling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smtClean="0"/>
              <a:t>Self-Assessment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3429000"/>
            <a:ext cx="815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j-lt"/>
                <a:cs typeface="+mn-cs"/>
              </a:rPr>
              <a:t>  Whether we prefer to live in a more structured or spontaneous way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cs typeface="+mn-cs"/>
              </a:rPr>
              <a:t>    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J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_____________________________|_____________________________</a:t>
            </a:r>
            <a:r>
              <a:rPr lang="en-US" sz="3200" dirty="0">
                <a:solidFill>
                  <a:srgbClr val="7030A0"/>
                </a:solidFill>
                <a:latin typeface="+mj-lt"/>
                <a:cs typeface="+mn-cs"/>
              </a:rPr>
              <a:t>P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     Judging</a:t>
            </a:r>
            <a:r>
              <a:rPr lang="en-US" sz="1400" dirty="0">
                <a:latin typeface="+mj-lt"/>
                <a:cs typeface="+mn-cs"/>
              </a:rPr>
              <a:t>	        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Perceiving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Themes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Personality type</a:t>
            </a:r>
          </a:p>
          <a:p>
            <a:r>
              <a:rPr lang="en-US" sz="3600" smtClean="0"/>
              <a:t>Positive student development</a:t>
            </a:r>
          </a:p>
          <a:p>
            <a:r>
              <a:rPr lang="en-US" sz="3600" smtClean="0"/>
              <a:t>Positive thinking</a:t>
            </a:r>
          </a:p>
          <a:p>
            <a:r>
              <a:rPr lang="en-US" sz="3600" smtClean="0"/>
              <a:t>Personal development</a:t>
            </a:r>
          </a:p>
          <a:p>
            <a:r>
              <a:rPr lang="en-US" sz="3600" smtClean="0"/>
              <a:t>Motivation   </a:t>
            </a:r>
          </a:p>
        </p:txBody>
      </p:sp>
      <p:pic>
        <p:nvPicPr>
          <p:cNvPr id="10244" name="Picture 2" descr="C:\Users\Marsha\Pictures\Microsoft Clip Organizer\j01987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142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 and P Exercise: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Where do you stand?</a:t>
            </a:r>
          </a:p>
          <a:p>
            <a:pPr lvl="1"/>
            <a:r>
              <a:rPr lang="en-US" sz="3200" smtClean="0"/>
              <a:t>I can play anytime</a:t>
            </a:r>
          </a:p>
          <a:p>
            <a:pPr lvl="1"/>
            <a:r>
              <a:rPr lang="en-US" sz="3200" smtClean="0"/>
              <a:t>I have to finish my work before I play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067800" cy="914400"/>
          </a:xfrm>
        </p:spPr>
        <p:txBody>
          <a:bodyPr/>
          <a:lstStyle/>
          <a:p>
            <a:r>
              <a:rPr lang="en-US" sz="2400" smtClean="0"/>
              <a:t>The Productivity Environmental Preference Survey (PEPS)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z="3200" smtClean="0"/>
              <a:t>Measures preferences in 20 areas</a:t>
            </a:r>
          </a:p>
        </p:txBody>
      </p:sp>
      <p:pic>
        <p:nvPicPr>
          <p:cNvPr id="24580" name="Picture 2" descr="PEPS Learning Style Inven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354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Administering the PEPS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924800" cy="4114800"/>
          </a:xfrm>
        </p:spPr>
        <p:txBody>
          <a:bodyPr/>
          <a:lstStyle/>
          <a:p>
            <a:r>
              <a:rPr lang="en-US" smtClean="0"/>
              <a:t>Give your initial response</a:t>
            </a:r>
          </a:p>
          <a:p>
            <a:r>
              <a:rPr lang="en-US" smtClean="0"/>
              <a:t>No need to over analyze</a:t>
            </a:r>
          </a:p>
          <a:p>
            <a:r>
              <a:rPr lang="en-US" smtClean="0"/>
              <a:t>Answer as though you were learning new or difficult information</a:t>
            </a:r>
          </a:p>
        </p:txBody>
      </p:sp>
      <p:pic>
        <p:nvPicPr>
          <p:cNvPr id="25604" name="Picture 2" descr="PEPS Learning Style Inven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Considerations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It is not a test</a:t>
            </a:r>
          </a:p>
          <a:p>
            <a:r>
              <a:rPr lang="en-US" sz="3200" smtClean="0">
                <a:solidFill>
                  <a:srgbClr val="7030A0"/>
                </a:solidFill>
              </a:rPr>
              <a:t>It describes how you prefer to learn new or difficult material</a:t>
            </a:r>
          </a:p>
          <a:p>
            <a:r>
              <a:rPr lang="en-US" sz="3200" smtClean="0"/>
              <a:t>Usually there are 6 or 7 areas out of 20 that are important for an individual</a:t>
            </a:r>
          </a:p>
          <a:p>
            <a:endParaRPr lang="en-US" smtClean="0"/>
          </a:p>
        </p:txBody>
      </p:sp>
      <p:pic>
        <p:nvPicPr>
          <p:cNvPr id="26628" name="Picture 2" descr="PEPS Learning Style Inven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Measures preferences in 20 areas</a:t>
            </a:r>
          </a:p>
          <a:p>
            <a:pPr lvl="1"/>
            <a:r>
              <a:rPr lang="en-US" sz="3200" smtClean="0"/>
              <a:t>Perceptual</a:t>
            </a:r>
          </a:p>
          <a:p>
            <a:pPr lvl="2"/>
            <a:r>
              <a:rPr lang="en-US" sz="3200" smtClean="0"/>
              <a:t>Auditory</a:t>
            </a:r>
          </a:p>
          <a:p>
            <a:pPr lvl="2"/>
            <a:r>
              <a:rPr lang="en-US" sz="3200" smtClean="0"/>
              <a:t>Visual</a:t>
            </a:r>
          </a:p>
          <a:p>
            <a:pPr lvl="2"/>
            <a:r>
              <a:rPr lang="en-US" sz="3200" smtClean="0"/>
              <a:t>Kinesthetic</a:t>
            </a:r>
          </a:p>
          <a:p>
            <a:pPr lvl="2"/>
            <a:r>
              <a:rPr lang="en-US" sz="3200" smtClean="0"/>
              <a:t>Tactile</a:t>
            </a:r>
          </a:p>
        </p:txBody>
      </p:sp>
      <p:pic>
        <p:nvPicPr>
          <p:cNvPr id="27652" name="Picture 2" descr="PEPS Learning Style Inven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PEPS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Immediate environment</a:t>
            </a:r>
          </a:p>
          <a:p>
            <a:pPr lvl="1"/>
            <a:r>
              <a:rPr lang="en-US" sz="3200" smtClean="0"/>
              <a:t>Sound</a:t>
            </a:r>
          </a:p>
          <a:p>
            <a:pPr lvl="1"/>
            <a:r>
              <a:rPr lang="en-US" sz="3200" smtClean="0"/>
              <a:t>Heat</a:t>
            </a:r>
          </a:p>
          <a:p>
            <a:pPr lvl="1"/>
            <a:r>
              <a:rPr lang="en-US" sz="3200" smtClean="0"/>
              <a:t>Light</a:t>
            </a:r>
          </a:p>
          <a:p>
            <a:pPr lvl="1"/>
            <a:r>
              <a:rPr lang="en-US" sz="3200" smtClean="0"/>
              <a:t>Design (formal or informal)</a:t>
            </a:r>
          </a:p>
        </p:txBody>
      </p:sp>
      <p:pic>
        <p:nvPicPr>
          <p:cNvPr id="28676" name="Picture 2" descr="PEPS Learning Style Inven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Emotionality</a:t>
            </a:r>
          </a:p>
          <a:p>
            <a:pPr lvl="1"/>
            <a:r>
              <a:rPr lang="en-US" sz="3200" smtClean="0"/>
              <a:t>Motivation</a:t>
            </a:r>
          </a:p>
          <a:p>
            <a:pPr lvl="1"/>
            <a:r>
              <a:rPr lang="en-US" sz="3200" smtClean="0"/>
              <a:t>Responsibility</a:t>
            </a:r>
          </a:p>
          <a:p>
            <a:pPr lvl="1"/>
            <a:r>
              <a:rPr lang="en-US" sz="3200" smtClean="0"/>
              <a:t>Persistence</a:t>
            </a:r>
          </a:p>
          <a:p>
            <a:pPr lvl="1"/>
            <a:r>
              <a:rPr lang="en-US" sz="3200" smtClean="0"/>
              <a:t>Structure</a:t>
            </a:r>
          </a:p>
        </p:txBody>
      </p:sp>
      <p:pic>
        <p:nvPicPr>
          <p:cNvPr id="29700" name="Picture 2" descr="PEPS Learning Style Inven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PEPS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Sociological</a:t>
            </a:r>
          </a:p>
          <a:p>
            <a:pPr lvl="1"/>
            <a:r>
              <a:rPr lang="en-US" sz="3600" smtClean="0"/>
              <a:t>Self oriented</a:t>
            </a:r>
          </a:p>
          <a:p>
            <a:pPr lvl="1"/>
            <a:r>
              <a:rPr lang="en-US" sz="3600" smtClean="0"/>
              <a:t>Peer oriented</a:t>
            </a:r>
          </a:p>
          <a:p>
            <a:pPr lvl="1"/>
            <a:r>
              <a:rPr lang="en-US" sz="3600" smtClean="0"/>
              <a:t>Adult oriented</a:t>
            </a:r>
          </a:p>
        </p:txBody>
      </p:sp>
      <p:pic>
        <p:nvPicPr>
          <p:cNvPr id="30724" name="Picture 2" descr="PEPS Learning Style Inven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Physical</a:t>
            </a:r>
          </a:p>
          <a:p>
            <a:pPr lvl="1"/>
            <a:r>
              <a:rPr lang="en-US" sz="3200" smtClean="0"/>
              <a:t>Time of day</a:t>
            </a:r>
          </a:p>
          <a:p>
            <a:pPr lvl="1"/>
            <a:r>
              <a:rPr lang="en-US" sz="3200" smtClean="0"/>
              <a:t>Food intake</a:t>
            </a:r>
          </a:p>
          <a:p>
            <a:pPr lvl="1"/>
            <a:r>
              <a:rPr lang="en-US" sz="3200" smtClean="0"/>
              <a:t>Mobility</a:t>
            </a:r>
          </a:p>
        </p:txBody>
      </p:sp>
      <p:pic>
        <p:nvPicPr>
          <p:cNvPr id="31748" name="Picture 2" descr="PEPS Learning Style Inven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Perceptual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Auditory (one third)</a:t>
            </a:r>
          </a:p>
          <a:p>
            <a:r>
              <a:rPr lang="en-US" sz="3200" smtClean="0"/>
              <a:t>Visual (one third)</a:t>
            </a:r>
          </a:p>
          <a:p>
            <a:r>
              <a:rPr lang="en-US" sz="3200" smtClean="0"/>
              <a:t>Tactile/Kinesthetic (one third)</a:t>
            </a:r>
          </a:p>
          <a:p>
            <a:pPr>
              <a:buFontTx/>
              <a:buNone/>
            </a:pPr>
            <a:endParaRPr lang="en-US" sz="3200" smtClean="0"/>
          </a:p>
          <a:p>
            <a:pPr>
              <a:buFontTx/>
              <a:buNone/>
            </a:pPr>
            <a:r>
              <a:rPr lang="en-US" sz="3200" smtClean="0"/>
              <a:t>Learning disabled as well as gifted prefer tactile/kinesthetic</a:t>
            </a:r>
          </a:p>
        </p:txBody>
      </p:sp>
      <p:pic>
        <p:nvPicPr>
          <p:cNvPr id="32772" name="Picture 2" descr="PEPS Learning Style Inven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9384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legeScope">
  <a:themeElements>
    <a:clrScheme name="Custom 3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CollegeSco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legeSc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Sc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Sc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Sc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Sc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Sc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Sc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Sc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Sc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Sc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Sc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Sc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2121</Words>
  <Application>Microsoft Office PowerPoint</Application>
  <PresentationFormat>On-screen Show (4:3)</PresentationFormat>
  <Paragraphs>373</Paragraphs>
  <Slides>103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CollegeScope</vt:lpstr>
      <vt:lpstr>PowerPoint Presentation</vt:lpstr>
      <vt:lpstr>Overview CollegeScope</vt:lpstr>
      <vt:lpstr>        Keys to Success</vt:lpstr>
      <vt:lpstr>        Keys to Success</vt:lpstr>
      <vt:lpstr>Technology for the New Millennial Generation</vt:lpstr>
      <vt:lpstr>New Millennials</vt:lpstr>
      <vt:lpstr>Personalized for each student</vt:lpstr>
      <vt:lpstr>CollegeScope Enhancements</vt:lpstr>
      <vt:lpstr>Key Themes</vt:lpstr>
      <vt:lpstr>Noteworthy Results at Cuyamaca Community College</vt:lpstr>
      <vt:lpstr>Results: Lone Star College System</vt:lpstr>
      <vt:lpstr>Resources at http://www.collegesuccess1.com </vt:lpstr>
      <vt:lpstr>Quick Tour Sample Student Portfolio</vt:lpstr>
      <vt:lpstr>A Quick Tour Faculty Portfolio</vt:lpstr>
      <vt:lpstr>How Students Register and Log In</vt:lpstr>
      <vt:lpstr>The difference between a faculty and student account</vt:lpstr>
      <vt:lpstr>Click: Register Here</vt:lpstr>
      <vt:lpstr>PowerPoint Presentation</vt:lpstr>
      <vt:lpstr>PowerPoint Presentation</vt:lpstr>
      <vt:lpstr>PowerPoint Presentation</vt:lpstr>
      <vt:lpstr>Click: Start CollegeScope</vt:lpstr>
      <vt:lpstr>Start with an assessment</vt:lpstr>
      <vt:lpstr>PowerPoint Presentation</vt:lpstr>
      <vt:lpstr>The Content Survey</vt:lpstr>
      <vt:lpstr>After you finish the assessment, you will see this page.  Begin Chapter 1: Understanding Motivation.</vt:lpstr>
      <vt:lpstr>Chapter 1 contains your assessment results.</vt:lpstr>
      <vt:lpstr>PowerPoint Presentation</vt:lpstr>
      <vt:lpstr>There are many interactive features in the text. </vt:lpstr>
      <vt:lpstr>PowerPoint Presentation</vt:lpstr>
      <vt:lpstr>PowerPoint Presentation</vt:lpstr>
      <vt:lpstr>Complete the interactive activities along the way.  </vt:lpstr>
      <vt:lpstr>Pay the fee to continue Chapter 2 and the rest of the program.    </vt:lpstr>
      <vt:lpstr>Pay online with a credit card.</vt:lpstr>
      <vt:lpstr>If you purchase an access code from the bookstore, enter it here. </vt:lpstr>
      <vt:lpstr>Next time, just log in.  </vt:lpstr>
      <vt:lpstr>To continue, click: My Chapters.</vt:lpstr>
      <vt:lpstr>Now you may begin Chapter 2.</vt:lpstr>
      <vt:lpstr>You can also view your results from previous chapters.  </vt:lpstr>
      <vt:lpstr>PowerPoint Presentation</vt:lpstr>
      <vt:lpstr>Improving Retention and Success with CollegeScope</vt:lpstr>
      <vt:lpstr>What should you do on the first day/week?</vt:lpstr>
      <vt:lpstr>The first day is the most important</vt:lpstr>
      <vt:lpstr>Sample Student Account  sample_student@leeward.edu </vt:lpstr>
      <vt:lpstr>PowerPoint: Getting Started with CollegeScope</vt:lpstr>
      <vt:lpstr>Introducing the Online Portfolio</vt:lpstr>
      <vt:lpstr>PowerPoint Presentation</vt:lpstr>
      <vt:lpstr>The Electronic Journal</vt:lpstr>
      <vt:lpstr>PowerPoint Presentation</vt:lpstr>
      <vt:lpstr>PowerPoint Presentation</vt:lpstr>
      <vt:lpstr>The Electronic Quizzes</vt:lpstr>
      <vt:lpstr>PowerPoint Presentation</vt:lpstr>
      <vt:lpstr>How to help students get started?</vt:lpstr>
      <vt:lpstr>Review the second day</vt:lpstr>
      <vt:lpstr>Most Common Login Problems and Easy Solutions</vt:lpstr>
      <vt:lpstr>Helping Your Students Log In</vt:lpstr>
      <vt:lpstr>Remind students to write down the email address and password they use to create their accounts.</vt:lpstr>
      <vt:lpstr>I forgot my email address</vt:lpstr>
      <vt:lpstr>PowerPoint Presentation</vt:lpstr>
      <vt:lpstr>I forgot my password </vt:lpstr>
      <vt:lpstr>PowerPoint Presentation</vt:lpstr>
      <vt:lpstr>My Account Disappeared</vt:lpstr>
      <vt:lpstr>When I tried to register, it says that my email already exists.  </vt:lpstr>
      <vt:lpstr>PowerPoint Presentation</vt:lpstr>
      <vt:lpstr>When I tried to log in, it says that my email does not exist.  </vt:lpstr>
      <vt:lpstr>Contact Customer Service</vt:lpstr>
      <vt:lpstr>PowerPoint Presentation</vt:lpstr>
      <vt:lpstr>This info is available at the College Success Website</vt:lpstr>
      <vt:lpstr>Next Steps</vt:lpstr>
      <vt:lpstr>PowerPoint Presentation</vt:lpstr>
      <vt:lpstr>Exercises for Today</vt:lpstr>
      <vt:lpstr>Personality Assessment</vt:lpstr>
      <vt:lpstr>PowerPoint Presentation</vt:lpstr>
      <vt:lpstr>Carl Jung 1875-1961</vt:lpstr>
      <vt:lpstr>                               Key Theme</vt:lpstr>
      <vt:lpstr>Job Jar Activity</vt:lpstr>
      <vt:lpstr>Administering the DWYA</vt:lpstr>
      <vt:lpstr>Administering the DWYA</vt:lpstr>
      <vt:lpstr>Getting Good Results</vt:lpstr>
      <vt:lpstr>Administering the DWYA</vt:lpstr>
      <vt:lpstr> Resources  </vt:lpstr>
      <vt:lpstr>Interpreting the Assessment</vt:lpstr>
      <vt:lpstr>Use the Personality Checklist</vt:lpstr>
      <vt:lpstr>Begin Self-Assessment</vt:lpstr>
      <vt:lpstr>Talkers and Listeners</vt:lpstr>
      <vt:lpstr>Self-Assessment</vt:lpstr>
      <vt:lpstr>Personality Exercise</vt:lpstr>
      <vt:lpstr>PowerPoint Presentation</vt:lpstr>
      <vt:lpstr>Self-Assessment</vt:lpstr>
      <vt:lpstr>Self-Assessment</vt:lpstr>
      <vt:lpstr>J and P Exercise:</vt:lpstr>
      <vt:lpstr>The Productivity Environmental Preference Survey (PEPS)</vt:lpstr>
      <vt:lpstr>Administering the PEPS</vt:lpstr>
      <vt:lpstr>Important Considerations</vt:lpstr>
      <vt:lpstr>PowerPoint Presentation</vt:lpstr>
      <vt:lpstr>PEPS</vt:lpstr>
      <vt:lpstr>PEPS</vt:lpstr>
      <vt:lpstr>PEPS</vt:lpstr>
      <vt:lpstr>PEPS</vt:lpstr>
      <vt:lpstr>Perceptual</vt:lpstr>
      <vt:lpstr>PowerPoint Presentation</vt:lpstr>
      <vt:lpstr>Personalized Learning Strategies</vt:lpstr>
      <vt:lpstr>Learning Style Exercise: The Paper Airplane</vt:lpstr>
      <vt:lpstr>Questions?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Rabinovitch</dc:creator>
  <cp:lastModifiedBy>Marsha</cp:lastModifiedBy>
  <cp:revision>89</cp:revision>
  <dcterms:created xsi:type="dcterms:W3CDTF">2010-03-04T21:47:26Z</dcterms:created>
  <dcterms:modified xsi:type="dcterms:W3CDTF">2011-07-05T20:08:21Z</dcterms:modified>
</cp:coreProperties>
</file>