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59"/>
  </p:notesMasterIdLst>
  <p:sldIdLst>
    <p:sldId id="490" r:id="rId2"/>
    <p:sldId id="505" r:id="rId3"/>
    <p:sldId id="658" r:id="rId4"/>
    <p:sldId id="659" r:id="rId5"/>
    <p:sldId id="660" r:id="rId6"/>
    <p:sldId id="661" r:id="rId7"/>
    <p:sldId id="665" r:id="rId8"/>
    <p:sldId id="662" r:id="rId9"/>
    <p:sldId id="464" r:id="rId10"/>
    <p:sldId id="663" r:id="rId11"/>
    <p:sldId id="259" r:id="rId12"/>
    <p:sldId id="547" r:id="rId13"/>
    <p:sldId id="438" r:id="rId14"/>
    <p:sldId id="559" r:id="rId15"/>
    <p:sldId id="560" r:id="rId16"/>
    <p:sldId id="561" r:id="rId17"/>
    <p:sldId id="562" r:id="rId18"/>
    <p:sldId id="563" r:id="rId19"/>
    <p:sldId id="564" r:id="rId20"/>
    <p:sldId id="647" r:id="rId21"/>
    <p:sldId id="465" r:id="rId22"/>
    <p:sldId id="514" r:id="rId23"/>
    <p:sldId id="515" r:id="rId24"/>
    <p:sldId id="565" r:id="rId25"/>
    <p:sldId id="566" r:id="rId26"/>
    <p:sldId id="652" r:id="rId27"/>
    <p:sldId id="567" r:id="rId28"/>
    <p:sldId id="653" r:id="rId29"/>
    <p:sldId id="569" r:id="rId30"/>
    <p:sldId id="570" r:id="rId31"/>
    <p:sldId id="571" r:id="rId32"/>
    <p:sldId id="572" r:id="rId33"/>
    <p:sldId id="573" r:id="rId34"/>
    <p:sldId id="574" r:id="rId35"/>
    <p:sldId id="575" r:id="rId36"/>
    <p:sldId id="576" r:id="rId37"/>
    <p:sldId id="577" r:id="rId38"/>
    <p:sldId id="578" r:id="rId39"/>
    <p:sldId id="579" r:id="rId40"/>
    <p:sldId id="594" r:id="rId41"/>
    <p:sldId id="580" r:id="rId42"/>
    <p:sldId id="581" r:id="rId43"/>
    <p:sldId id="582" r:id="rId44"/>
    <p:sldId id="583" r:id="rId45"/>
    <p:sldId id="584" r:id="rId46"/>
    <p:sldId id="585" r:id="rId47"/>
    <p:sldId id="586" r:id="rId48"/>
    <p:sldId id="587" r:id="rId49"/>
    <p:sldId id="588" r:id="rId50"/>
    <p:sldId id="589" r:id="rId51"/>
    <p:sldId id="590" r:id="rId52"/>
    <p:sldId id="591" r:id="rId53"/>
    <p:sldId id="592" r:id="rId54"/>
    <p:sldId id="593" r:id="rId55"/>
    <p:sldId id="664" r:id="rId56"/>
    <p:sldId id="539" r:id="rId57"/>
    <p:sldId id="476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FF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6" autoAdjust="0"/>
    <p:restoredTop sz="85972" autoAdjust="0"/>
  </p:normalViewPr>
  <p:slideViewPr>
    <p:cSldViewPr>
      <p:cViewPr varScale="1">
        <p:scale>
          <a:sx n="108" d="100"/>
          <a:sy n="108" d="100"/>
        </p:scale>
        <p:origin x="-1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3BADF01B-875E-4736-8485-E4841C4FCF37}" type="datetimeFigureOut">
              <a:rPr lang="en-US"/>
              <a:pPr>
                <a:defRPr/>
              </a:pPr>
              <a:t>9/20/2009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C7C31FFA-568E-4AEF-980B-05AD641DF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2567406-D74F-4FEA-89C0-5656A78BECE4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E905E2-1355-406B-84DA-E667D8045CD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CF27BF-C882-472C-A907-2206C0F02EC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1B3BBF-1EA2-4EBE-B5B3-714AA20D25D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21C880-89ED-4454-97BF-F825A9596DC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A3E831-E226-4579-8074-18531F1DEB1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FB4DCC-9A01-4B02-8C70-3AF5FA468BD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8663D9-5B4E-4699-876C-1C2B8D4392F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1A3CE2-B4A3-4FCF-8B89-372D8BC6205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C42794-F247-46B1-AD24-0F0FBA20FCD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6C2A31-B65F-406D-AFF2-7652205A5CA3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A33BB5-01F5-45F5-BF2F-FB4E5EDCBE1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15089F-030F-4038-B1F3-40A486D288B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C31FFA-568E-4AEF-980B-05AD641DF89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82EFE6-0F1C-4252-8FD6-1D013654D340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2BB818-74AF-4042-9967-9ECBBC1A426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85148D-55A2-43CA-A9BD-F20428AFAB04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A482F9-C2F3-4327-BD57-890076AE274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A6C325-04D9-4F31-A79B-E756120D57D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9FCBC9-FF6B-4719-BB44-04246F34804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13315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1CAC210-F429-4418-9E1E-F4921A7C5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FDE78-7C7F-4102-87E1-587DF1690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75C54-BAF5-445C-8551-7A475C33D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5C8B5-1114-4037-AE3B-1D4AB2DF5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47F90-E21A-436A-99F8-894A41F64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45D44-B0B5-4D01-AA99-CC790A951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DE163-BB31-4CFC-A029-1193BFB76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4EC0F-5870-4881-83D2-C5B892AF9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F2398-B8F4-4ED1-8F15-F9F615803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C84C4-BC2A-4D01-B307-09B2D5B2F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4020E-E47D-48BC-A08A-D88A4942F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32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32101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2102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2103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2104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2105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2106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2107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2108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2109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2110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2111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2112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2113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2114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2115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2116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2117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2118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2119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2120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2121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2122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2123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2124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2125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2126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2127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2128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2129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2131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2132" name="Rectangle 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33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34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F2E91041-A348-410B-8129-F7A0250BC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12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amazon.com/gp/product/0312425074?ie=UTF8&amp;tag=nczonline-20&amp;linkCode=as2&amp;camp=1789&amp;creative=390957&amp;creativeASIN=0312425074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gescope.com/cuyamac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://www.collegescope.com/cuyamacah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hyperlink" Target="http://www.collegesuccess1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gescope.com/cuyamac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://www.collegescope.com/cuyamacah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gescope.com/ccs/cuyamac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://www.collegescope.com/ccs/cuyamacah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llegescope.com/ccs/cuyamaca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gesuccess1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mailto:Rhonda.Bauerlein@gcccd.edu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6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3076" name="Picture 1" descr="ssp logo_instructor manu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066800"/>
            <a:ext cx="548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>
          <a:xfrm>
            <a:off x="1828800" y="4114800"/>
            <a:ext cx="6400800" cy="1752600"/>
          </a:xfrm>
        </p:spPr>
        <p:txBody>
          <a:bodyPr/>
          <a:lstStyle/>
          <a:p>
            <a:r>
              <a:rPr lang="en-US" dirty="0" smtClean="0"/>
              <a:t>Improving Retention and Success with CollegeScope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http://www.nczonline.net/blog/wp-content/uploads/2008/10/world_is_flat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828800"/>
            <a:ext cx="2971800" cy="455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is the world flat?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Rationale for Using Technology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It prepares students for good paying jobs in flat world</a:t>
            </a:r>
          </a:p>
          <a:p>
            <a:pPr>
              <a:defRPr/>
            </a:pPr>
            <a:r>
              <a:rPr lang="en-US" dirty="0" smtClean="0"/>
              <a:t>Improves retention and success</a:t>
            </a:r>
          </a:p>
          <a:p>
            <a:pPr>
              <a:defRPr/>
            </a:pPr>
            <a:r>
              <a:rPr lang="en-US" dirty="0" smtClean="0"/>
              <a:t>New roles for faculty </a:t>
            </a:r>
          </a:p>
          <a:p>
            <a:pPr>
              <a:defRPr/>
            </a:pPr>
            <a:r>
              <a:rPr lang="en-US" dirty="0" smtClean="0"/>
              <a:t>Your students use it</a:t>
            </a:r>
          </a:p>
          <a:p>
            <a:pPr>
              <a:defRPr/>
            </a:pPr>
            <a:r>
              <a:rPr lang="en-US" dirty="0" smtClean="0"/>
              <a:t>It captures their attention</a:t>
            </a:r>
          </a:p>
          <a:p>
            <a:pPr>
              <a:defRPr/>
            </a:pPr>
            <a:r>
              <a:rPr lang="en-US" dirty="0" smtClean="0"/>
              <a:t>Education any time or place</a:t>
            </a:r>
          </a:p>
        </p:txBody>
      </p:sp>
      <p:pic>
        <p:nvPicPr>
          <p:cNvPr id="43012" name="Picture 5" descr="j02807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0"/>
            <a:ext cx="2147888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Personalized for each student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Based on personality and learning style</a:t>
            </a:r>
          </a:p>
          <a:p>
            <a:pPr>
              <a:defRPr/>
            </a:pPr>
            <a:r>
              <a:rPr lang="en-US" dirty="0" smtClean="0"/>
              <a:t>Refers to the student by their name</a:t>
            </a:r>
          </a:p>
          <a:p>
            <a:pPr>
              <a:defRPr/>
            </a:pPr>
            <a:r>
              <a:rPr lang="en-US" dirty="0" smtClean="0"/>
              <a:t>This is not possible in a printed text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CollegeScope: An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z="2400" dirty="0" smtClean="0">
                <a:hlinkClick r:id="rId3"/>
              </a:rPr>
              <a:t>http://www.collegescope.com/cuyamaca</a:t>
            </a:r>
            <a:endParaRPr lang="en-US" sz="2400" dirty="0" smtClean="0"/>
          </a:p>
          <a:p>
            <a:pPr>
              <a:buNone/>
              <a:defRPr/>
            </a:pPr>
            <a:r>
              <a:rPr lang="en-US" sz="2400" dirty="0" smtClean="0">
                <a:hlinkClick r:id="rId4"/>
              </a:rPr>
              <a:t>http://www.collegescope.com/cuyamacahs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74756" name="Picture 1" descr="ssp logo_instructor manu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3429000"/>
            <a:ext cx="548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Critical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first two weeks is when most students drop. </a:t>
            </a:r>
          </a:p>
          <a:p>
            <a:pPr eaLnBrk="1" hangingPunct="1">
              <a:defRPr/>
            </a:pPr>
            <a:r>
              <a:rPr lang="en-US" dirty="0" smtClean="0"/>
              <a:t>This is our best opportunity to help students to be successful.  </a:t>
            </a:r>
            <a:endParaRPr lang="en-US" dirty="0"/>
          </a:p>
        </p:txBody>
      </p:sp>
      <p:pic>
        <p:nvPicPr>
          <p:cNvPr id="76804" name="Picture 2" descr="C:\Users\Marsha\Pictures\Microsoft Clip Organizer\CG50B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800600"/>
            <a:ext cx="18034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Critical First 2 Weeks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You will know who has begun the program and who has not started.  </a:t>
            </a:r>
          </a:p>
          <a:p>
            <a:pPr eaLnBrk="1" hangingPunct="1">
              <a:defRPr/>
            </a:pPr>
            <a:r>
              <a:rPr lang="en-US" dirty="0" smtClean="0"/>
              <a:t>How can you help the students who have not begun?  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Think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Pair 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Share</a:t>
            </a:r>
            <a:endParaRPr lang="en-US" dirty="0"/>
          </a:p>
        </p:txBody>
      </p:sp>
      <p:pic>
        <p:nvPicPr>
          <p:cNvPr id="77828" name="Picture 2" descr="C:\Users\Marsha\Pictures\Microsoft Clip Organizer\CG50B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495800"/>
            <a:ext cx="18034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first day of class is also critical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Most of your students will attend the first day.  </a:t>
            </a:r>
          </a:p>
          <a:p>
            <a:pPr eaLnBrk="1" hangingPunct="1">
              <a:defRPr/>
            </a:pPr>
            <a:r>
              <a:rPr lang="en-US" dirty="0" smtClean="0"/>
              <a:t>It is an opportunity to impact student success and retention.    </a:t>
            </a:r>
            <a:endParaRPr lang="en-US" dirty="0"/>
          </a:p>
        </p:txBody>
      </p:sp>
      <p:pic>
        <p:nvPicPr>
          <p:cNvPr id="78852" name="Picture 2" descr="C:\Users\Marsha\Pictures\Microsoft Clip Organizer\CG50B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572000"/>
            <a:ext cx="18034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should you do on the first day?</a:t>
            </a:r>
          </a:p>
        </p:txBody>
      </p:sp>
      <p:pic>
        <p:nvPicPr>
          <p:cNvPr id="79875" name="Picture 2" descr="C:\Users\Marsha\Pictures\Microsoft Clip Organizer\CG50B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724400"/>
            <a:ext cx="18034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first day is the most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Introduce the CollegeScope Student Success Program</a:t>
            </a:r>
          </a:p>
          <a:p>
            <a:pPr eaLnBrk="1" hangingPunct="1">
              <a:defRPr/>
            </a:pPr>
            <a:r>
              <a:rPr lang="en-US" dirty="0" smtClean="0"/>
              <a:t>Make your expectations clear</a:t>
            </a:r>
          </a:p>
          <a:p>
            <a:pPr lvl="1" eaLnBrk="1" hangingPunct="1">
              <a:defRPr/>
            </a:pPr>
            <a:r>
              <a:rPr lang="en-US" dirty="0" smtClean="0"/>
              <a:t>The course syllabus</a:t>
            </a:r>
          </a:p>
          <a:p>
            <a:pPr eaLnBrk="1" hangingPunct="1">
              <a:defRPr/>
            </a:pPr>
            <a:r>
              <a:rPr lang="en-US" dirty="0" smtClean="0"/>
              <a:t>Get to know your students and help them to meet other students</a:t>
            </a:r>
          </a:p>
          <a:p>
            <a:pPr eaLnBrk="1" hangingPunct="1">
              <a:defRPr/>
            </a:pPr>
            <a:r>
              <a:rPr lang="en-US" dirty="0" smtClean="0"/>
              <a:t>Do something that motivates students on the first day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Introduce CollegeScope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is it?</a:t>
            </a:r>
          </a:p>
          <a:p>
            <a:pPr eaLnBrk="1" hangingPunct="1">
              <a:defRPr/>
            </a:pPr>
            <a:r>
              <a:rPr lang="en-US" dirty="0" smtClean="0"/>
              <a:t>How to log in</a:t>
            </a:r>
          </a:p>
          <a:p>
            <a:pPr eaLnBrk="1" hangingPunct="1">
              <a:defRPr/>
            </a:pPr>
            <a:r>
              <a:rPr lang="en-US" dirty="0" smtClean="0"/>
              <a:t>Show sample student</a:t>
            </a:r>
          </a:p>
          <a:p>
            <a:pPr lvl="1" eaLnBrk="1" hangingPunct="1">
              <a:defRPr/>
            </a:pPr>
            <a:r>
              <a:rPr lang="en-US" dirty="0" smtClean="0"/>
              <a:t>Online portfolio</a:t>
            </a:r>
          </a:p>
          <a:p>
            <a:pPr lvl="1" eaLnBrk="1" hangingPunct="1">
              <a:defRPr/>
            </a:pPr>
            <a:r>
              <a:rPr lang="en-US" dirty="0" smtClean="0"/>
              <a:t>Chapters</a:t>
            </a:r>
          </a:p>
          <a:p>
            <a:pPr lvl="1" eaLnBrk="1" hangingPunct="1">
              <a:defRPr/>
            </a:pPr>
            <a:r>
              <a:rPr lang="en-US" dirty="0" smtClean="0"/>
              <a:t>Sample journal entries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College Success 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Resources for faculty and students</a:t>
            </a:r>
          </a:p>
          <a:p>
            <a:pPr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  <a:hlinkClick r:id="rId2"/>
              </a:rPr>
              <a:t>http://www.collegesuccess1.com/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>
              <a:buFontTx/>
              <a:buNone/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Training Notes</a:t>
            </a:r>
          </a:p>
        </p:txBody>
      </p:sp>
      <p:pic>
        <p:nvPicPr>
          <p:cNvPr id="7172" name="Picture 2" descr="C:\Users\Marsha\Pictures\Microsoft Clip Organizer\CG50B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419600"/>
            <a:ext cx="18034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Logging in to CollegeScope</a:t>
            </a:r>
          </a:p>
        </p:txBody>
      </p:sp>
      <p:pic>
        <p:nvPicPr>
          <p:cNvPr id="83971" name="Picture 2" descr="C:\Users\Marsha\Pictures\Microsoft Clip Organizer\CG50B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724400"/>
            <a:ext cx="18034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 into your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1148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www.collegescope.com/cuyamaca</a:t>
            </a:r>
            <a:endParaRPr lang="en-US" sz="2800" dirty="0" smtClean="0"/>
          </a:p>
          <a:p>
            <a:pPr>
              <a:defRPr/>
            </a:pPr>
            <a:r>
              <a:rPr lang="en-US" sz="2800" dirty="0" smtClean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www.collegescope.com/cuyamacahs</a:t>
            </a:r>
            <a:endParaRPr lang="en-US" sz="2800" dirty="0" smtClean="0"/>
          </a:p>
        </p:txBody>
      </p:sp>
      <p:pic>
        <p:nvPicPr>
          <p:cNvPr id="84996" name="Picture 1" descr="ssp logo_instructor manu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5029200"/>
            <a:ext cx="274320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How Students Register and Log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77200" cy="41148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www.collegescope.com/ccs/cuyamaca</a:t>
            </a:r>
            <a:endParaRPr lang="en-US" sz="2400" dirty="0" smtClean="0"/>
          </a:p>
          <a:p>
            <a:pPr>
              <a:defRPr/>
            </a:pPr>
            <a:r>
              <a:rPr lang="en-US" sz="2400" dirty="0" smtClean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www.collegescope.com/ccs/cuyamacahs</a:t>
            </a:r>
            <a:endParaRPr lang="en-US" sz="2400" dirty="0" smtClean="0"/>
          </a:p>
          <a:p>
            <a:pPr>
              <a:buFontTx/>
              <a:buNone/>
              <a:defRPr/>
            </a:pPr>
            <a:endParaRPr lang="en-US" dirty="0"/>
          </a:p>
        </p:txBody>
      </p:sp>
      <p:pic>
        <p:nvPicPr>
          <p:cNvPr id="86020" name="Picture 1" descr="ssp logo_instructor manu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648200"/>
            <a:ext cx="38100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difference between a faculty and student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4384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student account has </a:t>
            </a:r>
            <a:r>
              <a:rPr lang="en-US" sz="4800" dirty="0" smtClean="0">
                <a:solidFill>
                  <a:srgbClr val="FFC000"/>
                </a:solidFill>
              </a:rPr>
              <a:t>/</a:t>
            </a:r>
            <a:r>
              <a:rPr lang="en-US" sz="4800" dirty="0" err="1" smtClean="0">
                <a:solidFill>
                  <a:srgbClr val="FFC000"/>
                </a:solidFill>
              </a:rPr>
              <a:t>ccs</a:t>
            </a:r>
            <a:r>
              <a:rPr lang="en-US" sz="4800" dirty="0" smtClean="0">
                <a:solidFill>
                  <a:srgbClr val="FFC000"/>
                </a:solidFill>
              </a:rPr>
              <a:t>/</a:t>
            </a:r>
          </a:p>
          <a:p>
            <a:pPr>
              <a:defRPr/>
            </a:pPr>
            <a:r>
              <a:rPr lang="en-US" sz="4800" dirty="0" err="1" smtClean="0">
                <a:solidFill>
                  <a:srgbClr val="FFFF00"/>
                </a:solidFill>
              </a:rPr>
              <a:t>ccs</a:t>
            </a:r>
            <a:r>
              <a:rPr lang="en-US" sz="4800" dirty="0" smtClean="0">
                <a:solidFill>
                  <a:srgbClr val="FFFF00"/>
                </a:solidFill>
              </a:rPr>
              <a:t> stands for </a:t>
            </a:r>
            <a:r>
              <a:rPr lang="en-US" sz="4800" dirty="0" smtClean="0">
                <a:solidFill>
                  <a:srgbClr val="FFC000"/>
                </a:solidFill>
              </a:rPr>
              <a:t>college</a:t>
            </a:r>
            <a:r>
              <a:rPr lang="en-US" sz="4800" dirty="0" smtClean="0">
                <a:solidFill>
                  <a:srgbClr val="FFFF00"/>
                </a:solidFill>
              </a:rPr>
              <a:t> and </a:t>
            </a:r>
            <a:r>
              <a:rPr lang="en-US" sz="4800" dirty="0" smtClean="0">
                <a:solidFill>
                  <a:srgbClr val="FFC000"/>
                </a:solidFill>
              </a:rPr>
              <a:t>career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smtClean="0">
                <a:solidFill>
                  <a:srgbClr val="FFC000"/>
                </a:solidFill>
              </a:rPr>
              <a:t>success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87044" name="Picture 1" descr="ssp logo_instructor manu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5181600"/>
            <a:ext cx="274320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C:\Users\Marsha\Desktop\Screen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"/>
            <a:ext cx="8763000" cy="5168617"/>
          </a:xfrm>
          <a:prstGeom prst="rect">
            <a:avLst/>
          </a:prstGeom>
          <a:noFill/>
        </p:spPr>
      </p:pic>
      <p:pic>
        <p:nvPicPr>
          <p:cNvPr id="5" name="Picture 3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419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 descr="C:\Users\Marsha\Desktop\Screen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41720"/>
            <a:ext cx="8610600" cy="5174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3" descr="C:\Users\Marsha\Desktop\Screen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55650"/>
            <a:ext cx="8304213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C:\Users\Marsha\Desktop\Screen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9600"/>
            <a:ext cx="8686800" cy="5187820"/>
          </a:xfrm>
          <a:prstGeom prst="rect">
            <a:avLst/>
          </a:prstGeom>
          <a:noFill/>
        </p:spPr>
      </p:pic>
      <p:pic>
        <p:nvPicPr>
          <p:cNvPr id="5" name="Picture 3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267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Introducing the Online Portfolio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828800"/>
            <a:ext cx="4343400" cy="42973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On the first day, show the students the online portfolio and features.</a:t>
            </a:r>
          </a:p>
          <a:p>
            <a:pPr eaLnBrk="1" hangingPunct="1">
              <a:defRPr/>
            </a:pPr>
            <a:r>
              <a:rPr lang="en-US" dirty="0" smtClean="0"/>
              <a:t>Let them know that faculty have access.</a:t>
            </a:r>
          </a:p>
        </p:txBody>
      </p:sp>
      <p:pic>
        <p:nvPicPr>
          <p:cNvPr id="6" name="Picture 5" descr="rachel's portfoli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981200"/>
            <a:ext cx="3581400" cy="462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4" descr="C:\Users\Marsha\Desktop\Screen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"/>
            <a:ext cx="6286500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838200"/>
            <a:ext cx="7391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College </a:t>
            </a:r>
            <a:r>
              <a:rPr lang="en-US" dirty="0" smtClean="0"/>
              <a:t>Retention </a:t>
            </a:r>
            <a:br>
              <a:rPr lang="en-US" dirty="0" smtClean="0"/>
            </a:br>
            <a:r>
              <a:rPr lang="en-US" sz="3600" dirty="0" smtClean="0"/>
              <a:t>Semester to </a:t>
            </a:r>
            <a:r>
              <a:rPr lang="en-US" sz="3600" dirty="0"/>
              <a:t>Semester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5 </a:t>
            </a:r>
            <a:r>
              <a:rPr lang="en-US" sz="3600" dirty="0"/>
              <a:t>Year Average </a:t>
            </a:r>
            <a:br>
              <a:rPr lang="en-US" sz="3600" dirty="0"/>
            </a:br>
            <a:r>
              <a:rPr lang="en-US" sz="3600" dirty="0"/>
              <a:t>at Cuyamaca College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209800"/>
            <a:ext cx="7620000" cy="4525963"/>
          </a:xfrm>
        </p:spPr>
        <p:txBody>
          <a:bodyPr/>
          <a:lstStyle/>
          <a:p>
            <a:pPr eaLnBrk="1" hangingPunct="1"/>
            <a:endParaRPr lang="en-US" dirty="0" smtClean="0">
              <a:solidFill>
                <a:srgbClr val="333333"/>
              </a:solidFill>
            </a:endParaRPr>
          </a:p>
          <a:p>
            <a:pPr eaLnBrk="1" hangingPunct="1"/>
            <a:endParaRPr lang="en-US" dirty="0" smtClean="0">
              <a:solidFill>
                <a:srgbClr val="333333"/>
              </a:solidFill>
            </a:endParaRPr>
          </a:p>
          <a:p>
            <a:pPr eaLnBrk="1" hangingPunct="1">
              <a:buClr>
                <a:srgbClr val="0070C0"/>
              </a:buClr>
              <a:buFont typeface="Wingdings" pitchFamily="2" charset="2"/>
              <a:buChar char="Ø"/>
            </a:pPr>
            <a:r>
              <a:rPr lang="en-US" dirty="0" smtClean="0"/>
              <a:t>All students </a:t>
            </a:r>
            <a:r>
              <a:rPr lang="en-US" dirty="0" smtClean="0">
                <a:solidFill>
                  <a:srgbClr val="FFFF00"/>
                </a:solidFill>
              </a:rPr>
              <a:t>63%</a:t>
            </a:r>
          </a:p>
          <a:p>
            <a:pPr eaLnBrk="1" hangingPunct="1">
              <a:buClr>
                <a:srgbClr val="0070C0"/>
              </a:buClr>
              <a:buFont typeface="Wingdings" pitchFamily="2" charset="2"/>
              <a:buChar char="Ø"/>
            </a:pPr>
            <a:r>
              <a:rPr lang="en-US" dirty="0" smtClean="0"/>
              <a:t>All CollegeScope students </a:t>
            </a:r>
            <a:r>
              <a:rPr lang="en-US" dirty="0" smtClean="0">
                <a:solidFill>
                  <a:srgbClr val="FFFF00"/>
                </a:solidFill>
              </a:rPr>
              <a:t>89%</a:t>
            </a:r>
          </a:p>
          <a:p>
            <a:pPr eaLnBrk="1" hangingPunct="1">
              <a:buClr>
                <a:srgbClr val="0070C0"/>
              </a:buClr>
              <a:buFont typeface="Wingdings" pitchFamily="2" charset="2"/>
              <a:buChar char="Ø"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FF00"/>
                </a:solidFill>
              </a:rPr>
              <a:t>26%</a:t>
            </a:r>
            <a:r>
              <a:rPr lang="en-US" dirty="0" smtClean="0"/>
              <a:t> improvement! 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333333"/>
              </a:solidFill>
            </a:endParaRPr>
          </a:p>
        </p:txBody>
      </p:sp>
      <p:pic>
        <p:nvPicPr>
          <p:cNvPr id="4" name="Picture 7" descr="boyanddiplm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762000"/>
            <a:ext cx="262428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:\Users\Marsha\Desktop\Screen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"/>
            <a:ext cx="7077075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TextBox 2"/>
          <p:cNvSpPr txBox="1">
            <a:spLocks noChangeArrowheads="1"/>
          </p:cNvSpPr>
          <p:nvPr/>
        </p:nvSpPr>
        <p:spPr bwMode="auto">
          <a:xfrm>
            <a:off x="2438400" y="1676400"/>
            <a:ext cx="1600200" cy="276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2"/>
                </a:solidFill>
              </a:rPr>
              <a:t>Sample Student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Electronic Journal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It is an opportunity for students to read and think about how to apply the material in their personal lives.</a:t>
            </a:r>
          </a:p>
          <a:p>
            <a:pPr eaLnBrk="1" hangingPunct="1">
              <a:defRPr/>
            </a:pPr>
            <a:r>
              <a:rPr lang="en-US" dirty="0" smtClean="0"/>
              <a:t>Make your expectations clear.</a:t>
            </a:r>
          </a:p>
          <a:p>
            <a:pPr eaLnBrk="1" hangingPunct="1">
              <a:defRPr/>
            </a:pPr>
            <a:r>
              <a:rPr lang="en-US" dirty="0" smtClean="0"/>
              <a:t>Expect a well-developed paragraph for most questions.</a:t>
            </a:r>
          </a:p>
          <a:p>
            <a:pPr eaLnBrk="1" hangingPunct="1">
              <a:defRPr/>
            </a:pPr>
            <a:r>
              <a:rPr lang="en-US" dirty="0" smtClean="0"/>
              <a:t>Show a sample.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C:\Users\Marsha\Desktop\Screen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"/>
            <a:ext cx="6342063" cy="660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Marsha\Desktop\Screen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"/>
            <a:ext cx="6210300" cy="656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Electronic Quizzes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This is an interactive feature that helps students with reading comprehension.</a:t>
            </a:r>
          </a:p>
          <a:p>
            <a:pPr eaLnBrk="1" hangingPunct="1">
              <a:defRPr/>
            </a:pPr>
            <a:r>
              <a:rPr lang="en-US" dirty="0" smtClean="0"/>
              <a:t>Students get immediate feedback.</a:t>
            </a:r>
          </a:p>
          <a:p>
            <a:pPr eaLnBrk="1" hangingPunct="1">
              <a:defRPr/>
            </a:pPr>
            <a:r>
              <a:rPr lang="en-US" dirty="0" smtClean="0"/>
              <a:t>Students cannot change their answers.</a:t>
            </a:r>
          </a:p>
          <a:p>
            <a:pPr eaLnBrk="1" hangingPunct="1">
              <a:defRPr/>
            </a:pPr>
            <a:r>
              <a:rPr lang="en-US" dirty="0" smtClean="0"/>
              <a:t>Expect students to do their best.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4" descr="C:\Users\Marsha\Desktop\Screen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"/>
            <a:ext cx="6437313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to Cheat</a:t>
            </a:r>
          </a:p>
        </p:txBody>
      </p:sp>
      <p:pic>
        <p:nvPicPr>
          <p:cNvPr id="100355" name="Picture 2" descr="C:\Users\Marsha\Desktop\Screen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5000"/>
            <a:ext cx="69532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6" name="Picture 3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581400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you will be caught</a:t>
            </a:r>
          </a:p>
        </p:txBody>
      </p:sp>
      <p:pic>
        <p:nvPicPr>
          <p:cNvPr id="101379" name="Picture 2" descr="C:\Users\Marsha\Pictures\Microsoft Clip Organizer\CG50B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724400"/>
            <a:ext cx="18034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C:\Users\Marsha\Desktop\Screen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"/>
            <a:ext cx="6273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3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29718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3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8768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3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55626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6" name="Picture 3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62484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Expect students to read the chapter before coming to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You can focus on engaging students in learning, discussion and sharing your experiences.</a:t>
            </a:r>
          </a:p>
          <a:p>
            <a:pPr eaLnBrk="1" hangingPunct="1">
              <a:defRPr/>
            </a:pPr>
            <a:r>
              <a:rPr lang="en-US" dirty="0" smtClean="0"/>
              <a:t>This is a good strategy for other classes too.  </a:t>
            </a:r>
          </a:p>
          <a:p>
            <a:pPr eaLnBrk="1" hangingPunct="1">
              <a:defRPr/>
            </a:pPr>
            <a:r>
              <a:rPr lang="en-US" dirty="0" smtClean="0"/>
              <a:t>Minimizes the need to lecture.</a:t>
            </a:r>
          </a:p>
          <a:p>
            <a:pPr eaLnBrk="1" hangingPunct="1">
              <a:defRPr/>
            </a:pPr>
            <a:r>
              <a:rPr lang="en-US" dirty="0" smtClean="0"/>
              <a:t>All classes cover the same material in an interactive way.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Lone Star College System</a:t>
            </a:r>
          </a:p>
        </p:txBody>
      </p:sp>
      <p:graphicFrame>
        <p:nvGraphicFramePr>
          <p:cNvPr id="59448" name="Group 56"/>
          <p:cNvGraphicFramePr>
            <a:graphicFrameLocks noGrp="1"/>
          </p:cNvGraphicFramePr>
          <p:nvPr>
            <p:ph idx="1"/>
          </p:nvPr>
        </p:nvGraphicFramePr>
        <p:xfrm>
          <a:off x="2590800" y="1828800"/>
          <a:ext cx="4191000" cy="4132964"/>
        </p:xfrm>
        <a:graphic>
          <a:graphicData uri="http://schemas.openxmlformats.org/drawingml/2006/table">
            <a:tbl>
              <a:tblPr/>
              <a:tblGrid>
                <a:gridCol w="1482634"/>
                <a:gridCol w="1354183"/>
                <a:gridCol w="1354183"/>
              </a:tblGrid>
              <a:tr h="1157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College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Persistence rate of all Student Types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Persistence rate of CollegeScope students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LSC –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CyFair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79%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94%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LSC – Kingwood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67%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82%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LSC –Montgomery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77%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88%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LSC – North Harris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81%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90%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LSC – Tomball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70%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82%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109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System Average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75%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87%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the second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Review the information on CollegeScope the second day for those who were absent or those who need motivation to get started.</a:t>
            </a:r>
          </a:p>
          <a:p>
            <a:pPr eaLnBrk="1" hangingPunct="1">
              <a:defRPr/>
            </a:pPr>
            <a:r>
              <a:rPr lang="en-US" dirty="0" smtClean="0"/>
              <a:t>Congratulate those who have started. </a:t>
            </a:r>
          </a:p>
          <a:p>
            <a:pPr eaLnBrk="1" hangingPunct="1">
              <a:defRPr/>
            </a:pPr>
            <a:r>
              <a:rPr lang="en-US" dirty="0" smtClean="0"/>
              <a:t>Meet with students who have not started CollegeScope.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Common </a:t>
            </a:r>
            <a:r>
              <a:rPr lang="en-US" dirty="0" smtClean="0"/>
              <a:t>Problems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 smtClean="0"/>
              <a:t>And Easy Solutions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 idx="4294967295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Helping Your Students Log In</a:t>
            </a:r>
          </a:p>
        </p:txBody>
      </p:sp>
      <p:pic>
        <p:nvPicPr>
          <p:cNvPr id="106500" name="Picture 5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200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" name="Picture 5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276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" name="Picture 7" descr="C:\Users\Marsha\Desktop\Screen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295400"/>
            <a:ext cx="8077200" cy="518782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286000" y="2590800"/>
            <a:ext cx="5105400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  <a:latin typeface="Arial" charset="0"/>
              </a:rPr>
              <a:t>Students register only once.  Then they log in with the e-mail address and password they created.  </a:t>
            </a:r>
          </a:p>
          <a:p>
            <a:endParaRPr lang="en-US" b="1" dirty="0">
              <a:latin typeface="Arial" charset="0"/>
            </a:endParaRPr>
          </a:p>
        </p:txBody>
      </p:sp>
      <p:pic>
        <p:nvPicPr>
          <p:cNvPr id="10" name="Picture 3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1148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41148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3"/>
          <p:cNvSpPr>
            <a:spLocks noGrp="1"/>
          </p:cNvSpPr>
          <p:nvPr>
            <p:ph type="title"/>
          </p:nvPr>
        </p:nvSpPr>
        <p:spPr>
          <a:xfrm>
            <a:off x="1066800" y="2133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Remind students to write down the email address and password they use to create their accounts.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 forgot my email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You can find the email address that students used to create their account by looking at their portfolio on </a:t>
            </a:r>
            <a:r>
              <a:rPr lang="en-US" dirty="0" smtClean="0">
                <a:solidFill>
                  <a:srgbClr val="FFC000"/>
                </a:solidFill>
              </a:rPr>
              <a:t>My Students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C000"/>
                </a:solidFill>
              </a:rPr>
              <a:t>All Students</a:t>
            </a:r>
            <a:r>
              <a:rPr lang="en-US" dirty="0" smtClean="0"/>
              <a:t> in your instructor account.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3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743200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1" name="Picture 4" descr="C:\Users\Marsha\Desktop\Screen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"/>
            <a:ext cx="6286500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5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286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 forgot my password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You can look at the Student Portfolio and reset the password.  Tell the student what the new password is.  They can reset it when then log into their portfolio.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4" descr="C:\Users\Marsha\Desktop\Screen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"/>
            <a:ext cx="6286500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9" name="Picture 3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352800"/>
            <a:ext cx="5810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My Account Disappeared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They tried to log into the instructor account.  Make sure that they have </a:t>
            </a:r>
            <a:r>
              <a:rPr lang="en-US" dirty="0" smtClean="0">
                <a:solidFill>
                  <a:srgbClr val="FFC000"/>
                </a:solidFill>
              </a:rPr>
              <a:t>/</a:t>
            </a:r>
            <a:r>
              <a:rPr lang="en-US" dirty="0" err="1" smtClean="0">
                <a:solidFill>
                  <a:srgbClr val="FFC000"/>
                </a:solidFill>
              </a:rPr>
              <a:t>ccs</a:t>
            </a:r>
            <a:r>
              <a:rPr lang="en-US" dirty="0" smtClean="0">
                <a:solidFill>
                  <a:srgbClr val="FFC000"/>
                </a:solidFill>
              </a:rPr>
              <a:t>/ </a:t>
            </a:r>
            <a:r>
              <a:rPr lang="en-US" dirty="0" smtClean="0"/>
              <a:t>in the URL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www.collegescope.com/</a:t>
            </a:r>
            <a:r>
              <a:rPr lang="en-US" dirty="0" smtClean="0">
                <a:solidFill>
                  <a:srgbClr val="FFC000"/>
                </a:solidFill>
                <a:hlinkClick r:id="rId2"/>
              </a:rPr>
              <a:t>ccs</a:t>
            </a:r>
            <a:r>
              <a:rPr lang="en-US" dirty="0" smtClean="0">
                <a:hlinkClick r:id="rId2"/>
              </a:rPr>
              <a:t>/cuyamaca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When I tried to register, it says that my email already exists.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If the email already exists, they have already registered.  Tell students to log in with the email address and password they created when they registered the first time.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772400" cy="1143000"/>
          </a:xfrm>
        </p:spPr>
        <p:txBody>
          <a:bodyPr/>
          <a:lstStyle/>
          <a:p>
            <a:r>
              <a:rPr lang="en-US" sz="4000" smtClean="0"/>
              <a:t>Where are you in the </a:t>
            </a:r>
            <a:br>
              <a:rPr lang="en-US" sz="4000" smtClean="0"/>
            </a:br>
            <a:r>
              <a:rPr lang="en-US" sz="4000" smtClean="0"/>
              <a:t>technology continuum?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Baby boomer 1946-1964</a:t>
            </a:r>
          </a:p>
          <a:p>
            <a:pPr>
              <a:defRPr/>
            </a:pPr>
            <a:r>
              <a:rPr lang="en-US" dirty="0" smtClean="0"/>
              <a:t>Generation X 1965-1977</a:t>
            </a:r>
          </a:p>
          <a:p>
            <a:pPr>
              <a:defRPr/>
            </a:pPr>
            <a:r>
              <a:rPr lang="en-US" dirty="0" smtClean="0"/>
              <a:t>New </a:t>
            </a:r>
            <a:r>
              <a:rPr lang="en-US" dirty="0" err="1" smtClean="0"/>
              <a:t>Millennials</a:t>
            </a:r>
            <a:r>
              <a:rPr lang="en-US" dirty="0" smtClean="0"/>
              <a:t> 1977-1995</a:t>
            </a:r>
          </a:p>
          <a:p>
            <a:pPr>
              <a:defRPr/>
            </a:pPr>
            <a:r>
              <a:rPr lang="en-US" dirty="0" smtClean="0"/>
              <a:t>How much technology did you use in college?</a:t>
            </a:r>
          </a:p>
        </p:txBody>
      </p:sp>
      <p:pic>
        <p:nvPicPr>
          <p:cNvPr id="37892" name="Picture 5" descr="BD10755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28600"/>
            <a:ext cx="1735138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648200"/>
            <a:ext cx="14239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3" descr="C:\Users\Marsha\Desktop\Screen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" y="914400"/>
            <a:ext cx="8772525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When I tried to log in, it says that my email does not exist.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There are several reasons for this: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They are using a different email.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They entered the info incorrectly.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They have not registered.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Contact Customer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If you have any problem you cannot resolve.  This does not happen very often.</a:t>
            </a:r>
          </a:p>
          <a:p>
            <a:pPr eaLnBrk="1" hangingPunct="1">
              <a:defRPr/>
            </a:pPr>
            <a:r>
              <a:rPr lang="en-US" dirty="0" smtClean="0"/>
              <a:t>If you need to have a student’s account reset.  If a student fails and takes the course again, it can be reset so they can start over.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C:\Users\Marsha\Desktop\Screen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175" y="247650"/>
            <a:ext cx="7105650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3" name="Picture 3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971800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This info is available at the College Success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hlinkClick r:id="rId3"/>
              </a:rPr>
              <a:t>http://www.collegesuccess1.com/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Click on CollegeScope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There is a PowerPoint slide show on how to introduce CollegeScope.  </a:t>
            </a:r>
          </a:p>
          <a:p>
            <a:pPr eaLnBrk="1" hangingPunct="1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Blackboard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You have an account</a:t>
            </a:r>
          </a:p>
          <a:p>
            <a:r>
              <a:rPr lang="en-US" sz="2800" dirty="0" smtClean="0"/>
              <a:t>Log in with </a:t>
            </a:r>
            <a:r>
              <a:rPr lang="en-US" sz="2800" dirty="0" err="1" smtClean="0"/>
              <a:t>firstname.lastname</a:t>
            </a:r>
            <a:r>
              <a:rPr lang="en-US" sz="2800" dirty="0" smtClean="0"/>
              <a:t> and use your 6 digit </a:t>
            </a:r>
            <a:r>
              <a:rPr lang="en-US" sz="2800" dirty="0" err="1" smtClean="0"/>
              <a:t>birthdate</a:t>
            </a:r>
            <a:r>
              <a:rPr lang="en-US" sz="2800" dirty="0" smtClean="0"/>
              <a:t> as the password</a:t>
            </a:r>
          </a:p>
          <a:p>
            <a:r>
              <a:rPr lang="en-US" sz="2800" dirty="0" smtClean="0"/>
              <a:t>Overview</a:t>
            </a:r>
          </a:p>
          <a:p>
            <a:r>
              <a:rPr lang="en-US" sz="2800" dirty="0" smtClean="0"/>
              <a:t>Contact Rhonda </a:t>
            </a:r>
            <a:r>
              <a:rPr lang="en-US" sz="2800" dirty="0" err="1" smtClean="0"/>
              <a:t>Bauerlein</a:t>
            </a:r>
            <a:r>
              <a:rPr lang="en-US" sz="2800" dirty="0" smtClean="0"/>
              <a:t> for training </a:t>
            </a:r>
          </a:p>
          <a:p>
            <a:pPr lvl="1"/>
            <a:r>
              <a:rPr lang="en-US" sz="2800" dirty="0" smtClean="0"/>
              <a:t>619-660-4013  </a:t>
            </a:r>
          </a:p>
          <a:p>
            <a:pPr lvl="1"/>
            <a:r>
              <a:rPr lang="en-US" sz="2800" dirty="0" smtClean="0">
                <a:hlinkClick r:id="rId2"/>
              </a:rPr>
              <a:t>Rhonda.Bauerlein@gcccd.edu</a:t>
            </a:r>
            <a:endParaRPr lang="en-US" sz="28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Something you learned?</a:t>
            </a:r>
          </a:p>
          <a:p>
            <a:pPr>
              <a:defRPr/>
            </a:pPr>
            <a:r>
              <a:rPr lang="en-US" dirty="0" smtClean="0"/>
              <a:t>Something you </a:t>
            </a:r>
            <a:r>
              <a:rPr lang="en-US" smtClean="0"/>
              <a:t>found useful?</a:t>
            </a:r>
            <a:endParaRPr lang="en-US"/>
          </a:p>
        </p:txBody>
      </p:sp>
      <p:pic>
        <p:nvPicPr>
          <p:cNvPr id="125956" name="Picture 2" descr="C:\Users\Marsha\Pictures\Microsoft Clip Organizer\CG50B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724400"/>
            <a:ext cx="18034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1430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Questions?</a:t>
            </a:r>
          </a:p>
          <a:p>
            <a:pPr>
              <a:defRPr/>
            </a:pPr>
            <a:r>
              <a:rPr lang="en-US" dirty="0" smtClean="0"/>
              <a:t>Discussion</a:t>
            </a:r>
          </a:p>
          <a:p>
            <a:pPr>
              <a:defRPr/>
            </a:pPr>
            <a:r>
              <a:rPr lang="en-US" dirty="0" smtClean="0"/>
              <a:t>Evaluation</a:t>
            </a:r>
          </a:p>
          <a:p>
            <a:pPr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endParaRPr lang="en-US" dirty="0" smtClean="0"/>
          </a:p>
        </p:txBody>
      </p:sp>
      <p:pic>
        <p:nvPicPr>
          <p:cNvPr id="126979" name="Picture 4" descr="j037107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057400"/>
            <a:ext cx="16049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Millennials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2098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Our current college students</a:t>
            </a:r>
          </a:p>
          <a:p>
            <a:pPr>
              <a:defRPr/>
            </a:pPr>
            <a:r>
              <a:rPr lang="en-US" sz="2800" dirty="0" smtClean="0"/>
              <a:t>Most were born since 1990</a:t>
            </a:r>
          </a:p>
          <a:p>
            <a:pPr>
              <a:defRPr/>
            </a:pPr>
            <a:r>
              <a:rPr lang="en-US" sz="2800" dirty="0" smtClean="0"/>
              <a:t>Most were born with a computer in the home and were using them by age 5 </a:t>
            </a:r>
          </a:p>
          <a:p>
            <a:pPr>
              <a:defRPr/>
            </a:pPr>
            <a:r>
              <a:rPr lang="en-US" sz="2800" dirty="0" smtClean="0"/>
              <a:t>Cyber generation</a:t>
            </a:r>
          </a:p>
          <a:p>
            <a:pPr>
              <a:defRPr/>
            </a:pPr>
            <a:r>
              <a:rPr lang="en-US" sz="2800" dirty="0" smtClean="0"/>
              <a:t>The connected generation  </a:t>
            </a:r>
          </a:p>
          <a:p>
            <a:pPr>
              <a:defRPr/>
            </a:pPr>
            <a:r>
              <a:rPr lang="en-US" sz="2800" dirty="0" smtClean="0"/>
              <a:t>82% are online daily</a:t>
            </a:r>
          </a:p>
          <a:p>
            <a:pPr>
              <a:defRPr/>
            </a:pPr>
            <a:r>
              <a:rPr lang="en-US" sz="2800" dirty="0" smtClean="0"/>
              <a:t>Average 12 hours per week online </a:t>
            </a:r>
          </a:p>
        </p:txBody>
      </p:sp>
      <p:pic>
        <p:nvPicPr>
          <p:cNvPr id="38916" name="Picture 4" descr="j03975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28600"/>
            <a:ext cx="182245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New Millennials or Generation 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18-30 years old</a:t>
            </a:r>
          </a:p>
          <a:p>
            <a:pPr>
              <a:defRPr/>
            </a:pPr>
            <a:r>
              <a:rPr lang="en-US" sz="4000" dirty="0" smtClean="0">
                <a:solidFill>
                  <a:srgbClr val="FFC000"/>
                </a:solidFill>
              </a:rPr>
              <a:t>E</a:t>
            </a:r>
            <a:r>
              <a:rPr lang="en-US" dirty="0" smtClean="0"/>
              <a:t>mpowered</a:t>
            </a:r>
          </a:p>
          <a:p>
            <a:pPr>
              <a:defRPr/>
            </a:pPr>
            <a:r>
              <a:rPr lang="en-US" sz="4000" dirty="0" smtClean="0">
                <a:solidFill>
                  <a:srgbClr val="FFC000"/>
                </a:solidFill>
              </a:rPr>
              <a:t>E</a:t>
            </a:r>
            <a:r>
              <a:rPr lang="en-US" dirty="0" smtClean="0"/>
              <a:t>ntitled</a:t>
            </a:r>
          </a:p>
          <a:p>
            <a:pPr>
              <a:defRPr/>
            </a:pPr>
            <a:r>
              <a:rPr lang="en-US" sz="4000" dirty="0" smtClean="0">
                <a:solidFill>
                  <a:srgbClr val="FFC000"/>
                </a:solidFill>
              </a:rPr>
              <a:t>E</a:t>
            </a:r>
            <a:r>
              <a:rPr lang="en-US" dirty="0" smtClean="0"/>
              <a:t>lectronic</a:t>
            </a:r>
          </a:p>
          <a:p>
            <a:pPr lvl="1">
              <a:defRPr/>
            </a:pPr>
            <a:r>
              <a:rPr lang="en-US" dirty="0" smtClean="0">
                <a:solidFill>
                  <a:srgbClr val="FFC000"/>
                </a:solidFill>
              </a:rPr>
              <a:t>Leading change from paper to electronic media   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9940" name="Picture 4" descr="C:\Users\Marsha\Desktop\SCAN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46238"/>
            <a:ext cx="304800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Online career and learning style assessment</a:t>
            </a:r>
          </a:p>
          <a:p>
            <a:pPr>
              <a:defRPr/>
            </a:pPr>
            <a:r>
              <a:rPr lang="en-US" dirty="0" smtClean="0"/>
              <a:t>E-text</a:t>
            </a:r>
          </a:p>
          <a:p>
            <a:pPr>
              <a:defRPr/>
            </a:pPr>
            <a:r>
              <a:rPr lang="en-US" dirty="0" smtClean="0"/>
              <a:t>Online portfolio </a:t>
            </a:r>
          </a:p>
          <a:p>
            <a:pPr>
              <a:defRPr/>
            </a:pPr>
            <a:r>
              <a:rPr lang="en-US" dirty="0" smtClean="0"/>
              <a:t>Engaging material for the New Millennial generation </a:t>
            </a:r>
          </a:p>
          <a:p>
            <a:pPr>
              <a:buFontTx/>
              <a:buNone/>
              <a:defRPr/>
            </a:pPr>
            <a:endParaRPr lang="en-US" dirty="0"/>
          </a:p>
        </p:txBody>
      </p:sp>
      <p:pic>
        <p:nvPicPr>
          <p:cNvPr id="39940" name="Picture 4" descr="j02338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04800"/>
            <a:ext cx="31686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Most college courses, especially upper division courses, have online components</a:t>
            </a:r>
          </a:p>
          <a:p>
            <a:pPr>
              <a:defRPr/>
            </a:pPr>
            <a:r>
              <a:rPr lang="en-US" dirty="0" smtClean="0"/>
              <a:t>Working in an online environment is essential for high paying careers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Students are disadvantaged if they do not have access to the Internet and are skilled in using it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ZURE">
  <a:themeElements>
    <a:clrScheme name="Custom 29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CC99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B98AE7"/>
      </a:accent6>
      <a:hlink>
        <a:srgbClr val="FFFF00"/>
      </a:hlink>
      <a:folHlink>
        <a:srgbClr val="FFFF00"/>
      </a:folHlink>
    </a:clrScheme>
    <a:fontScheme name="AZUR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CC99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6600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AZURE</Template>
  <TotalTime>6048</TotalTime>
  <Words>1084</Words>
  <Application>Microsoft Office PowerPoint</Application>
  <PresentationFormat>On-screen Show (4:3)</PresentationFormat>
  <Paragraphs>200</Paragraphs>
  <Slides>57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Times New Roman</vt:lpstr>
      <vt:lpstr>Arial</vt:lpstr>
      <vt:lpstr>Verdana</vt:lpstr>
      <vt:lpstr>Calibri</vt:lpstr>
      <vt:lpstr>AZURE</vt:lpstr>
      <vt:lpstr>Slide 1</vt:lpstr>
      <vt:lpstr>College Success 1</vt:lpstr>
      <vt:lpstr> College Retention  Semester to Semester  5 Year Average  at Cuyamaca College</vt:lpstr>
      <vt:lpstr>Lone Star College System</vt:lpstr>
      <vt:lpstr>Where are you in the  technology continuum?</vt:lpstr>
      <vt:lpstr>New Millennials</vt:lpstr>
      <vt:lpstr>New Millennials or Generation E</vt:lpstr>
      <vt:lpstr>Using Technology</vt:lpstr>
      <vt:lpstr>Technology</vt:lpstr>
      <vt:lpstr>Why is the world flat?</vt:lpstr>
      <vt:lpstr>Rationale for Using Technology</vt:lpstr>
      <vt:lpstr>Personalized for each student</vt:lpstr>
      <vt:lpstr>CollegeScope: An Overview</vt:lpstr>
      <vt:lpstr>The Critical Period</vt:lpstr>
      <vt:lpstr>The Critical First 2 Weeks</vt:lpstr>
      <vt:lpstr>The first day of class is also critical</vt:lpstr>
      <vt:lpstr>What should you do on the first day?</vt:lpstr>
      <vt:lpstr>The first day is the most important</vt:lpstr>
      <vt:lpstr>Introduce CollegeScope</vt:lpstr>
      <vt:lpstr>Logging in to CollegeScope</vt:lpstr>
      <vt:lpstr>Log into your account</vt:lpstr>
      <vt:lpstr>How Students Register and Log In</vt:lpstr>
      <vt:lpstr>The difference between a faculty and student account</vt:lpstr>
      <vt:lpstr>Slide 24</vt:lpstr>
      <vt:lpstr>Slide 25</vt:lpstr>
      <vt:lpstr>Slide 26</vt:lpstr>
      <vt:lpstr>Slide 27</vt:lpstr>
      <vt:lpstr>Introducing the Online Portfolio</vt:lpstr>
      <vt:lpstr>Slide 29</vt:lpstr>
      <vt:lpstr>Slide 30</vt:lpstr>
      <vt:lpstr>The Electronic Journal</vt:lpstr>
      <vt:lpstr>Slide 32</vt:lpstr>
      <vt:lpstr>Slide 33</vt:lpstr>
      <vt:lpstr>The Electronic Quizzes</vt:lpstr>
      <vt:lpstr>Slide 35</vt:lpstr>
      <vt:lpstr>How to Cheat</vt:lpstr>
      <vt:lpstr>How you will be caught</vt:lpstr>
      <vt:lpstr>Slide 38</vt:lpstr>
      <vt:lpstr>Expect students to read the chapter before coming to class</vt:lpstr>
      <vt:lpstr>Review the second day</vt:lpstr>
      <vt:lpstr>Common Problems</vt:lpstr>
      <vt:lpstr>Helping Your Students Log In</vt:lpstr>
      <vt:lpstr>Remind students to write down the email address and password they use to create their accounts.</vt:lpstr>
      <vt:lpstr>I forgot my email address</vt:lpstr>
      <vt:lpstr>Slide 45</vt:lpstr>
      <vt:lpstr>I forgot my password </vt:lpstr>
      <vt:lpstr>Slide 47</vt:lpstr>
      <vt:lpstr>My Account Disappeared</vt:lpstr>
      <vt:lpstr>When I tried to register, it says that my email already exists.  </vt:lpstr>
      <vt:lpstr>Slide 50</vt:lpstr>
      <vt:lpstr>When I tried to log in, it says that my email does not exist.  </vt:lpstr>
      <vt:lpstr>Contact Customer Service</vt:lpstr>
      <vt:lpstr>Slide 53</vt:lpstr>
      <vt:lpstr>This info is available at the College Success Website</vt:lpstr>
      <vt:lpstr>Blackboard Basics</vt:lpstr>
      <vt:lpstr>What is</vt:lpstr>
      <vt:lpstr>Slide 57</vt:lpstr>
    </vt:vector>
  </TitlesOfParts>
  <Company>Cuyamaca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Marsha Fralick</dc:creator>
  <cp:lastModifiedBy>Marsha</cp:lastModifiedBy>
  <cp:revision>204</cp:revision>
  <dcterms:created xsi:type="dcterms:W3CDTF">2007-01-01T19:34:45Z</dcterms:created>
  <dcterms:modified xsi:type="dcterms:W3CDTF">2009-09-21T18:33:06Z</dcterms:modified>
</cp:coreProperties>
</file>