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22" r:id="rId13"/>
    <p:sldId id="323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21" r:id="rId74"/>
    <p:sldId id="334" r:id="rId75"/>
    <p:sldId id="335" r:id="rId76"/>
    <p:sldId id="336" r:id="rId77"/>
    <p:sldId id="337" r:id="rId78"/>
    <p:sldId id="338" r:id="rId79"/>
    <p:sldId id="339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A48574-B77D-4E92-966E-F027FDA8770F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51CABA-EE85-48D5-AD20-6679FA5F0C8C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D71A30D-9CEF-4D7C-A0B9-DCE5FCC0C6E6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A81E4-E3FD-470B-9706-1598FD39D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2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4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3400" y="5562600"/>
            <a:ext cx="7918450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Career Trends and Opportunities 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200775"/>
            <a:ext cx="2590800" cy="647700"/>
          </a:xfrm>
        </p:spPr>
        <p:txBody>
          <a:bodyPr/>
          <a:lstStyle/>
          <a:p>
            <a:r>
              <a:rPr lang="en-US" dirty="0" smtClean="0"/>
              <a:t>Chapter 5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New Millennials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Sometimes called the “Echo Boomers”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By 2010, they will be the largest teen population is U.S. history 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Will exceed the number of Baby Boomers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 the next 10 years, college enrollments will increase by 300,000 students per year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College admission will become increasingly competitive.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New Millennials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cyber generation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Their most important values are </a:t>
            </a:r>
            <a:r>
              <a:rPr lang="en-US" dirty="0" smtClean="0">
                <a:solidFill>
                  <a:schemeClr val="accent1"/>
                </a:solidFill>
              </a:rPr>
              <a:t>individuality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uniqueness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Greatest concerns: terrorism and school shootings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Decreasing use of alcohol, drugs and tobacco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Have the promise of changing institutions for the better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r>
              <a:rPr lang="en-US" dirty="0" smtClean="0"/>
              <a:t>The New Generation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416800" cy="4154487"/>
          </a:xfrm>
        </p:spPr>
        <p:txBody>
          <a:bodyPr/>
          <a:lstStyle/>
          <a:p>
            <a:r>
              <a:rPr lang="en-US" dirty="0" smtClean="0"/>
              <a:t>Born since 1995</a:t>
            </a:r>
          </a:p>
          <a:p>
            <a:r>
              <a:rPr lang="en-US" dirty="0" smtClean="0"/>
              <a:t>Many Names:</a:t>
            </a:r>
          </a:p>
          <a:p>
            <a:pPr marL="400050" lvl="1" indent="0">
              <a:buNone/>
            </a:pPr>
            <a:r>
              <a:rPr lang="en-US" b="0" dirty="0" smtClean="0"/>
              <a:t>Generation Wii</a:t>
            </a:r>
          </a:p>
          <a:p>
            <a:pPr marL="400050" lvl="1" indent="0">
              <a:buNone/>
            </a:pPr>
            <a:r>
              <a:rPr lang="en-US" b="0" dirty="0" err="1" smtClean="0"/>
              <a:t>iGeneration</a:t>
            </a:r>
            <a:endParaRPr lang="en-US" b="0" dirty="0" smtClean="0"/>
          </a:p>
          <a:p>
            <a:pPr marL="400050" lvl="1" indent="0">
              <a:buNone/>
            </a:pPr>
            <a:r>
              <a:rPr lang="en-US" b="0" dirty="0" smtClean="0"/>
              <a:t>Gen Tech</a:t>
            </a:r>
          </a:p>
          <a:p>
            <a:pPr marL="400050" lvl="1" indent="0">
              <a:buNone/>
            </a:pPr>
            <a:r>
              <a:rPr lang="en-US" b="0" dirty="0" smtClean="0"/>
              <a:t>Digital Natives</a:t>
            </a:r>
          </a:p>
          <a:p>
            <a:pPr marL="400050" lvl="1" indent="0">
              <a:buNone/>
            </a:pPr>
            <a:r>
              <a:rPr lang="en-US" b="0" dirty="0" smtClean="0"/>
              <a:t>Net Gen</a:t>
            </a:r>
          </a:p>
          <a:p>
            <a:pPr marL="400050" lvl="1" indent="0">
              <a:buNone/>
            </a:pPr>
            <a:r>
              <a:rPr lang="en-US" b="0" dirty="0" smtClean="0"/>
              <a:t>The Plurals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8" y="2971800"/>
            <a:ext cx="4446162" cy="37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16800" cy="508000"/>
          </a:xfrm>
        </p:spPr>
        <p:txBody>
          <a:bodyPr/>
          <a:lstStyle/>
          <a:p>
            <a:r>
              <a:rPr lang="en-US" dirty="0" smtClean="0"/>
              <a:t>Generation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16800" cy="4535487"/>
          </a:xfrm>
        </p:spPr>
        <p:txBody>
          <a:bodyPr/>
          <a:lstStyle/>
          <a:p>
            <a:r>
              <a:rPr lang="en-US" dirty="0" smtClean="0"/>
              <a:t>Last generation with a Caucasian majority</a:t>
            </a:r>
          </a:p>
          <a:p>
            <a:r>
              <a:rPr lang="en-US" dirty="0" smtClean="0"/>
              <a:t>Accept diversity</a:t>
            </a:r>
          </a:p>
          <a:p>
            <a:r>
              <a:rPr lang="en-US" dirty="0" smtClean="0"/>
              <a:t>Decline of “traditional families”</a:t>
            </a:r>
          </a:p>
          <a:p>
            <a:r>
              <a:rPr lang="en-US" dirty="0" smtClean="0"/>
              <a:t>Because of recession, less likely to believe in the American dream of having more</a:t>
            </a:r>
          </a:p>
          <a:p>
            <a:r>
              <a:rPr lang="en-US" dirty="0" smtClean="0"/>
              <a:t>The age of “girl power”</a:t>
            </a:r>
          </a:p>
          <a:p>
            <a:r>
              <a:rPr lang="en-US" dirty="0" smtClean="0"/>
              <a:t>Hope to use technology to change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Trends . . .</a:t>
            </a:r>
          </a:p>
        </p:txBody>
      </p:sp>
      <p:pic>
        <p:nvPicPr>
          <p:cNvPr id="14339" name="Picture 7" descr="SO0121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2057400"/>
            <a:ext cx="35401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From Goods to Service and Technology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7416800" cy="259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are some service and technology occupations?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Service Occupations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Health Care</a:t>
            </a:r>
          </a:p>
          <a:p>
            <a:pPr>
              <a:defRPr/>
            </a:pPr>
            <a:r>
              <a:rPr lang="en-US" dirty="0" smtClean="0"/>
              <a:t>Business</a:t>
            </a:r>
          </a:p>
          <a:p>
            <a:pPr>
              <a:defRPr/>
            </a:pPr>
            <a:r>
              <a:rPr lang="en-US" dirty="0" smtClean="0"/>
              <a:t>Education</a:t>
            </a:r>
          </a:p>
          <a:p>
            <a:pPr>
              <a:defRPr/>
            </a:pPr>
            <a:r>
              <a:rPr lang="en-US" dirty="0" smtClean="0"/>
              <a:t>Finance</a:t>
            </a:r>
          </a:p>
          <a:p>
            <a:pPr>
              <a:defRPr/>
            </a:pPr>
            <a:r>
              <a:rPr lang="en-US" dirty="0" smtClean="0"/>
              <a:t>Insurance</a:t>
            </a:r>
          </a:p>
          <a:p>
            <a:pPr>
              <a:defRPr/>
            </a:pPr>
            <a:r>
              <a:rPr lang="en-US" dirty="0" smtClean="0"/>
              <a:t>Real Estate</a:t>
            </a:r>
          </a:p>
          <a:p>
            <a:pPr>
              <a:defRPr/>
            </a:pPr>
            <a:r>
              <a:rPr lang="en-US" dirty="0" smtClean="0"/>
              <a:t>Transportation</a:t>
            </a:r>
          </a:p>
          <a:p>
            <a:pPr>
              <a:defRPr/>
            </a:pPr>
            <a:r>
              <a:rPr lang="en-US" dirty="0" smtClean="0"/>
              <a:t>Communication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87822"/>
              </p:ext>
            </p:extLst>
          </p:nvPr>
        </p:nvGraphicFramePr>
        <p:xfrm>
          <a:off x="4705350" y="2667000"/>
          <a:ext cx="44196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3" imgW="2276947" imgH="2132091" progId="MS_ClipArt_Gallery.2">
                  <p:embed/>
                </p:oleObj>
              </mc:Choice>
              <mc:Fallback>
                <p:oleObj name="Clip" r:id="rId3" imgW="2276947" imgH="213209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667000"/>
                        <a:ext cx="44196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Increased Opportunities in Healthcare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438400"/>
            <a:ext cx="7416800" cy="3621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By 2018, 26% of all new jobs will be in healthcare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Why the increase?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416800" cy="4306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Aging baby boomers</a:t>
            </a:r>
          </a:p>
          <a:p>
            <a:pPr>
              <a:defRPr/>
            </a:pPr>
            <a:r>
              <a:rPr lang="en-US" dirty="0" smtClean="0"/>
              <a:t>Healthcare reform</a:t>
            </a:r>
          </a:p>
          <a:p>
            <a:pPr>
              <a:defRPr/>
            </a:pPr>
            <a:r>
              <a:rPr lang="en-US" dirty="0" smtClean="0"/>
              <a:t>New pharmaceuticals</a:t>
            </a:r>
          </a:p>
          <a:p>
            <a:pPr>
              <a:defRPr/>
            </a:pPr>
            <a:r>
              <a:rPr lang="en-US" dirty="0" smtClean="0"/>
              <a:t>New developments in medicine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Assistants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Because of increased cost, we will need more:</a:t>
            </a:r>
          </a:p>
          <a:p>
            <a:pPr lvl="1">
              <a:defRPr/>
            </a:pPr>
            <a:r>
              <a:rPr lang="en-US" dirty="0" smtClean="0"/>
              <a:t>Physician’s assistants</a:t>
            </a:r>
          </a:p>
          <a:p>
            <a:pPr lvl="1">
              <a:defRPr/>
            </a:pPr>
            <a:r>
              <a:rPr lang="en-US" dirty="0" smtClean="0"/>
              <a:t>Medical assistants</a:t>
            </a:r>
          </a:p>
          <a:p>
            <a:pPr lvl="1">
              <a:defRPr/>
            </a:pPr>
            <a:r>
              <a:rPr lang="en-US" dirty="0" smtClean="0"/>
              <a:t>Physical therapy assistants</a:t>
            </a:r>
          </a:p>
          <a:p>
            <a:pPr lvl="1">
              <a:defRPr/>
            </a:pPr>
            <a:r>
              <a:rPr lang="en-US" dirty="0" smtClean="0"/>
              <a:t>Dental assistants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Employment Trends of the Future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416800" cy="3352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Keep up with what is happening in the world so that your career does not become obsolete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2639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Healthcare Workers +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7416800" cy="2325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Workers in medical fields will use more technology</a:t>
            </a:r>
          </a:p>
          <a:p>
            <a:pPr>
              <a:defRPr/>
            </a:pPr>
            <a:r>
              <a:rPr lang="en-US" dirty="0" smtClean="0"/>
              <a:t>Example: Nursing Informatics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Increased Need for Education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33588"/>
            <a:ext cx="6572250" cy="34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Middle Class is Endangered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low pay, low skill jobs</a:t>
            </a:r>
          </a:p>
          <a:p>
            <a:pPr>
              <a:defRPr/>
            </a:pPr>
            <a:r>
              <a:rPr lang="en-US" dirty="0" smtClean="0"/>
              <a:t>More high pay, high skill jobs</a:t>
            </a:r>
          </a:p>
          <a:p>
            <a:pPr>
              <a:defRPr/>
            </a:pPr>
            <a:r>
              <a:rPr lang="en-US" dirty="0" smtClean="0"/>
              <a:t>Education will determine pay and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Need for Lifelong Education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Need for training and education over a lifetime</a:t>
            </a:r>
          </a:p>
          <a:p>
            <a:pPr>
              <a:defRPr/>
            </a:pPr>
            <a:r>
              <a:rPr lang="en-US" dirty="0" smtClean="0"/>
              <a:t>Without training and education, skills will soon become obsolete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92575"/>
              </p:ext>
            </p:extLst>
          </p:nvPr>
        </p:nvGraphicFramePr>
        <p:xfrm>
          <a:off x="6477000" y="4114800"/>
          <a:ext cx="26130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lip" r:id="rId3" imgW="1741018" imgH="1827886" progId="MS_ClipArt_Gallery.2">
                  <p:embed/>
                </p:oleObj>
              </mc:Choice>
              <mc:Fallback>
                <p:oleObj name="Clip" r:id="rId3" imgW="1741018" imgH="18278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14800"/>
                        <a:ext cx="26130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Energy Shortages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42672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Recycling</a:t>
            </a:r>
          </a:p>
          <a:p>
            <a:pPr>
              <a:defRPr/>
            </a:pPr>
            <a:r>
              <a:rPr lang="en-US" dirty="0" smtClean="0"/>
              <a:t>Alternative energy</a:t>
            </a:r>
          </a:p>
          <a:p>
            <a:pPr>
              <a:defRPr/>
            </a:pPr>
            <a:r>
              <a:rPr lang="en-US" dirty="0" smtClean="0"/>
              <a:t>Concerns about global warming and climate change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895600"/>
            <a:ext cx="3810000" cy="390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Going Green!</a:t>
            </a:r>
            <a:endParaRPr lang="en-US" dirty="0" smtClean="0"/>
          </a:p>
        </p:txBody>
      </p:sp>
      <p:pic>
        <p:nvPicPr>
          <p:cNvPr id="27651" name="Picture 4" descr="Fotolia_24652556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27250"/>
            <a:ext cx="7086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Going Green!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 fossil fuels are depleted, look for more:</a:t>
            </a:r>
          </a:p>
          <a:p>
            <a:pPr lvl="1">
              <a:defRPr/>
            </a:pPr>
            <a:r>
              <a:rPr lang="en-US" dirty="0" smtClean="0"/>
              <a:t>Wind turbines</a:t>
            </a:r>
          </a:p>
          <a:p>
            <a:pPr lvl="1">
              <a:defRPr/>
            </a:pPr>
            <a:r>
              <a:rPr lang="en-US" dirty="0" smtClean="0"/>
              <a:t>Solar panels</a:t>
            </a:r>
          </a:p>
          <a:p>
            <a:pPr lvl="1">
              <a:defRPr/>
            </a:pPr>
            <a:r>
              <a:rPr lang="en-US" dirty="0" smtClean="0"/>
              <a:t>Biofuels</a:t>
            </a:r>
          </a:p>
          <a:p>
            <a:pPr lvl="1">
              <a:defRPr/>
            </a:pPr>
            <a:r>
              <a:rPr lang="en-US" dirty="0" smtClean="0"/>
              <a:t>Emphasis on sustainability</a:t>
            </a:r>
          </a:p>
          <a:p>
            <a:pPr lvl="1">
              <a:defRPr/>
            </a:pPr>
            <a:r>
              <a:rPr lang="en-US" dirty="0" smtClean="0"/>
              <a:t>Taking care of the environment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FF00"/>
                </a:solidFill>
              </a:rPr>
              <a:t>Green Jobs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Environmental lawyer</a:t>
            </a:r>
          </a:p>
          <a:p>
            <a:pPr>
              <a:defRPr/>
            </a:pPr>
            <a:r>
              <a:rPr lang="en-US" dirty="0" smtClean="0"/>
              <a:t>Green architect</a:t>
            </a:r>
          </a:p>
          <a:p>
            <a:pPr>
              <a:defRPr/>
            </a:pPr>
            <a:r>
              <a:rPr lang="en-US" dirty="0" smtClean="0"/>
              <a:t>Sustainability consultant</a:t>
            </a:r>
          </a:p>
          <a:p>
            <a:pPr>
              <a:defRPr/>
            </a:pPr>
            <a:r>
              <a:rPr lang="en-US" dirty="0" smtClean="0"/>
              <a:t>Marine biologist</a:t>
            </a:r>
          </a:p>
          <a:p>
            <a:pPr>
              <a:defRPr/>
            </a:pPr>
            <a:r>
              <a:rPr lang="en-US" dirty="0" smtClean="0"/>
              <a:t>Environmental technician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219200"/>
            <a:ext cx="38100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Energy efficiency specialist</a:t>
            </a:r>
          </a:p>
          <a:p>
            <a:pPr>
              <a:defRPr/>
            </a:pPr>
            <a:r>
              <a:rPr lang="en-US" dirty="0" smtClean="0"/>
              <a:t>Organic farmer</a:t>
            </a:r>
          </a:p>
          <a:p>
            <a:pPr>
              <a:defRPr/>
            </a:pPr>
            <a:r>
              <a:rPr lang="en-US" dirty="0" smtClean="0"/>
              <a:t>Compliance manager</a:t>
            </a:r>
          </a:p>
          <a:p>
            <a:pPr>
              <a:defRPr/>
            </a:pPr>
            <a:r>
              <a:rPr lang="en-US" dirty="0" smtClean="0"/>
              <a:t>Product engineer</a:t>
            </a:r>
          </a:p>
          <a:p>
            <a:pPr>
              <a:defRPr/>
            </a:pPr>
            <a:r>
              <a:rPr lang="en-US" dirty="0" smtClean="0"/>
              <a:t>Wind energy engineer</a:t>
            </a:r>
          </a:p>
          <a:p>
            <a:pPr>
              <a:defRPr/>
            </a:pPr>
            <a:r>
              <a:rPr lang="en-US" dirty="0" smtClean="0"/>
              <a:t>Solar Engineer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48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E-Commerce</a:t>
            </a:r>
          </a:p>
        </p:txBody>
      </p:sp>
      <p:pic>
        <p:nvPicPr>
          <p:cNvPr id="30723" name="Picture 2" descr="Fotolia_4365605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11362"/>
            <a:ext cx="65532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E-commerce is changing the way we do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Online sales are increasing 10-20% a year while traditional retail sales are stagnant</a:t>
            </a:r>
          </a:p>
          <a:p>
            <a:pPr>
              <a:defRPr/>
            </a:pPr>
            <a:r>
              <a:rPr lang="en-US" dirty="0" smtClean="0"/>
              <a:t>Online marketing is used for most retail sales</a:t>
            </a:r>
          </a:p>
          <a:p>
            <a:pPr>
              <a:defRPr/>
            </a:pPr>
            <a:r>
              <a:rPr lang="en-US" dirty="0" smtClean="0"/>
              <a:t>E-commerce will become an important part of business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 About Employment Trends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Internet</a:t>
            </a:r>
          </a:p>
          <a:p>
            <a:pPr>
              <a:defRPr/>
            </a:pPr>
            <a:r>
              <a:rPr lang="en-US" dirty="0" smtClean="0"/>
              <a:t>Newspaper</a:t>
            </a:r>
          </a:p>
          <a:p>
            <a:pPr>
              <a:defRPr/>
            </a:pPr>
            <a:r>
              <a:rPr lang="en-US" dirty="0" smtClean="0"/>
              <a:t>News Programs</a:t>
            </a:r>
          </a:p>
          <a:p>
            <a:pPr>
              <a:defRPr/>
            </a:pPr>
            <a:r>
              <a:rPr lang="en-US" dirty="0" smtClean="0"/>
              <a:t>Current Magazines</a:t>
            </a:r>
          </a:p>
          <a:p>
            <a:pPr>
              <a:defRPr/>
            </a:pPr>
            <a:r>
              <a:rPr lang="en-US" dirty="0" smtClean="0"/>
              <a:t>Government Statistics and Publications</a:t>
            </a: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99660"/>
              </p:ext>
            </p:extLst>
          </p:nvPr>
        </p:nvGraphicFramePr>
        <p:xfrm>
          <a:off x="4724400" y="2286000"/>
          <a:ext cx="2895600" cy="222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3" imgW="4510135" imgH="3468986" progId="MS_ClipArt_Gallery.2">
                  <p:embed/>
                </p:oleObj>
              </mc:Choice>
              <mc:Fallback>
                <p:oleObj name="Clip" r:id="rId3" imgW="4510135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6000"/>
                        <a:ext cx="2895600" cy="222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Increase in Entrepreneurship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7416800" cy="240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Starting your own business</a:t>
            </a:r>
          </a:p>
          <a:p>
            <a:pPr>
              <a:defRPr/>
            </a:pPr>
            <a:r>
              <a:rPr lang="en-US" dirty="0" smtClean="0"/>
              <a:t>Taking advantage of technology to work from home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Microprocessor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3581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the last 20 years, its power has increased one million times</a:t>
            </a:r>
          </a:p>
          <a:p>
            <a:pPr>
              <a:defRPr/>
            </a:pPr>
            <a:r>
              <a:rPr lang="en-US" dirty="0" smtClean="0"/>
              <a:t>In the next 20 years, it will increase a million times again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15640"/>
              </p:ext>
            </p:extLst>
          </p:nvPr>
        </p:nvGraphicFramePr>
        <p:xfrm>
          <a:off x="5867400" y="3683000"/>
          <a:ext cx="3276600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3" imgW="1914808" imgH="1849925" progId="MS_ClipArt_Gallery.2">
                  <p:embed/>
                </p:oleObj>
              </mc:Choice>
              <mc:Fallback>
                <p:oleObj name="Clip" r:id="rId3" imgW="1914808" imgH="184992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683000"/>
                        <a:ext cx="3276600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Computers of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3505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Powerful, mobile, connected</a:t>
            </a:r>
          </a:p>
          <a:p>
            <a:pPr>
              <a:defRPr/>
            </a:pPr>
            <a:r>
              <a:rPr lang="en-US" dirty="0" smtClean="0"/>
              <a:t>Optical computers that operate at the speed of light</a:t>
            </a:r>
          </a:p>
          <a:p>
            <a:pPr>
              <a:defRPr/>
            </a:pPr>
            <a:r>
              <a:rPr lang="en-US" dirty="0" smtClean="0"/>
              <a:t>Gesture, voice and touch communication</a:t>
            </a:r>
          </a:p>
          <a:p>
            <a:pPr>
              <a:defRPr/>
            </a:pPr>
            <a:r>
              <a:rPr lang="en-US" dirty="0" smtClean="0"/>
              <a:t>Computers in the human body?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905562"/>
            <a:ext cx="2209800" cy="29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Technology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416800" cy="240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 million new jobs in technology</a:t>
            </a:r>
          </a:p>
          <a:p>
            <a:pPr>
              <a:defRPr/>
            </a:pPr>
            <a:r>
              <a:rPr lang="en-US" dirty="0" smtClean="0"/>
              <a:t>Computer systems designs will increase by 34% by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 Technology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3849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network administrators</a:t>
            </a:r>
          </a:p>
          <a:p>
            <a:pPr>
              <a:defRPr/>
            </a:pPr>
            <a:r>
              <a:rPr lang="en-US" dirty="0" smtClean="0"/>
              <a:t>Data communications analysts</a:t>
            </a:r>
          </a:p>
          <a:p>
            <a:pPr>
              <a:defRPr/>
            </a:pPr>
            <a:r>
              <a:rPr lang="en-US" dirty="0" smtClean="0"/>
              <a:t>Web developers</a:t>
            </a:r>
          </a:p>
          <a:p>
            <a:pPr>
              <a:defRPr/>
            </a:pPr>
            <a:r>
              <a:rPr lang="en-US" dirty="0" smtClean="0"/>
              <a:t>Data loss prevention</a:t>
            </a:r>
          </a:p>
          <a:p>
            <a:pPr>
              <a:defRPr/>
            </a:pPr>
            <a:r>
              <a:rPr lang="en-US" dirty="0" smtClean="0"/>
              <a:t>Online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grads will be especially marketable when combined with traditional fields such as finance and </a:t>
            </a:r>
            <a:r>
              <a:rPr lang="en-US" dirty="0" smtClean="0"/>
              <a:t>marketing.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New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2447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Cell phones</a:t>
            </a:r>
          </a:p>
          <a:p>
            <a:pPr>
              <a:defRPr/>
            </a:pPr>
            <a:r>
              <a:rPr lang="en-US" dirty="0" smtClean="0"/>
              <a:t>Other mobile devices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9525"/>
            <a:ext cx="3913429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Diverse Workforce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older workers</a:t>
            </a:r>
          </a:p>
          <a:p>
            <a:pPr>
              <a:defRPr/>
            </a:pPr>
            <a:r>
              <a:rPr lang="en-US" dirty="0" smtClean="0"/>
              <a:t>More women</a:t>
            </a:r>
          </a:p>
          <a:p>
            <a:pPr>
              <a:defRPr/>
            </a:pPr>
            <a:r>
              <a:rPr lang="en-US" dirty="0" smtClean="0"/>
              <a:t>One third from diverse groups</a:t>
            </a:r>
          </a:p>
          <a:p>
            <a:pPr>
              <a:defRPr/>
            </a:pPr>
            <a:r>
              <a:rPr lang="en-US" dirty="0" smtClean="0"/>
              <a:t>More immigrants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Advances in Technology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621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Many new careers in technology</a:t>
            </a:r>
          </a:p>
          <a:p>
            <a:pPr>
              <a:defRPr/>
            </a:pPr>
            <a:r>
              <a:rPr lang="en-US" dirty="0" smtClean="0"/>
              <a:t>Radiation and lasers</a:t>
            </a:r>
          </a:p>
          <a:p>
            <a:pPr>
              <a:defRPr/>
            </a:pPr>
            <a:r>
              <a:rPr lang="en-US" dirty="0" smtClean="0"/>
              <a:t>Fiber optics and telecommunications</a:t>
            </a:r>
          </a:p>
          <a:p>
            <a:pPr>
              <a:defRPr/>
            </a:pPr>
            <a:r>
              <a:rPr lang="en-US" dirty="0" smtClean="0"/>
              <a:t>Artificial intelligence</a:t>
            </a:r>
          </a:p>
          <a:p>
            <a:pPr>
              <a:defRPr/>
            </a:pPr>
            <a:r>
              <a:rPr lang="en-US" dirty="0" smtClean="0"/>
              <a:t>Biotechnology</a:t>
            </a:r>
          </a:p>
          <a:p>
            <a:pPr>
              <a:defRPr/>
            </a:pPr>
            <a:r>
              <a:rPr lang="en-US" dirty="0" smtClean="0"/>
              <a:t>Advances in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Beware of Outsourcing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Accounting</a:t>
            </a:r>
          </a:p>
          <a:p>
            <a:pPr>
              <a:defRPr/>
            </a:pPr>
            <a:r>
              <a:rPr lang="en-US" dirty="0" smtClean="0"/>
              <a:t>Customer service</a:t>
            </a:r>
          </a:p>
          <a:p>
            <a:pPr>
              <a:defRPr/>
            </a:pPr>
            <a:r>
              <a:rPr lang="en-US" dirty="0" smtClean="0"/>
              <a:t>Data entry</a:t>
            </a:r>
          </a:p>
          <a:p>
            <a:pPr>
              <a:defRPr/>
            </a:pPr>
            <a:r>
              <a:rPr lang="en-US" dirty="0" smtClean="0"/>
              <a:t>Assembly line workers</a:t>
            </a:r>
          </a:p>
          <a:p>
            <a:pPr>
              <a:defRPr/>
            </a:pPr>
            <a:r>
              <a:rPr lang="en-US" dirty="0" smtClean="0"/>
              <a:t>Software developers</a:t>
            </a:r>
          </a:p>
          <a:p>
            <a:pPr>
              <a:defRPr/>
            </a:pPr>
            <a:r>
              <a:rPr lang="en-US" dirty="0" smtClean="0"/>
              <a:t>Technical support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92257"/>
            <a:ext cx="4343400" cy="3165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 Trends for the Future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2244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81000" y="1905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Biology Century</a:t>
            </a:r>
            <a:endParaRPr lang="en-US" dirty="0"/>
          </a:p>
        </p:txBody>
      </p:sp>
      <p:pic>
        <p:nvPicPr>
          <p:cNvPr id="43012" name="Picture 5" descr="Fotolia_14396484_X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82900"/>
            <a:ext cx="59563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Advances in Biology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will be the biology century</a:t>
            </a:r>
          </a:p>
          <a:p>
            <a:pPr lvl="1">
              <a:defRPr/>
            </a:pPr>
            <a:r>
              <a:rPr lang="en-US" sz="2800" dirty="0" smtClean="0"/>
              <a:t>Human Genome Project</a:t>
            </a:r>
          </a:p>
          <a:p>
            <a:pPr lvl="1">
              <a:defRPr/>
            </a:pPr>
            <a:r>
              <a:rPr lang="en-US" sz="2800" dirty="0" smtClean="0"/>
              <a:t>Biotechnology</a:t>
            </a:r>
          </a:p>
          <a:p>
            <a:pPr lvl="1">
              <a:defRPr/>
            </a:pPr>
            <a:r>
              <a:rPr lang="en-US" sz="2800" dirty="0" smtClean="0"/>
              <a:t>Biomedical technology 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0098297"/>
              </p:ext>
            </p:extLst>
          </p:nvPr>
        </p:nvGraphicFramePr>
        <p:xfrm>
          <a:off x="6567487" y="4279900"/>
          <a:ext cx="2566988" cy="256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3" imgW="1784909" imgH="1786738" progId="MS_ClipArt_Gallery.2">
                  <p:embed/>
                </p:oleObj>
              </mc:Choice>
              <mc:Fallback>
                <p:oleObj name="Clip" r:id="rId3" imgW="1784909" imgH="1786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7" y="4279900"/>
                        <a:ext cx="2566988" cy="256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Increasing important to:</a:t>
            </a:r>
          </a:p>
          <a:p>
            <a:pPr lvl="1">
              <a:defRPr/>
            </a:pPr>
            <a:r>
              <a:rPr lang="en-US" sz="2800" b="0" dirty="0" smtClean="0"/>
              <a:t>Combat disease</a:t>
            </a:r>
          </a:p>
          <a:p>
            <a:pPr lvl="1">
              <a:defRPr/>
            </a:pPr>
            <a:r>
              <a:rPr lang="en-US" sz="2800" b="0" dirty="0" smtClean="0"/>
              <a:t>Develop new surgical devices</a:t>
            </a:r>
          </a:p>
          <a:p>
            <a:pPr lvl="1">
              <a:defRPr/>
            </a:pPr>
            <a:r>
              <a:rPr lang="en-US" sz="2800" b="0" dirty="0" smtClean="0"/>
              <a:t>Increase food production</a:t>
            </a:r>
          </a:p>
          <a:p>
            <a:pPr lvl="1">
              <a:defRPr/>
            </a:pPr>
            <a:r>
              <a:rPr lang="en-US" sz="2800" b="0" dirty="0" smtClean="0"/>
              <a:t>Reduce pollution</a:t>
            </a:r>
          </a:p>
          <a:p>
            <a:pPr lvl="1">
              <a:defRPr/>
            </a:pPr>
            <a:r>
              <a:rPr lang="en-US" sz="2800" b="0" dirty="0" smtClean="0"/>
              <a:t>Improve recycling</a:t>
            </a:r>
          </a:p>
          <a:p>
            <a:pPr lvl="1">
              <a:defRPr/>
            </a:pPr>
            <a:r>
              <a:rPr lang="en-US" sz="2800" b="0" dirty="0" smtClean="0"/>
              <a:t>Tools for law enforcement</a:t>
            </a:r>
            <a:endParaRPr lang="en-US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Biomedical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Involves developing and testing healthcare innovations</a:t>
            </a:r>
          </a:p>
          <a:p>
            <a:pPr>
              <a:defRPr/>
            </a:pPr>
            <a:r>
              <a:rPr lang="en-US" dirty="0" smtClean="0"/>
              <a:t>Will increase 72% by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Effect of Terrorism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People are choosing to stay in the safety of their homes, offices, cars, and gated </a:t>
            </a:r>
            <a:r>
              <a:rPr lang="en-US" dirty="0" smtClean="0"/>
              <a:t>communities.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Less travel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Increase in home remodeling and sales of entertainment systems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Increase in careers that provide value to society and increased personal satisfaction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 Jobs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Business</a:t>
            </a:r>
          </a:p>
          <a:p>
            <a:pPr>
              <a:defRPr/>
            </a:pPr>
            <a:r>
              <a:rPr lang="en-US" dirty="0" smtClean="0"/>
              <a:t>Education</a:t>
            </a:r>
          </a:p>
          <a:p>
            <a:pPr>
              <a:defRPr/>
            </a:pPr>
            <a:r>
              <a:rPr lang="en-US" dirty="0" smtClean="0"/>
              <a:t>Entertainment</a:t>
            </a:r>
          </a:p>
          <a:p>
            <a:pPr>
              <a:defRPr/>
            </a:pPr>
            <a:r>
              <a:rPr lang="en-US" dirty="0" smtClean="0"/>
              <a:t>Health</a:t>
            </a:r>
          </a:p>
          <a:p>
            <a:pPr>
              <a:defRPr/>
            </a:pPr>
            <a:r>
              <a:rPr lang="en-US" dirty="0" smtClean="0"/>
              <a:t>Information Technology</a:t>
            </a:r>
          </a:p>
          <a:p>
            <a:pPr>
              <a:defRPr/>
            </a:pPr>
            <a:r>
              <a:rPr lang="en-US" dirty="0" smtClean="0"/>
              <a:t>Travel/</a:t>
            </a:r>
          </a:p>
          <a:p>
            <a:pPr>
              <a:buFontTx/>
              <a:buNone/>
              <a:defRPr/>
            </a:pPr>
            <a:r>
              <a:rPr lang="en-US" dirty="0" smtClean="0"/>
              <a:t>    Transportation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Law/Law enforcement</a:t>
            </a:r>
          </a:p>
          <a:p>
            <a:pPr>
              <a:defRPr/>
            </a:pPr>
            <a:r>
              <a:rPr lang="en-US" dirty="0" smtClean="0"/>
              <a:t>Services</a:t>
            </a:r>
          </a:p>
          <a:p>
            <a:pPr>
              <a:defRPr/>
            </a:pPr>
            <a:r>
              <a:rPr lang="en-US" dirty="0" smtClean="0"/>
              <a:t>Sports and related</a:t>
            </a:r>
          </a:p>
          <a:p>
            <a:pPr>
              <a:defRPr/>
            </a:pPr>
            <a:r>
              <a:rPr lang="en-US" dirty="0" smtClean="0"/>
              <a:t>Technology</a:t>
            </a:r>
          </a:p>
          <a:p>
            <a:pPr>
              <a:defRPr/>
            </a:pPr>
            <a:r>
              <a:rPr lang="en-US" dirty="0" smtClean="0"/>
              <a:t>Trades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Employment Projections 2008-2018</a:t>
            </a:r>
          </a:p>
        </p:txBody>
      </p:sp>
      <p:pic>
        <p:nvPicPr>
          <p:cNvPr id="49155" name="Picture 2" descr="Fotolia_5859614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274888"/>
            <a:ext cx="6324600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 Fastest Growing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Biomedical engineer</a:t>
            </a:r>
          </a:p>
          <a:p>
            <a:pPr>
              <a:defRPr/>
            </a:pPr>
            <a:r>
              <a:rPr lang="en-US" dirty="0" smtClean="0"/>
              <a:t>Network systems and data communications analyst</a:t>
            </a:r>
          </a:p>
          <a:p>
            <a:pPr>
              <a:defRPr/>
            </a:pPr>
            <a:r>
              <a:rPr lang="en-US" dirty="0" smtClean="0"/>
              <a:t>Home health aides</a:t>
            </a:r>
          </a:p>
          <a:p>
            <a:pPr>
              <a:defRPr/>
            </a:pPr>
            <a:r>
              <a:rPr lang="en-US" dirty="0" smtClean="0"/>
              <a:t>Personal and home care aides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Financial examiners</a:t>
            </a:r>
          </a:p>
          <a:p>
            <a:pPr>
              <a:defRPr/>
            </a:pPr>
            <a:r>
              <a:rPr lang="en-US" dirty="0" smtClean="0"/>
              <a:t>Medical scientists</a:t>
            </a:r>
          </a:p>
          <a:p>
            <a:pPr>
              <a:defRPr/>
            </a:pPr>
            <a:r>
              <a:rPr lang="en-US" dirty="0" smtClean="0"/>
              <a:t>Physician assistants</a:t>
            </a:r>
          </a:p>
          <a:p>
            <a:pPr>
              <a:defRPr/>
            </a:pPr>
            <a:r>
              <a:rPr lang="en-US" dirty="0" smtClean="0"/>
              <a:t>Skin care specialists</a:t>
            </a:r>
          </a:p>
          <a:p>
            <a:pPr>
              <a:defRPr/>
            </a:pPr>
            <a:r>
              <a:rPr lang="en-US" dirty="0" smtClean="0"/>
              <a:t>Biochemists and biophysicists</a:t>
            </a:r>
          </a:p>
          <a:p>
            <a:pPr>
              <a:defRPr/>
            </a:pPr>
            <a:r>
              <a:rPr lang="en-US" dirty="0" smtClean="0"/>
              <a:t>Athletic Trainers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 Highest Salary Increase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Management, scientific, technical</a:t>
            </a:r>
          </a:p>
          <a:p>
            <a:pPr>
              <a:defRPr/>
            </a:pPr>
            <a:r>
              <a:rPr lang="en-US" dirty="0" smtClean="0"/>
              <a:t>Physicians</a:t>
            </a:r>
          </a:p>
          <a:p>
            <a:pPr>
              <a:defRPr/>
            </a:pPr>
            <a:r>
              <a:rPr lang="en-US" dirty="0" smtClean="0"/>
              <a:t>Computer Systems design</a:t>
            </a:r>
          </a:p>
          <a:p>
            <a:pPr>
              <a:defRPr/>
            </a:pPr>
            <a:r>
              <a:rPr lang="en-US" dirty="0" smtClean="0"/>
              <a:t>General merchandise stores</a:t>
            </a:r>
          </a:p>
          <a:p>
            <a:pPr>
              <a:defRPr/>
            </a:pPr>
            <a:r>
              <a:rPr lang="en-US" dirty="0" smtClean="0"/>
              <a:t>Employment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Local government</a:t>
            </a:r>
          </a:p>
          <a:p>
            <a:pPr>
              <a:defRPr/>
            </a:pPr>
            <a:r>
              <a:rPr lang="en-US" dirty="0" smtClean="0"/>
              <a:t>Home health care services</a:t>
            </a:r>
          </a:p>
          <a:p>
            <a:pPr>
              <a:defRPr/>
            </a:pPr>
            <a:r>
              <a:rPr lang="en-US" dirty="0" smtClean="0"/>
              <a:t>Services for elderly and disabled</a:t>
            </a:r>
          </a:p>
          <a:p>
            <a:pPr>
              <a:defRPr/>
            </a:pPr>
            <a:r>
              <a:rPr lang="en-US" dirty="0" smtClean="0"/>
              <a:t>Nursing care facilities</a:t>
            </a:r>
          </a:p>
          <a:p>
            <a:pPr>
              <a:defRPr/>
            </a:pPr>
            <a:r>
              <a:rPr lang="en-US" dirty="0" smtClean="0"/>
              <a:t>Full-service restaurants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064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 Paying Jobs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533400" y="20574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Require math and science</a:t>
            </a:r>
            <a:endParaRPr lang="en-US" dirty="0"/>
          </a:p>
        </p:txBody>
      </p:sp>
      <p:pic>
        <p:nvPicPr>
          <p:cNvPr id="52228" name="Picture 7" descr="Fotolia_163856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00386"/>
            <a:ext cx="50101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Baby Boomers, Generation X, the </a:t>
            </a:r>
            <a:r>
              <a:rPr lang="en-US" dirty="0" err="1" smtClean="0"/>
              <a:t>Millennials</a:t>
            </a:r>
            <a:r>
              <a:rPr lang="en-US" dirty="0" smtClean="0"/>
              <a:t> and the New Generation Z</a:t>
            </a:r>
          </a:p>
        </p:txBody>
      </p:sp>
      <p:pic>
        <p:nvPicPr>
          <p:cNvPr id="2061" name="Picture 13" descr="http://ts1.mm.bing.net/th?id=H.4975669241775196&amp;w=280&amp;h=187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16827"/>
            <a:ext cx="5287951" cy="35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Top Paying Jobs (Over 50K)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Chemical engineering</a:t>
            </a:r>
          </a:p>
          <a:p>
            <a:pPr>
              <a:defRPr/>
            </a:pPr>
            <a:r>
              <a:rPr lang="en-US" dirty="0" smtClean="0"/>
              <a:t>Computer engineering</a:t>
            </a:r>
          </a:p>
          <a:p>
            <a:pPr>
              <a:defRPr/>
            </a:pPr>
            <a:r>
              <a:rPr lang="en-US" dirty="0" smtClean="0"/>
              <a:t>Occupational therapy</a:t>
            </a:r>
          </a:p>
          <a:p>
            <a:pPr>
              <a:defRPr/>
            </a:pPr>
            <a:r>
              <a:rPr lang="en-US" dirty="0" smtClean="0"/>
              <a:t>Electrical engineering</a:t>
            </a:r>
          </a:p>
          <a:p>
            <a:pPr>
              <a:defRPr/>
            </a:pPr>
            <a:r>
              <a:rPr lang="en-US" dirty="0" smtClean="0"/>
              <a:t>Aerospace engineering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</a:t>
            </a:r>
          </a:p>
          <a:p>
            <a:pPr>
              <a:defRPr/>
            </a:pPr>
            <a:r>
              <a:rPr lang="en-US" dirty="0" smtClean="0"/>
              <a:t>Civil engineering</a:t>
            </a:r>
          </a:p>
          <a:p>
            <a:pPr>
              <a:defRPr/>
            </a:pPr>
            <a:r>
              <a:rPr lang="en-US" dirty="0" smtClean="0"/>
              <a:t>Nursing</a:t>
            </a:r>
          </a:p>
          <a:p>
            <a:pPr>
              <a:defRPr/>
            </a:pPr>
            <a:r>
              <a:rPr lang="en-US" dirty="0" smtClean="0"/>
              <a:t>Environmental engineering</a:t>
            </a:r>
          </a:p>
          <a:p>
            <a:pPr>
              <a:defRPr/>
            </a:pPr>
            <a:r>
              <a:rPr lang="en-US" dirty="0" smtClean="0"/>
              <a:t>Construction management</a:t>
            </a:r>
          </a:p>
          <a:p>
            <a:pPr>
              <a:defRPr/>
            </a:pPr>
            <a:r>
              <a:rPr lang="en-US" dirty="0" smtClean="0"/>
              <a:t>Physics</a:t>
            </a:r>
          </a:p>
          <a:p>
            <a:pPr>
              <a:defRPr/>
            </a:pPr>
            <a:r>
              <a:rPr lang="en-US" dirty="0" smtClean="0"/>
              <a:t>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Largent Numerical Openings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84350"/>
            <a:ext cx="36322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Registered nurses</a:t>
            </a:r>
          </a:p>
          <a:p>
            <a:pPr>
              <a:defRPr/>
            </a:pPr>
            <a:r>
              <a:rPr lang="en-US" dirty="0" smtClean="0"/>
              <a:t>Home health aides</a:t>
            </a:r>
          </a:p>
          <a:p>
            <a:pPr>
              <a:defRPr/>
            </a:pPr>
            <a:r>
              <a:rPr lang="en-US" dirty="0" smtClean="0"/>
              <a:t>Customer services rep</a:t>
            </a:r>
          </a:p>
          <a:p>
            <a:pPr>
              <a:defRPr/>
            </a:pPr>
            <a:r>
              <a:rPr lang="en-US" dirty="0" smtClean="0"/>
              <a:t>Food preparation workers</a:t>
            </a:r>
          </a:p>
          <a:p>
            <a:pPr>
              <a:defRPr/>
            </a:pPr>
            <a:r>
              <a:rPr lang="en-US" dirty="0" smtClean="0"/>
              <a:t>Personal and home care aides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36322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Retail salespersons</a:t>
            </a:r>
          </a:p>
          <a:p>
            <a:pPr>
              <a:defRPr/>
            </a:pPr>
            <a:r>
              <a:rPr lang="en-US" dirty="0" smtClean="0"/>
              <a:t>Office clerks</a:t>
            </a:r>
          </a:p>
          <a:p>
            <a:pPr>
              <a:defRPr/>
            </a:pPr>
            <a:r>
              <a:rPr lang="en-US" dirty="0" smtClean="0"/>
              <a:t>Accountants and auditors</a:t>
            </a:r>
          </a:p>
          <a:p>
            <a:pPr>
              <a:defRPr/>
            </a:pPr>
            <a:r>
              <a:rPr lang="en-US" dirty="0" smtClean="0"/>
              <a:t>Nursing aides, orderlies</a:t>
            </a:r>
          </a:p>
          <a:p>
            <a:pPr>
              <a:defRPr/>
            </a:pPr>
            <a:r>
              <a:rPr lang="en-US" dirty="0" smtClean="0"/>
              <a:t>Postsecondary teachers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 Skills for the 21st Century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588865"/>
              </p:ext>
            </p:extLst>
          </p:nvPr>
        </p:nvGraphicFramePr>
        <p:xfrm>
          <a:off x="4800600" y="2606675"/>
          <a:ext cx="4343400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3" imgW="1252396" imgH="1223727" progId="MS_ClipArt_Gallery.2">
                  <p:embed/>
                </p:oleObj>
              </mc:Choice>
              <mc:Fallback>
                <p:oleObj name="Clip" r:id="rId3" imgW="1252396" imgH="12237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06675"/>
                        <a:ext cx="4343400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Basic Skills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Reading</a:t>
            </a:r>
          </a:p>
          <a:p>
            <a:pPr>
              <a:defRPr/>
            </a:pPr>
            <a:r>
              <a:rPr lang="en-US" dirty="0" smtClean="0"/>
              <a:t>Math</a:t>
            </a:r>
          </a:p>
          <a:p>
            <a:pPr>
              <a:defRPr/>
            </a:pPr>
            <a:r>
              <a:rPr lang="en-US" dirty="0" smtClean="0"/>
              <a:t>Writing</a:t>
            </a:r>
          </a:p>
          <a:p>
            <a:pPr>
              <a:defRPr/>
            </a:pPr>
            <a:r>
              <a:rPr lang="en-US" dirty="0" smtClean="0"/>
              <a:t>Listening</a:t>
            </a:r>
          </a:p>
          <a:p>
            <a:pPr>
              <a:defRPr/>
            </a:pPr>
            <a:r>
              <a:rPr lang="en-US" dirty="0" smtClean="0"/>
              <a:t>Speaking</a:t>
            </a:r>
          </a:p>
          <a:p>
            <a:pPr>
              <a:defRPr/>
            </a:pPr>
            <a:r>
              <a:rPr lang="en-US" dirty="0" smtClean="0"/>
              <a:t>Computers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290037"/>
              </p:ext>
            </p:extLst>
          </p:nvPr>
        </p:nvGraphicFramePr>
        <p:xfrm>
          <a:off x="3429000" y="1524000"/>
          <a:ext cx="3810000" cy="3156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lip" r:id="rId3" imgW="1821485" imgH="1509674" progId="MS_ClipArt_Gallery.2">
                  <p:embed/>
                </p:oleObj>
              </mc:Choice>
              <mc:Fallback>
                <p:oleObj name="Clip" r:id="rId3" imgW="1821485" imgH="150967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524000"/>
                        <a:ext cx="3810000" cy="3156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Thinking Skills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Creative Thinking</a:t>
            </a:r>
          </a:p>
          <a:p>
            <a:pPr>
              <a:defRPr/>
            </a:pPr>
            <a:r>
              <a:rPr lang="en-US" dirty="0" smtClean="0"/>
              <a:t>Decision Making</a:t>
            </a:r>
          </a:p>
          <a:p>
            <a:pPr>
              <a:defRPr/>
            </a:pPr>
            <a:r>
              <a:rPr lang="en-US" dirty="0" smtClean="0"/>
              <a:t>Problem Solving</a:t>
            </a:r>
          </a:p>
          <a:p>
            <a:pPr>
              <a:defRPr/>
            </a:pPr>
            <a:r>
              <a:rPr lang="en-US" dirty="0" smtClean="0"/>
              <a:t>Mental Visualization</a:t>
            </a:r>
          </a:p>
          <a:p>
            <a:pPr>
              <a:defRPr/>
            </a:pPr>
            <a:r>
              <a:rPr lang="en-US" dirty="0" smtClean="0"/>
              <a:t>Knowing How to Learn</a:t>
            </a:r>
          </a:p>
          <a:p>
            <a:pPr>
              <a:defRPr/>
            </a:pPr>
            <a:r>
              <a:rPr lang="en-US" dirty="0" smtClean="0"/>
              <a:t>Reasoning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47409"/>
            <a:ext cx="2741422" cy="301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Personal Qualities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383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Responsibility</a:t>
            </a:r>
          </a:p>
          <a:p>
            <a:pPr>
              <a:defRPr/>
            </a:pPr>
            <a:r>
              <a:rPr lang="en-US" dirty="0" smtClean="0"/>
              <a:t>Self-esteem</a:t>
            </a:r>
          </a:p>
          <a:p>
            <a:pPr>
              <a:defRPr/>
            </a:pPr>
            <a:r>
              <a:rPr lang="en-US" dirty="0" smtClean="0"/>
              <a:t>Sociability</a:t>
            </a:r>
          </a:p>
          <a:p>
            <a:pPr>
              <a:defRPr/>
            </a:pPr>
            <a:r>
              <a:rPr lang="en-US" dirty="0" smtClean="0"/>
              <a:t>Self-management</a:t>
            </a:r>
          </a:p>
          <a:p>
            <a:pPr>
              <a:defRPr/>
            </a:pPr>
            <a:r>
              <a:rPr lang="en-US" dirty="0" smtClean="0"/>
              <a:t>Integrity and Honesty</a:t>
            </a:r>
          </a:p>
        </p:txBody>
      </p:sp>
      <p:graphicFrame>
        <p:nvGraphicFramePr>
          <p:cNvPr id="5837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3230"/>
              </p:ext>
            </p:extLst>
          </p:nvPr>
        </p:nvGraphicFramePr>
        <p:xfrm>
          <a:off x="4648200" y="1143000"/>
          <a:ext cx="227965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lip" r:id="rId3" imgW="683971" imgH="1258214" progId="MS_ClipArt_Gallery.2">
                  <p:embed/>
                </p:oleObj>
              </mc:Choice>
              <mc:Fallback>
                <p:oleObj name="Clip" r:id="rId3" imgW="683971" imgH="125821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2279650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Workplace Competencies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657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Manage time and money</a:t>
            </a:r>
          </a:p>
          <a:p>
            <a:pPr>
              <a:defRPr/>
            </a:pPr>
            <a:r>
              <a:rPr lang="en-US" dirty="0" smtClean="0"/>
              <a:t>Participate as a member of a team</a:t>
            </a:r>
          </a:p>
          <a:p>
            <a:pPr>
              <a:defRPr/>
            </a:pPr>
            <a:r>
              <a:rPr lang="en-US" dirty="0" smtClean="0"/>
              <a:t>Use computers to access information</a:t>
            </a:r>
          </a:p>
          <a:p>
            <a:pPr>
              <a:defRPr/>
            </a:pPr>
            <a:r>
              <a:rPr lang="en-US" dirty="0" smtClean="0"/>
              <a:t>Develop efficient management systems</a:t>
            </a:r>
          </a:p>
          <a:p>
            <a:pPr>
              <a:defRPr/>
            </a:pPr>
            <a:r>
              <a:rPr lang="en-US" dirty="0" smtClean="0"/>
              <a:t>Use technology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814911"/>
              </p:ext>
            </p:extLst>
          </p:nvPr>
        </p:nvGraphicFramePr>
        <p:xfrm>
          <a:off x="6256337" y="4741862"/>
          <a:ext cx="2849563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lip" r:id="rId3" imgW="2848824" imgH="2135109" progId="MS_ClipArt_Gallery.2">
                  <p:embed/>
                </p:oleObj>
              </mc:Choice>
              <mc:Fallback>
                <p:oleObj name="Clip" r:id="rId3" imgW="2848824" imgH="213510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7" y="4741862"/>
                        <a:ext cx="2849563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to Research Your Career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905000" y="1600200"/>
          <a:ext cx="495300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lip" r:id="rId3" imgW="2080788" imgH="1923861" progId="MS_ClipArt_Gallery.2">
                  <p:embed/>
                </p:oleObj>
              </mc:Choice>
              <mc:Fallback>
                <p:oleObj name="Clip" r:id="rId3" imgW="2080788" imgH="192386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495300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Career Description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7416800" cy="3621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Nature of the work</a:t>
            </a:r>
          </a:p>
          <a:p>
            <a:pPr>
              <a:defRPr/>
            </a:pPr>
            <a:r>
              <a:rPr lang="en-US" dirty="0" smtClean="0"/>
              <a:t>Working conditions</a:t>
            </a:r>
          </a:p>
          <a:p>
            <a:pPr>
              <a:defRPr/>
            </a:pPr>
            <a:r>
              <a:rPr lang="en-US" dirty="0" smtClean="0"/>
              <a:t>Training</a:t>
            </a:r>
          </a:p>
          <a:p>
            <a:pPr>
              <a:defRPr/>
            </a:pPr>
            <a:r>
              <a:rPr lang="en-US" dirty="0" smtClean="0"/>
              <a:t>Qualification</a:t>
            </a:r>
          </a:p>
          <a:p>
            <a:pPr>
              <a:defRPr/>
            </a:pPr>
            <a:r>
              <a:rPr lang="en-US" dirty="0" smtClean="0"/>
              <a:t>Advancement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Career Outlook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416800" cy="2630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Salary</a:t>
            </a:r>
          </a:p>
          <a:p>
            <a:pPr>
              <a:defRPr/>
            </a:pPr>
            <a:r>
              <a:rPr lang="en-US" dirty="0" smtClean="0"/>
              <a:t>Availability of employment</a:t>
            </a:r>
          </a:p>
          <a:p>
            <a:pPr>
              <a:defRPr/>
            </a:pPr>
            <a:r>
              <a:rPr lang="en-US" dirty="0" smtClean="0"/>
              <a:t>Will this career exist in the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Baby Boomers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Born between 1946 and 1964</a:t>
            </a:r>
          </a:p>
          <a:p>
            <a:pPr>
              <a:defRPr/>
            </a:pPr>
            <a:r>
              <a:rPr lang="en-US" dirty="0" smtClean="0"/>
              <a:t>Four out of every ten adults today</a:t>
            </a:r>
          </a:p>
          <a:p>
            <a:pPr>
              <a:defRPr/>
            </a:pPr>
            <a:r>
              <a:rPr lang="en-US" dirty="0" smtClean="0"/>
              <a:t>The population is getting older</a:t>
            </a:r>
          </a:p>
          <a:p>
            <a:pPr>
              <a:defRPr/>
            </a:pPr>
            <a:r>
              <a:rPr lang="en-US" dirty="0" smtClean="0"/>
              <a:t>How will the Baby Boom generation affect careers of the future?</a:t>
            </a:r>
          </a:p>
        </p:txBody>
      </p:sp>
      <p:pic>
        <p:nvPicPr>
          <p:cNvPr id="23554" name="Picture 2" descr="http://ts2.mm.bing.net/th?id=H.4839802289521789&amp;w=249&amp;h=173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157951"/>
            <a:ext cx="3886200" cy="27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Research Your Career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416800" cy="2401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the College Success Web Site</a:t>
            </a:r>
          </a:p>
          <a:p>
            <a:pPr>
              <a:defRPr/>
            </a:pPr>
            <a:r>
              <a:rPr lang="en-US" dirty="0" smtClean="0"/>
              <a:t>Visit the Career Center</a:t>
            </a:r>
          </a:p>
          <a:p>
            <a:pPr>
              <a:defRPr/>
            </a:pPr>
            <a:r>
              <a:rPr lang="en-US" dirty="0" smtClean="0"/>
              <a:t>Use the library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Planning Your Education</a:t>
            </a:r>
          </a:p>
        </p:txBody>
      </p:sp>
      <p:graphicFrame>
        <p:nvGraphicFramePr>
          <p:cNvPr id="64515" name="Object 0"/>
          <p:cNvGraphicFramePr>
            <a:graphicFrameLocks noChangeAspect="1"/>
          </p:cNvGraphicFramePr>
          <p:nvPr/>
        </p:nvGraphicFramePr>
        <p:xfrm>
          <a:off x="2243138" y="1524000"/>
          <a:ext cx="42005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lip" r:id="rId3" imgW="1119612" imgH="1258432" progId="MS_ClipArt_Gallery.2">
                  <p:embed/>
                </p:oleObj>
              </mc:Choice>
              <mc:Fallback>
                <p:oleObj name="Clip" r:id="rId3" imgW="1119612" imgH="125843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524000"/>
                        <a:ext cx="4200525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Steps in Planning Your Education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Assessment tests</a:t>
            </a:r>
          </a:p>
          <a:p>
            <a:pPr>
              <a:defRPr/>
            </a:pPr>
            <a:r>
              <a:rPr lang="en-US" dirty="0" smtClean="0"/>
              <a:t>Take English the first semester</a:t>
            </a:r>
          </a:p>
          <a:p>
            <a:pPr>
              <a:defRPr/>
            </a:pPr>
            <a:r>
              <a:rPr lang="en-US" dirty="0" smtClean="0"/>
              <a:t>Start math classes early</a:t>
            </a:r>
          </a:p>
          <a:p>
            <a:pPr>
              <a:defRPr/>
            </a:pPr>
            <a:r>
              <a:rPr lang="en-US" dirty="0" smtClean="0"/>
              <a:t>Take general education</a:t>
            </a:r>
          </a:p>
          <a:p>
            <a:pPr>
              <a:defRPr/>
            </a:pPr>
            <a:r>
              <a:rPr lang="en-US" dirty="0" smtClean="0"/>
              <a:t>Prepare for your major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Making a Career Decision</a:t>
            </a:r>
          </a:p>
        </p:txBody>
      </p:sp>
      <p:pic>
        <p:nvPicPr>
          <p:cNvPr id="675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6" y="2740944"/>
            <a:ext cx="5681663" cy="40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81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There is a choice you have to make,</a:t>
            </a:r>
            <a:br>
              <a:rPr lang="en-US" sz="3600" dirty="0" smtClean="0"/>
            </a:br>
            <a:r>
              <a:rPr lang="en-US" sz="3600" dirty="0" smtClean="0"/>
              <a:t>In everything you do.</a:t>
            </a:r>
            <a:br>
              <a:rPr lang="en-US" sz="3600" dirty="0" smtClean="0"/>
            </a:br>
            <a:r>
              <a:rPr lang="en-US" sz="3600" dirty="0" smtClean="0"/>
              <a:t>And you must always keep in mind,</a:t>
            </a:r>
            <a:br>
              <a:rPr lang="en-US" sz="3600" dirty="0" smtClean="0"/>
            </a:br>
            <a:r>
              <a:rPr lang="en-US" sz="3600" dirty="0" smtClean="0"/>
              <a:t>The choice you make, makes you.</a:t>
            </a:r>
            <a:endParaRPr lang="en-US" dirty="0" smtClean="0"/>
          </a:p>
        </p:txBody>
      </p:sp>
      <p:pic>
        <p:nvPicPr>
          <p:cNvPr id="686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6638"/>
            <a:ext cx="3409950" cy="22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Steps in Making a Career Decision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416800" cy="4154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Self-assessment</a:t>
            </a:r>
          </a:p>
          <a:p>
            <a:pPr lvl="1">
              <a:buClr>
                <a:srgbClr val="CC66FF"/>
              </a:buClr>
              <a:defRPr/>
            </a:pPr>
            <a:r>
              <a:rPr lang="en-US" dirty="0" smtClean="0"/>
              <a:t>Personality, Interests, Values, Skills</a:t>
            </a:r>
          </a:p>
          <a:p>
            <a:pPr>
              <a:defRPr/>
            </a:pPr>
            <a:r>
              <a:rPr lang="en-US" dirty="0" smtClean="0"/>
              <a:t>Explore Options</a:t>
            </a:r>
          </a:p>
          <a:p>
            <a:pPr>
              <a:defRPr/>
            </a:pPr>
            <a:r>
              <a:rPr lang="en-US" dirty="0" smtClean="0"/>
              <a:t>Research careers</a:t>
            </a:r>
          </a:p>
          <a:p>
            <a:pPr>
              <a:defRPr/>
            </a:pPr>
            <a:r>
              <a:rPr lang="en-US" dirty="0" smtClean="0"/>
              <a:t>Plan your education</a:t>
            </a:r>
          </a:p>
          <a:p>
            <a:pPr>
              <a:defRPr/>
            </a:pPr>
            <a:r>
              <a:rPr lang="en-US" dirty="0" smtClean="0"/>
              <a:t>Make a commitment and take action</a:t>
            </a:r>
          </a:p>
          <a:p>
            <a:pPr>
              <a:defRPr/>
            </a:pPr>
            <a:r>
              <a:rPr lang="en-US" dirty="0" smtClean="0"/>
              <a:t>Evaluate</a:t>
            </a:r>
          </a:p>
          <a:p>
            <a:pPr>
              <a:defRPr/>
            </a:pPr>
            <a:r>
              <a:rPr lang="en-US" dirty="0" smtClean="0"/>
              <a:t>How is it working?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1430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Kinds of Decisions</a:t>
            </a:r>
          </a:p>
        </p:txBody>
      </p:sp>
      <p:pic>
        <p:nvPicPr>
          <p:cNvPr id="706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209800"/>
            <a:ext cx="68087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Dependent Decisions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Someone else makes it for you</a:t>
            </a:r>
          </a:p>
          <a:p>
            <a:pPr>
              <a:defRPr/>
            </a:pPr>
            <a:r>
              <a:rPr lang="en-US" dirty="0" smtClean="0"/>
              <a:t>For example, a doctor or parent makes the decision for you</a:t>
            </a:r>
          </a:p>
          <a:p>
            <a:pPr>
              <a:defRPr/>
            </a:pPr>
            <a:r>
              <a:rPr lang="en-US" dirty="0" smtClean="0"/>
              <a:t>What are the advantages and disadvantages?</a:t>
            </a:r>
          </a:p>
        </p:txBody>
      </p:sp>
      <p:graphicFrame>
        <p:nvGraphicFramePr>
          <p:cNvPr id="7168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804149"/>
              </p:ext>
            </p:extLst>
          </p:nvPr>
        </p:nvGraphicFramePr>
        <p:xfrm>
          <a:off x="6679360" y="4343401"/>
          <a:ext cx="246464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Clip" r:id="rId3" imgW="2113984" imgH="2157743" progId="MS_ClipArt_Gallery.2">
                  <p:embed/>
                </p:oleObj>
              </mc:Choice>
              <mc:Fallback>
                <p:oleObj name="Clip" r:id="rId3" imgW="2113984" imgH="215774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360" y="4343401"/>
                        <a:ext cx="246464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Intuitive Decisions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Based on “gut feelings” or intuition</a:t>
            </a:r>
          </a:p>
          <a:p>
            <a:pPr>
              <a:defRPr/>
            </a:pPr>
            <a:r>
              <a:rPr lang="en-US" dirty="0" smtClean="0"/>
              <a:t>For example, we might use this in making a quick decision in an emergency or when gambling</a:t>
            </a:r>
          </a:p>
          <a:p>
            <a:pPr>
              <a:defRPr/>
            </a:pPr>
            <a:r>
              <a:rPr lang="en-US" dirty="0" smtClean="0"/>
              <a:t>What are the advantages and disadvantages?</a:t>
            </a:r>
          </a:p>
        </p:txBody>
      </p:sp>
      <p:graphicFrame>
        <p:nvGraphicFramePr>
          <p:cNvPr id="72708" name="Object 0"/>
          <p:cNvGraphicFramePr>
            <a:graphicFrameLocks noChangeAspect="1"/>
          </p:cNvGraphicFramePr>
          <p:nvPr/>
        </p:nvGraphicFramePr>
        <p:xfrm>
          <a:off x="6248400" y="381000"/>
          <a:ext cx="2181225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Clip" r:id="rId3" imgW="1724558" imgH="1616659" progId="MS_ClipArt_Gallery.2">
                  <p:embed/>
                </p:oleObj>
              </mc:Choice>
              <mc:Fallback>
                <p:oleObj name="Clip" r:id="rId3" imgW="1724558" imgH="16166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1000"/>
                        <a:ext cx="2181225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Planful Decisions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Weigh the consequences</a:t>
            </a:r>
          </a:p>
          <a:p>
            <a:pPr>
              <a:defRPr/>
            </a:pPr>
            <a:r>
              <a:rPr lang="en-US" dirty="0" smtClean="0"/>
              <a:t>What are the pros and cons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73732" name="Picture 4" descr="j0094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65747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Generation 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7416800" cy="3849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Born between 1965 and 1977</a:t>
            </a:r>
          </a:p>
          <a:p>
            <a:pPr>
              <a:defRPr/>
            </a:pPr>
            <a:endParaRPr lang="en-US" dirty="0" smtClean="0"/>
          </a:p>
        </p:txBody>
      </p:sp>
      <p:pic>
        <p:nvPicPr>
          <p:cNvPr id="24578" name="Picture 2" descr="http://ts1.mm.bing.net/th?id=H.4690045351625136&amp;w=248&amp;h=182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7871"/>
            <a:ext cx="3733800" cy="27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Planful Decisions for: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416800" cy="30876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my major?</a:t>
            </a:r>
          </a:p>
          <a:p>
            <a:pPr>
              <a:defRPr/>
            </a:pPr>
            <a:r>
              <a:rPr lang="en-US" dirty="0" smtClean="0"/>
              <a:t>What is my career?</a:t>
            </a:r>
          </a:p>
          <a:p>
            <a:pPr>
              <a:defRPr/>
            </a:pPr>
            <a:r>
              <a:rPr lang="en-US" dirty="0" smtClean="0"/>
              <a:t>Who should I marry?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7475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35693"/>
              </p:ext>
            </p:extLst>
          </p:nvPr>
        </p:nvGraphicFramePr>
        <p:xfrm>
          <a:off x="6789737" y="4121150"/>
          <a:ext cx="232568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lip" r:id="rId3" imgW="1544422" imgH="1804111" progId="MS_ClipArt_Gallery.2">
                  <p:embed/>
                </p:oleObj>
              </mc:Choice>
              <mc:Fallback>
                <p:oleObj name="Clip" r:id="rId3" imgW="1544422" imgH="180411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7" y="4121150"/>
                        <a:ext cx="2325688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Steps in Planful Decisions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State the problem</a:t>
            </a:r>
          </a:p>
          <a:p>
            <a:pPr>
              <a:defRPr/>
            </a:pPr>
            <a:r>
              <a:rPr lang="en-US" dirty="0" smtClean="0"/>
              <a:t>Consider your values</a:t>
            </a:r>
          </a:p>
          <a:p>
            <a:pPr>
              <a:defRPr/>
            </a:pPr>
            <a:r>
              <a:rPr lang="en-US" dirty="0" smtClean="0"/>
              <a:t>What are your talents?</a:t>
            </a:r>
          </a:p>
          <a:p>
            <a:pPr>
              <a:defRPr/>
            </a:pPr>
            <a:r>
              <a:rPr lang="en-US" dirty="0" smtClean="0"/>
              <a:t>Gather information</a:t>
            </a:r>
          </a:p>
          <a:p>
            <a:pPr>
              <a:defRPr/>
            </a:pPr>
            <a:r>
              <a:rPr lang="en-US" dirty="0" smtClean="0"/>
              <a:t>Generate alternatives</a:t>
            </a:r>
          </a:p>
          <a:p>
            <a:pPr>
              <a:defRPr/>
            </a:pPr>
            <a:r>
              <a:rPr lang="en-US" dirty="0" smtClean="0"/>
              <a:t>Evaluate the pros and cons of the options</a:t>
            </a:r>
          </a:p>
          <a:p>
            <a:pPr>
              <a:defRPr/>
            </a:pPr>
            <a:r>
              <a:rPr lang="en-US" dirty="0" smtClean="0"/>
              <a:t>Select the best alternative</a:t>
            </a:r>
          </a:p>
          <a:p>
            <a:pPr>
              <a:defRPr/>
            </a:pPr>
            <a:r>
              <a:rPr lang="en-US" dirty="0" smtClean="0"/>
              <a:t>Take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Group Activity: Planful Decision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3567112"/>
            <a:ext cx="34163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Your Success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a counselor or adviser</a:t>
            </a:r>
          </a:p>
          <a:p>
            <a:pPr>
              <a:defRPr/>
            </a:pPr>
            <a:r>
              <a:rPr lang="en-US" dirty="0" smtClean="0"/>
              <a:t>Develop an educational plan</a:t>
            </a:r>
          </a:p>
        </p:txBody>
      </p:sp>
      <p:graphicFrame>
        <p:nvGraphicFramePr>
          <p:cNvPr id="66564" name="Object 0"/>
          <p:cNvGraphicFramePr>
            <a:graphicFrameLocks noChangeAspect="1"/>
          </p:cNvGraphicFramePr>
          <p:nvPr/>
        </p:nvGraphicFramePr>
        <p:xfrm>
          <a:off x="3276600" y="3200400"/>
          <a:ext cx="29337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lip" r:id="rId3" imgW="4579545" imgH="4680642" progId="MS_ClipArt_Gallery.2">
                  <p:embed/>
                </p:oleObj>
              </mc:Choice>
              <mc:Fallback>
                <p:oleObj name="Clip" r:id="rId3" imgW="4579545" imgH="468064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29337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Keys to Success:</a:t>
            </a:r>
            <a:br>
              <a:rPr lang="en-US" dirty="0" smtClean="0"/>
            </a:br>
            <a:r>
              <a:rPr lang="en-US" dirty="0" smtClean="0"/>
              <a:t>Life is a Dangerous Opportunity</a:t>
            </a:r>
          </a:p>
        </p:txBody>
      </p:sp>
      <p:graphicFrame>
        <p:nvGraphicFramePr>
          <p:cNvPr id="9523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6307"/>
              </p:ext>
            </p:extLst>
          </p:nvPr>
        </p:nvGraphicFramePr>
        <p:xfrm>
          <a:off x="6076950" y="3733800"/>
          <a:ext cx="306705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3733800"/>
                        <a:ext cx="306705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Chinese Word for Crisis Has Two Characters: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Danger</a:t>
            </a:r>
          </a:p>
          <a:p>
            <a:pPr>
              <a:defRPr/>
            </a:pPr>
            <a:r>
              <a:rPr lang="en-US" dirty="0" smtClean="0"/>
              <a:t>Opportunity</a:t>
            </a: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9626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00951"/>
              </p:ext>
            </p:extLst>
          </p:nvPr>
        </p:nvGraphicFramePr>
        <p:xfrm>
          <a:off x="4803775" y="3919538"/>
          <a:ext cx="4340225" cy="293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Clip" r:id="rId3" imgW="1822399" imgH="1233526" progId="MS_ClipArt_Gallery.2">
                  <p:embed/>
                </p:oleObj>
              </mc:Choice>
              <mc:Fallback>
                <p:oleObj name="Clip" r:id="rId3" imgW="1822399" imgH="123352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919538"/>
                        <a:ext cx="4340225" cy="293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danger?</a:t>
            </a:r>
            <a:br>
              <a:rPr lang="en-US" dirty="0" smtClean="0"/>
            </a:br>
            <a:r>
              <a:rPr lang="en-US" dirty="0" smtClean="0"/>
              <a:t>What is the opportunity?</a:t>
            </a:r>
          </a:p>
        </p:txBody>
      </p:sp>
      <p:graphicFrame>
        <p:nvGraphicFramePr>
          <p:cNvPr id="97283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1202"/>
              </p:ext>
            </p:extLst>
          </p:nvPr>
        </p:nvGraphicFramePr>
        <p:xfrm>
          <a:off x="2362200" y="2895600"/>
          <a:ext cx="30480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Clip" r:id="rId3" imgW="861365" imgH="844906" progId="MS_ClipArt_Gallery.2">
                  <p:embed/>
                </p:oleObj>
              </mc:Choice>
              <mc:Fallback>
                <p:oleObj name="Clip" r:id="rId3" imgW="861365" imgH="84490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95600"/>
                        <a:ext cx="30480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Every adversity has the seed of a greater benefit or possibility.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35350"/>
            <a:ext cx="51054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Assignment: </a:t>
            </a:r>
            <a:br>
              <a:rPr lang="en-US" sz="3200" dirty="0" smtClean="0"/>
            </a:br>
            <a:r>
              <a:rPr lang="en-US" sz="3200" dirty="0" smtClean="0"/>
              <a:t>Complete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Rate Your Skills for Success in the Workplace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See a Counselor to develop your Educational 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Advantages of Generation X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416800" cy="4002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More highly educated</a:t>
            </a:r>
          </a:p>
          <a:p>
            <a:pPr>
              <a:defRPr/>
            </a:pPr>
            <a:r>
              <a:rPr lang="en-US" dirty="0" smtClean="0"/>
              <a:t>Greater demand for skilled workers</a:t>
            </a:r>
          </a:p>
          <a:p>
            <a:pPr>
              <a:defRPr/>
            </a:pPr>
            <a:r>
              <a:rPr lang="en-US" dirty="0" smtClean="0"/>
              <a:t>Computer literate</a:t>
            </a:r>
          </a:p>
          <a:p>
            <a:pPr>
              <a:defRPr/>
            </a:pPr>
            <a:r>
              <a:rPr lang="en-US" dirty="0" smtClean="0"/>
              <a:t>Good work ethic</a:t>
            </a:r>
          </a:p>
          <a:p>
            <a:pPr>
              <a:defRPr/>
            </a:pPr>
            <a:r>
              <a:rPr lang="en-US" dirty="0" smtClean="0"/>
              <a:t>As Baby Boomers retire, more job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99" y="1752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New Millennials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4" y="2850423"/>
            <a:ext cx="7416800" cy="324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Born between 1977 and 1995</a:t>
            </a:r>
          </a:p>
        </p:txBody>
      </p:sp>
      <p:pic>
        <p:nvPicPr>
          <p:cNvPr id="25602" name="Picture 2" descr="http://ts2.mm.bing.net/th?id=H.4915526844220173&amp;w=208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511" y="4000499"/>
            <a:ext cx="3161489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67</TotalTime>
  <Words>1371</Words>
  <Application>Microsoft Office PowerPoint</Application>
  <PresentationFormat>On-screen Show (4:3)</PresentationFormat>
  <Paragraphs>349</Paragraphs>
  <Slides>79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template</vt:lpstr>
      <vt:lpstr>Clip</vt:lpstr>
      <vt:lpstr>Career Trends and Opportunities </vt:lpstr>
      <vt:lpstr>Employment Trends of the Future</vt:lpstr>
      <vt:lpstr>Learn About Employment Trends</vt:lpstr>
      <vt:lpstr>Some Trends for the Future</vt:lpstr>
      <vt:lpstr>Baby Boomers, Generation X, the Millennials and the New Generation Z</vt:lpstr>
      <vt:lpstr>Baby Boomers</vt:lpstr>
      <vt:lpstr>Generation X</vt:lpstr>
      <vt:lpstr>Advantages of Generation X</vt:lpstr>
      <vt:lpstr>The New Millennials</vt:lpstr>
      <vt:lpstr>The New Millennials</vt:lpstr>
      <vt:lpstr>The New Millennials</vt:lpstr>
      <vt:lpstr>The New Generation Z</vt:lpstr>
      <vt:lpstr>Generation Z</vt:lpstr>
      <vt:lpstr>More Trends . . .</vt:lpstr>
      <vt:lpstr>From Goods to Service and Technology</vt:lpstr>
      <vt:lpstr>Service Occupations</vt:lpstr>
      <vt:lpstr>Increased Opportunities in Healthcare</vt:lpstr>
      <vt:lpstr>Why the increase?</vt:lpstr>
      <vt:lpstr>More Assistants Needed</vt:lpstr>
      <vt:lpstr>Healthcare Workers + Technology</vt:lpstr>
      <vt:lpstr>Increased Need for Education</vt:lpstr>
      <vt:lpstr>Middle Class is Endangered</vt:lpstr>
      <vt:lpstr>Need for Lifelong Education</vt:lpstr>
      <vt:lpstr>Energy Shortages</vt:lpstr>
      <vt:lpstr>Going Green!</vt:lpstr>
      <vt:lpstr>Going Green!</vt:lpstr>
      <vt:lpstr>Green Jobs</vt:lpstr>
      <vt:lpstr>E-Commerce</vt:lpstr>
      <vt:lpstr>E-commerce is changing the way we do business</vt:lpstr>
      <vt:lpstr>Increase in Entrepreneurship</vt:lpstr>
      <vt:lpstr>The Microprocessor</vt:lpstr>
      <vt:lpstr>Computers of the Future</vt:lpstr>
      <vt:lpstr>Technology and Communication</vt:lpstr>
      <vt:lpstr>New Technology Jobs</vt:lpstr>
      <vt:lpstr>Computer Science</vt:lpstr>
      <vt:lpstr>New Media</vt:lpstr>
      <vt:lpstr>Diverse Workforce</vt:lpstr>
      <vt:lpstr>Advances in Technology</vt:lpstr>
      <vt:lpstr>Beware of Outsourcing</vt:lpstr>
      <vt:lpstr>21st Century</vt:lpstr>
      <vt:lpstr>New Advances in Biology</vt:lpstr>
      <vt:lpstr>Biotechnology</vt:lpstr>
      <vt:lpstr>Biomedical Engineering</vt:lpstr>
      <vt:lpstr>Effect of Terrorism</vt:lpstr>
      <vt:lpstr>Top Jobs for the Future</vt:lpstr>
      <vt:lpstr>Employment Projections 2008-2018</vt:lpstr>
      <vt:lpstr>10 Fastest Growing</vt:lpstr>
      <vt:lpstr>10 Highest Salary Increase</vt:lpstr>
      <vt:lpstr>Top Paying Jobs</vt:lpstr>
      <vt:lpstr>Top Paying Jobs (Over 50K)</vt:lpstr>
      <vt:lpstr>Largent Numerical Openings</vt:lpstr>
      <vt:lpstr>Work Skills for the 21st Century</vt:lpstr>
      <vt:lpstr>Basic Skills</vt:lpstr>
      <vt:lpstr>Thinking Skills</vt:lpstr>
      <vt:lpstr>Personal Qualities</vt:lpstr>
      <vt:lpstr>Workplace Competencies</vt:lpstr>
      <vt:lpstr>How to Research Your Career</vt:lpstr>
      <vt:lpstr>Career Description</vt:lpstr>
      <vt:lpstr>The Career Outlook</vt:lpstr>
      <vt:lpstr>To Research Your Career</vt:lpstr>
      <vt:lpstr>Planning Your Education</vt:lpstr>
      <vt:lpstr>Steps in Planning Your Education</vt:lpstr>
      <vt:lpstr>Making a Career Decision</vt:lpstr>
      <vt:lpstr>There is a choice you have to make, In everything you do. And you must always keep in mind, The choice you make, makes you.</vt:lpstr>
      <vt:lpstr>Steps in Making a Career Decision</vt:lpstr>
      <vt:lpstr>Kinds of Decisions</vt:lpstr>
      <vt:lpstr>Dependent Decisions</vt:lpstr>
      <vt:lpstr>Intuitive Decisions</vt:lpstr>
      <vt:lpstr>Planful Decisions</vt:lpstr>
      <vt:lpstr>Use Planful Decisions for:</vt:lpstr>
      <vt:lpstr>Steps in Planful Decisions</vt:lpstr>
      <vt:lpstr>Group Activity: Planful Decision </vt:lpstr>
      <vt:lpstr>For Your Success</vt:lpstr>
      <vt:lpstr>Keys to Success: Life is a Dangerous Opportunity</vt:lpstr>
      <vt:lpstr>The Chinese Word for Crisis Has Two Characters:</vt:lpstr>
      <vt:lpstr>What is the danger? What is the opportunity?</vt:lpstr>
      <vt:lpstr>Every adversity has the seed of a greater benefit or possibility.</vt:lpstr>
      <vt:lpstr>Assignment:  Complete   Rate Your Skills for Success in the Workplace  </vt:lpstr>
      <vt:lpstr>See a Counselor to develop your Educational Plan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10</cp:revision>
  <dcterms:created xsi:type="dcterms:W3CDTF">2012-01-16T03:20:14Z</dcterms:created>
  <dcterms:modified xsi:type="dcterms:W3CDTF">2013-11-14T17:47:28Z</dcterms:modified>
</cp:coreProperties>
</file>