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0" r:id="rId3"/>
    <p:sldId id="316" r:id="rId4"/>
    <p:sldId id="275" r:id="rId5"/>
    <p:sldId id="258" r:id="rId6"/>
    <p:sldId id="322" r:id="rId7"/>
    <p:sldId id="321" r:id="rId8"/>
    <p:sldId id="318" r:id="rId9"/>
    <p:sldId id="320" r:id="rId10"/>
    <p:sldId id="319" r:id="rId11"/>
    <p:sldId id="31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61" r:id="rId25"/>
    <p:sldId id="274" r:id="rId26"/>
    <p:sldId id="32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74BCE-1C14-44BF-BC81-89C8E6D2EE38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9B8416-D8D0-46A1-8B8B-C724554147E3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9C7E7-DAB3-416B-B0C0-225BB83F957E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3BDBD-6BFD-4A8C-B236-D75DA4985489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394C2A-1413-425A-8E8E-36ED6E3B76C4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DA1-C5A3-4EA8-8EF4-ED5D16DF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09600" y="5638800"/>
            <a:ext cx="7842250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Exploring Interests and Values 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210300"/>
            <a:ext cx="2590800" cy="647700"/>
          </a:xfrm>
        </p:spPr>
        <p:txBody>
          <a:bodyPr/>
          <a:lstStyle/>
          <a:p>
            <a:r>
              <a:rPr lang="en-US" dirty="0" smtClean="0"/>
              <a:t>Chapter 3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38200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Conventional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7116762" cy="3748087"/>
          </a:xfrm>
        </p:spPr>
        <p:txBody>
          <a:bodyPr/>
          <a:lstStyle/>
          <a:p>
            <a:pPr>
              <a:defRPr/>
            </a:pPr>
            <a:r>
              <a:rPr lang="en-US" dirty="0"/>
              <a:t>Good at organizing and managing details</a:t>
            </a:r>
          </a:p>
          <a:p>
            <a:pPr>
              <a:defRPr/>
            </a:pPr>
            <a:r>
              <a:rPr lang="en-US" dirty="0"/>
              <a:t>Like math, accounting, finance</a:t>
            </a:r>
          </a:p>
          <a:p>
            <a:pPr>
              <a:defRPr/>
            </a:pPr>
            <a:r>
              <a:rPr lang="en-US" dirty="0"/>
              <a:t>Are efficient and patient</a:t>
            </a:r>
          </a:p>
          <a:p>
            <a:pPr>
              <a:defRPr/>
            </a:pPr>
            <a:r>
              <a:rPr lang="en-US" dirty="0"/>
              <a:t>Prefer structure</a:t>
            </a:r>
          </a:p>
          <a:p>
            <a:pPr>
              <a:defRPr/>
            </a:pPr>
            <a:r>
              <a:rPr lang="en-US" dirty="0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Realistic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7116762" cy="4052887"/>
          </a:xfrm>
        </p:spPr>
        <p:txBody>
          <a:bodyPr/>
          <a:lstStyle/>
          <a:p>
            <a:pPr>
              <a:defRPr/>
            </a:pPr>
            <a:r>
              <a:rPr lang="en-US" dirty="0"/>
              <a:t>Enjoy working with tools, machines, equipment</a:t>
            </a:r>
          </a:p>
          <a:p>
            <a:pPr>
              <a:defRPr/>
            </a:pPr>
            <a:r>
              <a:rPr lang="en-US" dirty="0"/>
              <a:t>Often work outdoors</a:t>
            </a:r>
          </a:p>
          <a:p>
            <a:pPr>
              <a:defRPr/>
            </a:pPr>
            <a:r>
              <a:rPr lang="en-US" dirty="0"/>
              <a:t>Are active and adventurous</a:t>
            </a:r>
          </a:p>
          <a:p>
            <a:pPr>
              <a:defRPr/>
            </a:pPr>
            <a:r>
              <a:rPr lang="en-US" dirty="0"/>
              <a:t>Have good mechanical abilities</a:t>
            </a:r>
          </a:p>
          <a:p>
            <a:pPr>
              <a:defRPr/>
            </a:pPr>
            <a:r>
              <a:rPr lang="en-US" dirty="0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What are 20 things you like to do?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7" name="Picture 5" descr="j0198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you list 20 things you like to do in 5 minutes?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45485"/>
              </p:ext>
            </p:extLst>
          </p:nvPr>
        </p:nvGraphicFramePr>
        <p:xfrm>
          <a:off x="1981200" y="2667000"/>
          <a:ext cx="5105400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4596143" imgH="2605889" progId="MS_ClipArt_Gallery.2">
                  <p:embed/>
                </p:oleObj>
              </mc:Choice>
              <mc:Fallback>
                <p:oleObj name="Clip" r:id="rId3" imgW="4596143" imgH="260588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5105400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Now that you have your list, put a </a:t>
            </a:r>
            <a:r>
              <a:rPr lang="en-US" sz="6000" b="1" dirty="0" smtClean="0">
                <a:solidFill>
                  <a:schemeClr val="accent1"/>
                </a:solidFill>
              </a:rPr>
              <a:t>$</a:t>
            </a:r>
            <a:r>
              <a:rPr lang="en-US" dirty="0" smtClean="0"/>
              <a:t> next to anything that costs more than $20 each time you do it.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4579545" imgH="5270626" progId="MS_ClipArt_Gallery.2">
                  <p:embed/>
                </p:oleObj>
              </mc:Choice>
              <mc:Fallback>
                <p:oleObj name="Clip" r:id="rId3" imgW="4579545" imgH="52706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 to the left of each item that you do with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43200"/>
            <a:ext cx="4550685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 next to anything that you do by yourself (individually)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 next to the items that involve working with things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Cars</a:t>
            </a:r>
          </a:p>
          <a:p>
            <a:pPr>
              <a:defRPr/>
            </a:pPr>
            <a:r>
              <a:rPr lang="en-US" dirty="0" smtClean="0"/>
              <a:t>Tools</a:t>
            </a:r>
          </a:p>
          <a:p>
            <a:pPr>
              <a:defRPr/>
            </a:pPr>
            <a:r>
              <a:rPr lang="en-US" dirty="0" smtClean="0"/>
              <a:t>Gardening</a:t>
            </a:r>
          </a:p>
          <a:p>
            <a:pPr>
              <a:defRPr/>
            </a:pPr>
            <a:r>
              <a:rPr lang="en-US" dirty="0" smtClean="0"/>
              <a:t>Crafts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3" imgW="980237" imgH="1293876" progId="MS_ClipArt_Gallery.2">
                  <p:embed/>
                </p:oleObj>
              </mc:Choice>
              <mc:Fallback>
                <p:oleObj name="Clip" r:id="rId3" imgW="980237" imgH="129387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</a:t>
            </a:r>
          </a:p>
          <a:p>
            <a:pPr>
              <a:defRPr/>
            </a:pPr>
            <a:r>
              <a:rPr lang="en-US" dirty="0" smtClean="0"/>
              <a:t>Math</a:t>
            </a:r>
          </a:p>
          <a:p>
            <a:pPr>
              <a:defRPr/>
            </a:pPr>
            <a:r>
              <a:rPr lang="en-US" dirty="0" smtClean="0"/>
              <a:t>Budgeting</a:t>
            </a:r>
          </a:p>
          <a:p>
            <a:pPr>
              <a:defRPr/>
            </a:pPr>
            <a:r>
              <a:rPr lang="en-US" dirty="0" smtClean="0"/>
              <a:t>Organizing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3" imgW="7402982" imgH="6930238" progId="MS_ClipArt_Gallery.2">
                  <p:embed/>
                </p:oleObj>
              </mc:Choice>
              <mc:Fallback>
                <p:oleObj name="Clip" r:id="rId3" imgW="7402982" imgH="69302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next to items that involve physical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Knowing your </a:t>
            </a:r>
            <a:br>
              <a:rPr lang="en-US" dirty="0" smtClean="0"/>
            </a:br>
            <a:r>
              <a:rPr lang="en-US" dirty="0" smtClean="0"/>
              <a:t>interests is helpful</a:t>
            </a:r>
            <a:br>
              <a:rPr lang="en-US" dirty="0" smtClean="0"/>
            </a:br>
            <a:r>
              <a:rPr lang="en-US" dirty="0" smtClean="0"/>
              <a:t>in choosing a </a:t>
            </a:r>
            <a:br>
              <a:rPr lang="en-US" dirty="0" smtClean="0"/>
            </a:br>
            <a:r>
              <a:rPr lang="en-US" dirty="0" smtClean="0"/>
              <a:t>major and </a:t>
            </a:r>
            <a:br>
              <a:rPr lang="en-US" dirty="0" smtClean="0"/>
            </a:br>
            <a:r>
              <a:rPr lang="en-US" dirty="0" smtClean="0"/>
              <a:t>career.  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916270"/>
            <a:ext cx="3781425" cy="49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 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 racing</a:t>
            </a:r>
          </a:p>
          <a:p>
            <a:pPr>
              <a:defRPr/>
            </a:pPr>
            <a:r>
              <a:rPr lang="en-US" dirty="0" smtClean="0"/>
              <a:t>Skiing</a:t>
            </a:r>
          </a:p>
          <a:p>
            <a:pPr>
              <a:defRPr/>
            </a:pPr>
            <a:r>
              <a:rPr lang="en-US" dirty="0" smtClean="0"/>
              <a:t>Motorcycle riding</a:t>
            </a:r>
          </a:p>
          <a:p>
            <a:pPr>
              <a:defRPr/>
            </a:pPr>
            <a:r>
              <a:rPr lang="en-US" dirty="0" smtClean="0"/>
              <a:t>Skydiving</a:t>
            </a:r>
          </a:p>
          <a:p>
            <a:pPr>
              <a:defRPr/>
            </a:pPr>
            <a:r>
              <a:rPr lang="en-US" dirty="0" smtClean="0"/>
              <a:t>Rock Climbing </a:t>
            </a:r>
          </a:p>
        </p:txBody>
      </p:sp>
      <p:graphicFrame>
        <p:nvGraphicFramePr>
          <p:cNvPr id="1434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19854"/>
              </p:ext>
            </p:extLst>
          </p:nvPr>
        </p:nvGraphicFramePr>
        <p:xfrm>
          <a:off x="6330950" y="2590800"/>
          <a:ext cx="28130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lip" r:id="rId3" imgW="1492313" imgH="2263366" progId="MS_ClipArt_Gallery.2">
                  <p:embed/>
                </p:oleObj>
              </mc:Choice>
              <mc:Fallback>
                <p:oleObj name="Clip" r:id="rId3" imgW="1492313" imgH="226336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2590800"/>
                        <a:ext cx="28130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chemeClr val="accent1"/>
                </a:solidFill>
              </a:rPr>
              <a:t>MT</a:t>
            </a:r>
            <a:r>
              <a:rPr lang="en-US" dirty="0" smtClean="0"/>
              <a:t> next to the items you would like to spend more time doing.</a:t>
            </a:r>
          </a:p>
        </p:txBody>
      </p:sp>
      <p:graphicFrame>
        <p:nvGraphicFramePr>
          <p:cNvPr id="15363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lip" r:id="rId3" imgW="2875984" imgH="3464459" progId="MS_ClipArt_Gallery.2">
                  <p:embed/>
                </p:oleObj>
              </mc:Choice>
              <mc:Fallback>
                <p:oleObj name="Clip" r:id="rId3" imgW="2875984" imgH="34644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en-US" sz="6000" b="1" dirty="0" smtClean="0">
                <a:solidFill>
                  <a:schemeClr val="accent1"/>
                </a:solidFill>
              </a:rPr>
              <a:t>1-5</a:t>
            </a:r>
            <a:r>
              <a:rPr lang="en-US" dirty="0" smtClean="0"/>
              <a:t> the most important items on your list.</a:t>
            </a:r>
            <a:br>
              <a:rPr lang="en-US" dirty="0" smtClean="0"/>
            </a:br>
            <a:r>
              <a:rPr lang="en-US" dirty="0" smtClean="0"/>
              <a:t>What is your number one interest?  Share it with the class.</a:t>
            </a:r>
          </a:p>
        </p:txBody>
      </p:sp>
      <p:graphicFrame>
        <p:nvGraphicFramePr>
          <p:cNvPr id="1638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12167"/>
              </p:ext>
            </p:extLst>
          </p:nvPr>
        </p:nvGraphicFramePr>
        <p:xfrm>
          <a:off x="7035800" y="3746434"/>
          <a:ext cx="2070100" cy="311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lip" r:id="rId3" imgW="394335" imgH="592455" progId="MS_ClipArt_Gallery.2">
                  <p:embed/>
                </p:oleObj>
              </mc:Choice>
              <mc:Fallback>
                <p:oleObj name="Clip" r:id="rId3" imgW="394335" imgH="59245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3746434"/>
                        <a:ext cx="2070100" cy="311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 Things You Like to Do</a:t>
            </a:r>
            <a:r>
              <a:rPr lang="en-US" dirty="0" smtClean="0">
                <a:solidFill>
                  <a:srgbClr val="FFFF99"/>
                </a:solidFill>
              </a:rPr>
              <a:t/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 questions at the end of this activity.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kind of lifestyle do you prefer?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iangle for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3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Lifestyle Triangle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the results of 20 Things You Like to 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have a balance between leisure, socializing and work/study?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Your Values?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55117"/>
              </p:ext>
            </p:extLst>
          </p:nvPr>
        </p:nvGraphicFramePr>
        <p:xfrm>
          <a:off x="3276600" y="2667000"/>
          <a:ext cx="2500313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lip" r:id="rId3" imgW="1910182" imgH="2716682" progId="MS_ClipArt_Gallery.2">
                  <p:embed/>
                </p:oleObj>
              </mc:Choice>
              <mc:Fallback>
                <p:oleObj name="Clip" r:id="rId3" imgW="1910182" imgH="2716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2500313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What we think is important</a:t>
            </a:r>
          </a:p>
          <a:p>
            <a:pPr>
              <a:defRPr/>
            </a:pPr>
            <a:r>
              <a:rPr lang="en-US" sz="4000" dirty="0" smtClean="0"/>
              <a:t>What we feel is right and good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Where do we get our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Interest </a:t>
            </a:r>
            <a:r>
              <a:rPr lang="en-US" dirty="0" smtClean="0"/>
              <a:t>Profiler*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Place a checkmark next to the items you might like to do.  </a:t>
            </a:r>
          </a:p>
          <a:p>
            <a:r>
              <a:rPr lang="en-US" sz="2400" dirty="0" smtClean="0"/>
              <a:t>You do not need to know how to do them or even have the opportunity to do them.</a:t>
            </a:r>
          </a:p>
          <a:p>
            <a:r>
              <a:rPr lang="en-US" sz="2400" dirty="0" smtClean="0"/>
              <a:t>Don’t select items based on income.</a:t>
            </a:r>
          </a:p>
          <a:p>
            <a:r>
              <a:rPr lang="en-US" sz="2400" dirty="0" smtClean="0"/>
              <a:t>You can earn higher income with more education.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example, if you would like to build a brick walkway, you could work in construction or with more education, become a civil engineer.  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*Available in the textbook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Parents</a:t>
            </a:r>
          </a:p>
          <a:p>
            <a:pPr>
              <a:defRPr/>
            </a:pPr>
            <a:r>
              <a:rPr lang="en-US" dirty="0" smtClean="0"/>
              <a:t>Friends</a:t>
            </a:r>
          </a:p>
          <a:p>
            <a:pPr>
              <a:defRPr/>
            </a:pPr>
            <a:r>
              <a:rPr lang="en-US" dirty="0" smtClean="0"/>
              <a:t>Culture</a:t>
            </a:r>
          </a:p>
          <a:p>
            <a:pPr>
              <a:defRPr/>
            </a:pPr>
            <a:r>
              <a:rPr lang="en-US" dirty="0" smtClean="0"/>
              <a:t>Church</a:t>
            </a:r>
          </a:p>
          <a:p>
            <a:pPr>
              <a:defRPr/>
            </a:pPr>
            <a:r>
              <a:rPr lang="en-US" dirty="0" smtClean="0"/>
              <a:t>Media</a:t>
            </a:r>
          </a:p>
          <a:p>
            <a:pPr>
              <a:defRPr/>
            </a:pPr>
            <a:r>
              <a:rPr lang="en-US" dirty="0" smtClean="0"/>
              <a:t>Society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lip" r:id="rId3" imgW="525780" imgH="425196" progId="MS_ClipArt_Gallery.2">
                  <p:embed/>
                </p:oleObj>
              </mc:Choice>
              <mc:Fallback>
                <p:oleObj name="Clip" r:id="rId3" imgW="525780" imgH="42519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Assignment: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your like about yourself</a:t>
            </a:r>
          </a:p>
          <a:p>
            <a:pPr>
              <a:defRPr/>
            </a:pPr>
            <a:r>
              <a:rPr lang="en-US" dirty="0" smtClean="0"/>
              <a:t>Your greatest achievement</a:t>
            </a:r>
          </a:p>
          <a:p>
            <a:pPr>
              <a:defRPr/>
            </a:pPr>
            <a:r>
              <a:rPr lang="en-US" dirty="0" smtClean="0"/>
              <a:t>Your most prized possession</a:t>
            </a:r>
          </a:p>
          <a:p>
            <a:pPr>
              <a:defRPr/>
            </a:pPr>
            <a:r>
              <a:rPr lang="en-US" dirty="0" smtClean="0"/>
              <a:t>What you value most in life</a:t>
            </a:r>
          </a:p>
          <a:p>
            <a:pPr>
              <a:defRPr/>
            </a:pPr>
            <a:r>
              <a:rPr lang="en-US" dirty="0" smtClean="0"/>
              <a:t>A symbol of your personality</a:t>
            </a:r>
          </a:p>
          <a:p>
            <a:pPr>
              <a:defRPr/>
            </a:pPr>
            <a:r>
              <a:rPr lang="en-US" dirty="0" smtClean="0"/>
              <a:t>Three words to be remembered by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Some samples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and needs are 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7162800" y="4343400"/>
            <a:ext cx="1430338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066800" y="4278312"/>
            <a:ext cx="6662738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457200" y="4953000"/>
            <a:ext cx="7358063" cy="849313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0244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40125" y="5253038"/>
            <a:ext cx="2052638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11475" y="4276725"/>
            <a:ext cx="3241675" cy="1200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Commit to use</a:t>
            </a:r>
          </a:p>
          <a:p>
            <a:pPr algn="ctr" eaLnBrk="1" hangingPunct="1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380288" y="4518025"/>
            <a:ext cx="1430337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350963" y="4518025"/>
            <a:ext cx="6662737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01675" y="5145088"/>
            <a:ext cx="7358063" cy="849312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1470025" y="3681413"/>
            <a:ext cx="6430963" cy="1335087"/>
            <a:chOff x="926" y="2319"/>
            <a:chExt cx="4051" cy="841"/>
          </a:xfrm>
        </p:grpSpPr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4181" y="2319"/>
              <a:ext cx="796" cy="841"/>
            </a:xfrm>
            <a:custGeom>
              <a:avLst/>
              <a:gdLst>
                <a:gd name="T0" fmla="*/ 405 w 796"/>
                <a:gd name="T1" fmla="*/ 840 h 841"/>
                <a:gd name="T2" fmla="*/ 0 w 796"/>
                <a:gd name="T3" fmla="*/ 294 h 841"/>
                <a:gd name="T4" fmla="*/ 296 w 796"/>
                <a:gd name="T5" fmla="*/ 0 h 841"/>
                <a:gd name="T6" fmla="*/ 795 w 796"/>
                <a:gd name="T7" fmla="*/ 463 h 841"/>
                <a:gd name="T8" fmla="*/ 405 w 796"/>
                <a:gd name="T9" fmla="*/ 84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841"/>
                <a:gd name="T17" fmla="*/ 796 w 796"/>
                <a:gd name="T18" fmla="*/ 841 h 8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841">
                  <a:moveTo>
                    <a:pt x="405" y="840"/>
                  </a:moveTo>
                  <a:lnTo>
                    <a:pt x="0" y="294"/>
                  </a:lnTo>
                  <a:lnTo>
                    <a:pt x="296" y="0"/>
                  </a:lnTo>
                  <a:lnTo>
                    <a:pt x="795" y="463"/>
                  </a:lnTo>
                  <a:lnTo>
                    <a:pt x="405" y="840"/>
                  </a:lnTo>
                </a:path>
              </a:pathLst>
            </a:custGeom>
            <a:solidFill>
              <a:srgbClr val="FF6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1326" y="2319"/>
              <a:ext cx="3154" cy="297"/>
            </a:xfrm>
            <a:custGeom>
              <a:avLst/>
              <a:gdLst>
                <a:gd name="T0" fmla="*/ 0 w 3154"/>
                <a:gd name="T1" fmla="*/ 296 h 297"/>
                <a:gd name="T2" fmla="*/ 2857 w 3154"/>
                <a:gd name="T3" fmla="*/ 296 h 297"/>
                <a:gd name="T4" fmla="*/ 3153 w 3154"/>
                <a:gd name="T5" fmla="*/ 0 h 297"/>
                <a:gd name="T6" fmla="*/ 565 w 3154"/>
                <a:gd name="T7" fmla="*/ 1 h 297"/>
                <a:gd name="T8" fmla="*/ 0 w 3154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4"/>
                <a:gd name="T16" fmla="*/ 0 h 297"/>
                <a:gd name="T17" fmla="*/ 3154 w 315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4" h="297">
                  <a:moveTo>
                    <a:pt x="0" y="296"/>
                  </a:moveTo>
                  <a:lnTo>
                    <a:pt x="2857" y="296"/>
                  </a:lnTo>
                  <a:lnTo>
                    <a:pt x="3153" y="0"/>
                  </a:lnTo>
                  <a:lnTo>
                    <a:pt x="565" y="1"/>
                  </a:lnTo>
                  <a:lnTo>
                    <a:pt x="0" y="296"/>
                  </a:lnTo>
                </a:path>
              </a:pathLst>
            </a:custGeom>
            <a:solidFill>
              <a:srgbClr val="800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926" y="2613"/>
              <a:ext cx="3661" cy="547"/>
            </a:xfrm>
            <a:custGeom>
              <a:avLst/>
              <a:gdLst>
                <a:gd name="T0" fmla="*/ 0 w 3661"/>
                <a:gd name="T1" fmla="*/ 546 h 547"/>
                <a:gd name="T2" fmla="*/ 3660 w 3661"/>
                <a:gd name="T3" fmla="*/ 546 h 547"/>
                <a:gd name="T4" fmla="*/ 3255 w 3661"/>
                <a:gd name="T5" fmla="*/ 0 h 547"/>
                <a:gd name="T6" fmla="*/ 402 w 3661"/>
                <a:gd name="T7" fmla="*/ 0 h 547"/>
                <a:gd name="T8" fmla="*/ 0 w 3661"/>
                <a:gd name="T9" fmla="*/ 546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1"/>
                <a:gd name="T16" fmla="*/ 0 h 547"/>
                <a:gd name="T17" fmla="*/ 3661 w 366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1" h="547">
                  <a:moveTo>
                    <a:pt x="0" y="546"/>
                  </a:moveTo>
                  <a:lnTo>
                    <a:pt x="3660" y="546"/>
                  </a:lnTo>
                  <a:lnTo>
                    <a:pt x="3255" y="0"/>
                  </a:lnTo>
                  <a:lnTo>
                    <a:pt x="402" y="0"/>
                  </a:lnTo>
                  <a:lnTo>
                    <a:pt x="0" y="546"/>
                  </a:lnTo>
                </a:path>
              </a:pathLst>
            </a:custGeom>
            <a:solidFill>
              <a:srgbClr val="FF0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01675" y="990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HOLLAND’S HEXAGON</a:t>
            </a:r>
            <a:endParaRPr lang="en-US" dirty="0" smtClean="0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1650"/>
            <a:ext cx="4668838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3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0977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4506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609600" y="2971800"/>
            <a:ext cx="8108950" cy="3138488"/>
            <a:chOff x="442" y="1799"/>
            <a:chExt cx="5108" cy="197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65" y="3339"/>
              <a:ext cx="1858" cy="402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4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891" y="2092"/>
              <a:ext cx="1698" cy="40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1999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2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3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77862" y="871538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1993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409950" y="2371725"/>
            <a:ext cx="23082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3852863" y="4343400"/>
            <a:ext cx="1398587" cy="576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3027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0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3034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1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671513" y="3810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3012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3021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21"/>
          <p:cNvGrpSpPr>
            <a:grpSpLocks/>
          </p:cNvGrpSpPr>
          <p:nvPr/>
        </p:nvGrpSpPr>
        <p:grpSpPr bwMode="auto">
          <a:xfrm>
            <a:off x="3717925" y="1179513"/>
            <a:ext cx="1457325" cy="857250"/>
            <a:chOff x="2342" y="743"/>
            <a:chExt cx="918" cy="540"/>
          </a:xfrm>
        </p:grpSpPr>
        <p:sp>
          <p:nvSpPr>
            <p:cNvPr id="43019" name="Freeform 22"/>
            <p:cNvSpPr>
              <a:spLocks/>
            </p:cNvSpPr>
            <p:nvPr/>
          </p:nvSpPr>
          <p:spPr bwMode="auto">
            <a:xfrm>
              <a:off x="2753" y="743"/>
              <a:ext cx="507" cy="540"/>
            </a:xfrm>
            <a:custGeom>
              <a:avLst/>
              <a:gdLst>
                <a:gd name="T0" fmla="*/ 411 w 507"/>
                <a:gd name="T1" fmla="*/ 539 h 540"/>
                <a:gd name="T2" fmla="*/ 506 w 507"/>
                <a:gd name="T3" fmla="*/ 455 h 540"/>
                <a:gd name="T4" fmla="*/ 0 w 507"/>
                <a:gd name="T5" fmla="*/ 0 h 540"/>
                <a:gd name="T6" fmla="*/ 411 w 507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0"/>
                <a:gd name="T14" fmla="*/ 507 w 507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0">
                  <a:moveTo>
                    <a:pt x="411" y="539"/>
                  </a:moveTo>
                  <a:lnTo>
                    <a:pt x="506" y="455"/>
                  </a:lnTo>
                  <a:lnTo>
                    <a:pt x="0" y="0"/>
                  </a:lnTo>
                  <a:lnTo>
                    <a:pt x="411" y="539"/>
                  </a:lnTo>
                </a:path>
              </a:pathLst>
            </a:custGeom>
            <a:solidFill>
              <a:srgbClr val="FFC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3"/>
            <p:cNvSpPr>
              <a:spLocks/>
            </p:cNvSpPr>
            <p:nvPr/>
          </p:nvSpPr>
          <p:spPr bwMode="auto">
            <a:xfrm>
              <a:off x="2342" y="743"/>
              <a:ext cx="823" cy="540"/>
            </a:xfrm>
            <a:custGeom>
              <a:avLst/>
              <a:gdLst>
                <a:gd name="T0" fmla="*/ 0 w 823"/>
                <a:gd name="T1" fmla="*/ 539 h 540"/>
                <a:gd name="T2" fmla="*/ 822 w 823"/>
                <a:gd name="T3" fmla="*/ 539 h 540"/>
                <a:gd name="T4" fmla="*/ 411 w 823"/>
                <a:gd name="T5" fmla="*/ 0 h 540"/>
                <a:gd name="T6" fmla="*/ 0 w 823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540"/>
                <a:gd name="T14" fmla="*/ 823 w 82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540">
                  <a:moveTo>
                    <a:pt x="0" y="539"/>
                  </a:moveTo>
                  <a:lnTo>
                    <a:pt x="822" y="539"/>
                  </a:lnTo>
                  <a:lnTo>
                    <a:pt x="411" y="0"/>
                  </a:lnTo>
                  <a:lnTo>
                    <a:pt x="0" y="539"/>
                  </a:lnTo>
                </a:path>
              </a:pathLst>
            </a:custGeom>
            <a:solidFill>
              <a:srgbClr val="FFA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127625" y="1371600"/>
            <a:ext cx="40163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Self-Actualization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454400" y="2371725"/>
            <a:ext cx="22193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We Are All Aiming for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Self-Actualization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Feeling secure, loved, respected</a:t>
            </a:r>
          </a:p>
          <a:p>
            <a:pPr>
              <a:defRPr/>
            </a:pPr>
            <a:r>
              <a:rPr lang="en-US" dirty="0" smtClean="0"/>
              <a:t>Values self and others</a:t>
            </a:r>
          </a:p>
          <a:p>
            <a:pPr>
              <a:defRPr/>
            </a:pPr>
            <a:r>
              <a:rPr lang="en-US" dirty="0" smtClean="0"/>
              <a:t>Independent</a:t>
            </a:r>
          </a:p>
          <a:p>
            <a:pPr>
              <a:defRPr/>
            </a:pPr>
            <a:r>
              <a:rPr lang="en-US" dirty="0" smtClean="0"/>
              <a:t>Appreciates and cares for others</a:t>
            </a:r>
          </a:p>
          <a:p>
            <a:pPr>
              <a:defRPr/>
            </a:pPr>
            <a:r>
              <a:rPr lang="en-US" dirty="0" smtClean="0"/>
              <a:t>Open to new ideas</a:t>
            </a:r>
          </a:p>
          <a:p>
            <a:pPr>
              <a:defRPr/>
            </a:pPr>
            <a:r>
              <a:rPr lang="en-US" dirty="0" smtClean="0"/>
              <a:t>Feels at one with humankind</a:t>
            </a:r>
          </a:p>
          <a:p>
            <a:pPr>
              <a:defRPr/>
            </a:pPr>
            <a:r>
              <a:rPr lang="en-US" dirty="0" smtClean="0"/>
              <a:t>Creative, passionate and enjoys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How are Needs and Values Related?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First we meet basic survival needs</a:t>
            </a:r>
          </a:p>
          <a:p>
            <a:pPr>
              <a:defRPr/>
            </a:pPr>
            <a:r>
              <a:rPr lang="en-US" dirty="0" smtClean="0"/>
              <a:t>Then focus on wants or desires</a:t>
            </a:r>
          </a:p>
          <a:p>
            <a:pPr>
              <a:defRPr/>
            </a:pPr>
            <a:r>
              <a:rPr lang="en-US" dirty="0" smtClean="0"/>
              <a:t>Determine what is important (values)</a:t>
            </a:r>
          </a:p>
          <a:p>
            <a:pPr>
              <a:defRPr/>
            </a:pPr>
            <a:r>
              <a:rPr lang="en-US" dirty="0" smtClean="0"/>
              <a:t>Knowing what we value helps us to make good decisions</a:t>
            </a:r>
          </a:p>
          <a:p>
            <a:pPr>
              <a:defRPr/>
            </a:pPr>
            <a:r>
              <a:rPr lang="en-US" dirty="0" smtClean="0"/>
              <a:t>Decide on life goals</a:t>
            </a:r>
          </a:p>
          <a:p>
            <a:pPr>
              <a:defRPr/>
            </a:pPr>
            <a:r>
              <a:rPr lang="en-US" dirty="0" smtClean="0"/>
              <a:t>Accomplish goals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13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Complete:</a:t>
            </a:r>
            <a:br>
              <a:rPr lang="en-US" smtClean="0"/>
            </a:br>
            <a:r>
              <a:rPr lang="en-US" smtClean="0"/>
              <a:t>Assessing Your Personal Values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Share your highest value with the class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Complete: </a:t>
            </a:r>
            <a:br>
              <a:rPr lang="en-US" smtClean="0"/>
            </a:br>
            <a:r>
              <a:rPr lang="en-US" smtClean="0"/>
              <a:t>Summing Up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Act on Your Values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Should I go to college?</a:t>
            </a:r>
          </a:p>
          <a:p>
            <a:pPr>
              <a:defRPr/>
            </a:pPr>
            <a:r>
              <a:rPr lang="en-US" dirty="0" smtClean="0"/>
              <a:t>What is my major</a:t>
            </a:r>
          </a:p>
          <a:p>
            <a:pPr>
              <a:defRPr/>
            </a:pPr>
            <a:r>
              <a:rPr lang="en-US" dirty="0" smtClean="0"/>
              <a:t>What career should I choose?</a:t>
            </a:r>
          </a:p>
          <a:p>
            <a:pPr>
              <a:defRPr/>
            </a:pPr>
            <a:r>
              <a:rPr lang="en-US" dirty="0" smtClean="0"/>
              <a:t>Who should I marry?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Knowing your values is not </a:t>
            </a:r>
            <a:r>
              <a:rPr lang="en-US" dirty="0" smtClean="0">
                <a:solidFill>
                  <a:schemeClr val="tx1"/>
                </a:solidFill>
              </a:rPr>
              <a:t>enough.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Realistic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116762" cy="4891087"/>
          </a:xfrm>
        </p:spPr>
        <p:txBody>
          <a:bodyPr/>
          <a:lstStyle/>
          <a:p>
            <a:pPr>
              <a:defRPr/>
            </a:pPr>
            <a:r>
              <a:rPr lang="en-US" dirty="0"/>
              <a:t>Enjoy working with tools, machines, equipment</a:t>
            </a:r>
          </a:p>
          <a:p>
            <a:pPr>
              <a:defRPr/>
            </a:pPr>
            <a:r>
              <a:rPr lang="en-US" dirty="0"/>
              <a:t>Often work outdoors</a:t>
            </a:r>
          </a:p>
          <a:p>
            <a:pPr>
              <a:defRPr/>
            </a:pPr>
            <a:r>
              <a:rPr lang="en-US" dirty="0"/>
              <a:t>Are active and adventurous</a:t>
            </a:r>
          </a:p>
          <a:p>
            <a:pPr>
              <a:defRPr/>
            </a:pPr>
            <a:r>
              <a:rPr lang="en-US" dirty="0"/>
              <a:t>Have good mechanical abilities</a:t>
            </a:r>
          </a:p>
          <a:p>
            <a:pPr>
              <a:defRPr/>
            </a:pPr>
            <a:r>
              <a:rPr lang="en-US" dirty="0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Act on your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lip" r:id="rId3" imgW="909833" imgH="668672" progId="MS_ClipArt_Gallery.2">
                  <p:embed/>
                </p:oleObj>
              </mc:Choice>
              <mc:Fallback>
                <p:oleObj name="Clip" r:id="rId3" imgW="909833" imgH="66867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Investigative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16762" cy="4814887"/>
          </a:xfrm>
        </p:spPr>
        <p:txBody>
          <a:bodyPr/>
          <a:lstStyle/>
          <a:p>
            <a:pPr>
              <a:defRPr/>
            </a:pPr>
            <a:r>
              <a:rPr lang="en-US" dirty="0"/>
              <a:t>Have a strong interest in science</a:t>
            </a:r>
          </a:p>
          <a:p>
            <a:pPr>
              <a:defRPr/>
            </a:pPr>
            <a:r>
              <a:rPr lang="en-US" dirty="0"/>
              <a:t>Work with theories, analyze data and solve problems</a:t>
            </a:r>
          </a:p>
          <a:p>
            <a:pPr>
              <a:defRPr/>
            </a:pPr>
            <a:r>
              <a:rPr lang="en-US" dirty="0"/>
              <a:t>Are analytical, curious, original and creative</a:t>
            </a:r>
          </a:p>
          <a:p>
            <a:pPr>
              <a:defRPr/>
            </a:pPr>
            <a:r>
              <a:rPr lang="en-US" dirty="0"/>
              <a:t>Have good skills in math and science</a:t>
            </a:r>
          </a:p>
          <a:p>
            <a:pPr>
              <a:defRPr/>
            </a:pPr>
            <a:r>
              <a:rPr lang="en-US" dirty="0"/>
              <a:t>Are employed in science or lab related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Artistic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7116762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Enjoy visual arts, music, drama or writing</a:t>
            </a:r>
          </a:p>
          <a:p>
            <a:pPr>
              <a:defRPr/>
            </a:pPr>
            <a:r>
              <a:rPr lang="en-US" dirty="0"/>
              <a:t>Are creative and value self expression</a:t>
            </a:r>
          </a:p>
          <a:p>
            <a:pPr>
              <a:defRPr/>
            </a:pPr>
            <a:r>
              <a:rPr lang="en-US" dirty="0"/>
              <a:t>Work in unstructured and flexible environments</a:t>
            </a:r>
          </a:p>
          <a:p>
            <a:pPr>
              <a:defRPr/>
            </a:pPr>
            <a:r>
              <a:rPr lang="en-US" dirty="0"/>
              <a:t>Have artistic talent</a:t>
            </a:r>
          </a:p>
          <a:p>
            <a:pPr>
              <a:defRPr/>
            </a:pPr>
            <a:r>
              <a:rPr lang="en-US" dirty="0"/>
              <a:t>Work in museums, theaters, concert halls, advertising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Social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7116762" cy="4205287"/>
          </a:xfrm>
        </p:spPr>
        <p:txBody>
          <a:bodyPr/>
          <a:lstStyle/>
          <a:p>
            <a:pPr>
              <a:defRPr/>
            </a:pPr>
            <a:r>
              <a:rPr lang="en-US" dirty="0"/>
              <a:t>Like to work with people</a:t>
            </a:r>
          </a:p>
          <a:p>
            <a:pPr>
              <a:defRPr/>
            </a:pPr>
            <a:r>
              <a:rPr lang="en-US" dirty="0"/>
              <a:t>Enjoy helping, nurturing and caring for others</a:t>
            </a:r>
          </a:p>
          <a:p>
            <a:pPr>
              <a:defRPr/>
            </a:pPr>
            <a:r>
              <a:rPr lang="en-US" dirty="0"/>
              <a:t>Have social, communication and teaching skills</a:t>
            </a:r>
          </a:p>
          <a:p>
            <a:pPr>
              <a:defRPr/>
            </a:pPr>
            <a:r>
              <a:rPr lang="en-US" dirty="0"/>
              <a:t>Humanistic, idealistic</a:t>
            </a:r>
          </a:p>
          <a:p>
            <a:pPr>
              <a:defRPr/>
            </a:pPr>
            <a:r>
              <a:rPr lang="en-US" dirty="0"/>
              <a:t>Work in schools, social services, religious occupations, health 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71278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Enterprising 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7116762" cy="3443287"/>
          </a:xfrm>
        </p:spPr>
        <p:txBody>
          <a:bodyPr/>
          <a:lstStyle/>
          <a:p>
            <a:pPr>
              <a:defRPr/>
            </a:pPr>
            <a:r>
              <a:rPr lang="en-US" dirty="0"/>
              <a:t>Like to persuade, lead or supervise</a:t>
            </a:r>
          </a:p>
          <a:p>
            <a:pPr>
              <a:defRPr/>
            </a:pPr>
            <a:r>
              <a:rPr lang="en-US" dirty="0"/>
              <a:t>Have skills in selling and communication</a:t>
            </a:r>
          </a:p>
          <a:p>
            <a:pPr>
              <a:defRPr/>
            </a:pPr>
            <a:r>
              <a:rPr lang="en-US" dirty="0"/>
              <a:t>Seek positions of leadership, status and power</a:t>
            </a:r>
          </a:p>
          <a:p>
            <a:pPr>
              <a:defRPr/>
            </a:pPr>
            <a:r>
              <a:rPr lang="en-US" dirty="0"/>
              <a:t>Employed in business, government, sales and politics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55</TotalTime>
  <Words>847</Words>
  <Application>Microsoft Office PowerPoint</Application>
  <PresentationFormat>On-screen Show (4:3)</PresentationFormat>
  <Paragraphs>171</Paragraphs>
  <Slides>53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template</vt:lpstr>
      <vt:lpstr>Clip</vt:lpstr>
      <vt:lpstr>Exploring Interests and Values </vt:lpstr>
      <vt:lpstr>Knowing your  interests is helpful in choosing a  major and  career.  </vt:lpstr>
      <vt:lpstr>The Interest Profiler*</vt:lpstr>
      <vt:lpstr>HOLLAND’S HEXAGON</vt:lpstr>
      <vt:lpstr>Realistic Persons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</vt:lpstr>
      <vt:lpstr>Write D next to items that involve working with data.</vt:lpstr>
      <vt:lpstr>Write A next to items that involve physical activity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 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 What Are Your Values?</vt:lpstr>
      <vt:lpstr>Values are:</vt:lpstr>
      <vt:lpstr>Where do we get our values?</vt:lpstr>
      <vt:lpstr>Values come from: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Values and needs are related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We Are All Aiming for  Self-Actualization</vt:lpstr>
      <vt:lpstr>How are Needs and Values Related?</vt:lpstr>
      <vt:lpstr>PowerPoint Presentation</vt:lpstr>
      <vt:lpstr>Complete: Assessing Your Personal Values   Share your highest value with the class  Complete:  Summing Up Values</vt:lpstr>
      <vt:lpstr>Keys to Success: Act on Your Values</vt:lpstr>
      <vt:lpstr>Make important decisions based on your values</vt:lpstr>
      <vt:lpstr>Knowing your values is not enough.</vt:lpstr>
      <vt:lpstr>Act on your values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10</cp:revision>
  <dcterms:created xsi:type="dcterms:W3CDTF">2012-01-16T03:20:14Z</dcterms:created>
  <dcterms:modified xsi:type="dcterms:W3CDTF">2013-11-14T17:23:53Z</dcterms:modified>
</cp:coreProperties>
</file>