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2" r:id="rId3"/>
    <p:sldId id="257" r:id="rId4"/>
    <p:sldId id="259" r:id="rId5"/>
    <p:sldId id="266" r:id="rId6"/>
    <p:sldId id="263" r:id="rId7"/>
    <p:sldId id="264" r:id="rId8"/>
    <p:sldId id="280" r:id="rId9"/>
    <p:sldId id="265" r:id="rId10"/>
    <p:sldId id="267" r:id="rId11"/>
    <p:sldId id="268" r:id="rId12"/>
    <p:sldId id="281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83" r:id="rId22"/>
    <p:sldId id="276" r:id="rId23"/>
    <p:sldId id="277" r:id="rId24"/>
    <p:sldId id="284" r:id="rId25"/>
    <p:sldId id="278" r:id="rId26"/>
    <p:sldId id="279" r:id="rId27"/>
    <p:sldId id="297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6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Here are some sample careers matching each type.  We can see good opportunities for each type.  </a:t>
            </a: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CB2D7B-1340-4786-A31C-E7B1E7A12C7D}" type="slidenum">
              <a:rPr lang="en-US" altLang="en-US" smtClean="0">
                <a:ea typeface="MS PGothic" pitchFamily="34" charset="-128"/>
              </a:rPr>
              <a:pPr eaLnBrk="1" hangingPunct="1"/>
              <a:t>13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C02FF66-6013-45DE-8311-2364741F6AF5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Here are some sample occupations for each type.  Note that there are good opportunities for each type.  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EB8CE74-1582-4D1E-A956-C1A0DEDE7AB4}" type="slidenum">
              <a:rPr lang="en-US" altLang="en-US" smtClean="0">
                <a:ea typeface="MS PGothic" pitchFamily="34" charset="-128"/>
              </a:rPr>
              <a:pPr eaLnBrk="1" hangingPunct="1"/>
              <a:t>17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Here is an example of what sensing type students have written in the past:</a:t>
            </a:r>
          </a:p>
          <a:p>
            <a:r>
              <a:rPr lang="en-US" altLang="en-US" smtClean="0">
                <a:latin typeface="Calibri" pitchFamily="34" charset="0"/>
              </a:rPr>
              <a:t>The apple is colored red and yellow.  It is round, tasty, and healthy. It smells fresh and tastes good.  </a:t>
            </a:r>
          </a:p>
          <a:p>
            <a:endParaRPr lang="en-US" altLang="en-US" smtClean="0">
              <a:latin typeface="Calibri" pitchFamily="34" charset="0"/>
            </a:endParaRPr>
          </a:p>
          <a:p>
            <a:r>
              <a:rPr lang="en-US" altLang="en-US" smtClean="0">
                <a:latin typeface="Calibri" pitchFamily="34" charset="0"/>
              </a:rPr>
              <a:t>If you have a strong preference for sensing, you may have written something similar.  Ask for volunteers to share results. </a:t>
            </a:r>
          </a:p>
          <a:p>
            <a:endParaRPr lang="en-US" altLang="en-US" smtClean="0">
              <a:latin typeface="Calibri" pitchFamily="34" charset="0"/>
            </a:endParaRPr>
          </a:p>
          <a:p>
            <a:r>
              <a:rPr lang="en-US" altLang="en-US" smtClean="0">
                <a:latin typeface="Calibri" pitchFamily="34" charset="0"/>
              </a:rPr>
              <a:t>Here is an example of what intuitive student have written:</a:t>
            </a:r>
          </a:p>
          <a:p>
            <a:r>
              <a:rPr lang="en-US" altLang="en-US" smtClean="0">
                <a:latin typeface="Calibri" pitchFamily="34" charset="0"/>
              </a:rPr>
              <a:t>This apple has made a long journey.  Its life began as a seed thrown into a desolate field by a young boy who was enjoying the apple on a summer night.  </a:t>
            </a:r>
          </a:p>
          <a:p>
            <a:endParaRPr lang="en-US" altLang="en-US" smtClean="0">
              <a:latin typeface="Calibri" pitchFamily="34" charset="0"/>
            </a:endParaRPr>
          </a:p>
          <a:p>
            <a:r>
              <a:rPr lang="en-US" altLang="en-US" smtClean="0">
                <a:latin typeface="Calibri" pitchFamily="34" charset="0"/>
              </a:rPr>
              <a:t>If you have a strong preference for intuitive, you may have written as creative story about the apple.  Ask for volunteers to share results.  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5B26AA1-E0A8-4F9E-BB8F-3239528DF798}" type="slidenum">
              <a:rPr lang="en-US" altLang="en-US" smtClean="0">
                <a:ea typeface="MS PGothic" pitchFamily="34" charset="-128"/>
              </a:rPr>
              <a:pPr eaLnBrk="1" hangingPunct="1"/>
              <a:t>19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Here are some sample careers for each type.  </a:t>
            </a: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AC1F2C-2492-421E-A927-87903236CEF3}" type="slidenum">
              <a:rPr lang="en-US" altLang="en-US" smtClean="0">
                <a:ea typeface="MS PGothic" pitchFamily="34" charset="-128"/>
              </a:rPr>
              <a:pPr eaLnBrk="1" hangingPunct="1"/>
              <a:t>22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Here are some sample occupations for each type. 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3D7EDC-22FF-4972-AD12-127F437EEFF2}" type="slidenum">
              <a:rPr lang="en-US" altLang="en-US" smtClean="0">
                <a:ea typeface="MS PGothic" pitchFamily="34" charset="-128"/>
              </a:rPr>
              <a:pPr eaLnBrk="1" hangingPunct="1"/>
              <a:t>25</a:t>
            </a:fld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2E14F59-2BE9-4EF3-939B-CFCE7CE0BC73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09600" y="5638800"/>
            <a:ext cx="7994650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Exploring Your Personality and Major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210300"/>
            <a:ext cx="2590800" cy="6477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7416800" cy="508000"/>
          </a:xfrm>
        </p:spPr>
        <p:txBody>
          <a:bodyPr/>
          <a:lstStyle/>
          <a:p>
            <a:r>
              <a:rPr lang="en-US" altLang="en-US" dirty="0" smtClean="0"/>
              <a:t>4 Dimensions of Personality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10600" cy="4800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Extravert</a:t>
            </a:r>
            <a:r>
              <a:rPr lang="en-US" sz="2400" dirty="0">
                <a:ea typeface="ＭＳ Ｐゴシック" pitchFamily="-109" charset="-128"/>
              </a:rPr>
              <a:t> or </a:t>
            </a: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Introvert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How we interact with the world and where we place our</a:t>
            </a:r>
            <a:br>
              <a:rPr lang="en-US" sz="2400" dirty="0">
                <a:ea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</a:rPr>
              <a:t>    energy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Sensing</a:t>
            </a:r>
            <a:r>
              <a:rPr lang="en-US" sz="2400" dirty="0">
                <a:ea typeface="ＭＳ Ｐゴシック" pitchFamily="-109" charset="-128"/>
              </a:rPr>
              <a:t> or </a:t>
            </a: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Intuition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The kind of information we naturally notice and remember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Thinking</a:t>
            </a:r>
            <a:r>
              <a:rPr lang="en-US" sz="2400" dirty="0">
                <a:ea typeface="ＭＳ Ｐゴシック" pitchFamily="-109" charset="-128"/>
              </a:rPr>
              <a:t> or </a:t>
            </a: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Feeling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How we make decisions</a:t>
            </a:r>
          </a:p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Judging</a:t>
            </a:r>
            <a:r>
              <a:rPr lang="en-US" sz="2400" dirty="0">
                <a:ea typeface="ＭＳ Ｐゴシック" pitchFamily="-109" charset="-128"/>
              </a:rPr>
              <a:t> or </a:t>
            </a:r>
            <a:r>
              <a:rPr lang="en-US" sz="2400" dirty="0">
                <a:solidFill>
                  <a:schemeClr val="accent1"/>
                </a:solidFill>
                <a:ea typeface="ＭＳ Ｐゴシック" pitchFamily="-109" charset="-128"/>
              </a:rPr>
              <a:t>Perceptive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Whether we prefer to live in a structured or more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   spontaneous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 idx="4294967295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Extravert or Introvert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8153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How we interact with the world and where we place our energy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E</a:t>
            </a:r>
            <a:r>
              <a:rPr lang="en-US" sz="1400" dirty="0">
                <a:solidFill>
                  <a:srgbClr val="FFFF00"/>
                </a:solidFill>
                <a:latin typeface="+mj-lt"/>
                <a:cs typeface="+mn-cs"/>
              </a:rPr>
              <a:t>_</a:t>
            </a:r>
            <a:r>
              <a:rPr lang="en-US" sz="1400" dirty="0">
                <a:latin typeface="+mj-lt"/>
                <a:cs typeface="+mn-cs"/>
              </a:rPr>
              <a:t>____________________________|____________________________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I</a:t>
            </a:r>
          </a:p>
          <a:p>
            <a:pPr eaLnBrk="0" hangingPunct="0">
              <a:defRPr/>
            </a:pPr>
            <a:r>
              <a:rPr lang="en-US" sz="1400" dirty="0">
                <a:latin typeface="+mj-lt"/>
                <a:cs typeface="+mn-cs"/>
              </a:rPr>
              <a:t>       </a:t>
            </a:r>
            <a:r>
              <a:rPr lang="en-US" sz="2400" dirty="0">
                <a:latin typeface="+mj-lt"/>
                <a:cs typeface="+mn-cs"/>
              </a:rPr>
              <a:t>Extraversion	</a:t>
            </a:r>
            <a:r>
              <a:rPr lang="en-US" sz="1400" dirty="0">
                <a:latin typeface="+mj-lt"/>
                <a:cs typeface="+mn-cs"/>
              </a:rPr>
              <a:t>		              </a:t>
            </a:r>
            <a:r>
              <a:rPr lang="en-US" sz="2400" dirty="0">
                <a:latin typeface="+mj-lt"/>
                <a:cs typeface="+mn-cs"/>
              </a:rPr>
              <a:t>Introversion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2800" dirty="0" smtClean="0"/>
              <a:t>Personality and Work Environment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Extraverts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9725"/>
          </a:xfrm>
        </p:spPr>
        <p:txBody>
          <a:bodyPr/>
          <a:lstStyle/>
          <a:p>
            <a:r>
              <a:rPr lang="en-US" dirty="0" smtClean="0"/>
              <a:t>Are career generalists </a:t>
            </a:r>
            <a:endParaRPr lang="en-US" dirty="0"/>
          </a:p>
          <a:p>
            <a:r>
              <a:rPr lang="en-US" dirty="0" smtClean="0"/>
              <a:t>Like variety and action</a:t>
            </a:r>
          </a:p>
          <a:p>
            <a:r>
              <a:rPr lang="en-US" dirty="0" smtClean="0"/>
              <a:t>Are good at communication</a:t>
            </a:r>
          </a:p>
          <a:p>
            <a:r>
              <a:rPr lang="en-US" dirty="0" smtClean="0"/>
              <a:t>Like to talk while working</a:t>
            </a:r>
          </a:p>
          <a:p>
            <a:r>
              <a:rPr lang="en-US" dirty="0" smtClean="0"/>
              <a:t>Learn by talking with others</a:t>
            </a:r>
          </a:p>
          <a:p>
            <a:r>
              <a:rPr lang="en-US" dirty="0" smtClean="0"/>
              <a:t>Like to work as part of a team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Introverts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95800" y="1905000"/>
            <a:ext cx="4041775" cy="3951288"/>
          </a:xfrm>
        </p:spPr>
        <p:txBody>
          <a:bodyPr/>
          <a:lstStyle/>
          <a:p>
            <a:r>
              <a:rPr lang="en-US" dirty="0" smtClean="0"/>
              <a:t>Are career specialists</a:t>
            </a:r>
          </a:p>
          <a:p>
            <a:r>
              <a:rPr lang="en-US" dirty="0" smtClean="0"/>
              <a:t>Like quiet for concentration</a:t>
            </a:r>
          </a:p>
          <a:p>
            <a:r>
              <a:rPr lang="en-US" dirty="0" smtClean="0"/>
              <a:t>Think before acting</a:t>
            </a:r>
          </a:p>
          <a:p>
            <a:r>
              <a:rPr lang="en-US" dirty="0" smtClean="0"/>
              <a:t>Prefer written communication</a:t>
            </a:r>
          </a:p>
          <a:p>
            <a:r>
              <a:rPr lang="en-US" dirty="0" smtClean="0"/>
              <a:t>Learn by reading</a:t>
            </a:r>
          </a:p>
          <a:p>
            <a:r>
              <a:rPr lang="en-US" dirty="0" smtClean="0"/>
              <a:t>Prefer working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4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Extravert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Customer service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Sales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Public relations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Human resources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Physical therapist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Financial advisor 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Business management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Introvert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Computer scientist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Software engineer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Scientist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Engineer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Accountant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Graphic designer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Pharmacist</a:t>
            </a:r>
          </a:p>
          <a:p>
            <a:pPr>
              <a:defRPr/>
            </a:pPr>
            <a:r>
              <a:rPr lang="en-US" dirty="0">
                <a:ea typeface="ＭＳ Ｐゴシック" pitchFamily="-109" charset="-128"/>
              </a:rPr>
              <a:t>Artist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Group Activity:</a:t>
            </a:r>
            <a:br>
              <a:rPr lang="en-US" altLang="en-US" dirty="0" smtClean="0"/>
            </a:br>
            <a:r>
              <a:rPr lang="en-US" altLang="en-US" dirty="0" smtClean="0"/>
              <a:t>Talkers and Listeners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r>
              <a:rPr lang="en-US" altLang="en-US" dirty="0" smtClean="0"/>
              <a:t>     </a:t>
            </a:r>
            <a:r>
              <a:rPr lang="en-US" altLang="en-US" dirty="0" smtClean="0">
                <a:solidFill>
                  <a:schemeClr val="accent1"/>
                </a:solidFill>
              </a:rPr>
              <a:t>Talker</a:t>
            </a:r>
          </a:p>
        </p:txBody>
      </p:sp>
      <p:sp>
        <p:nvSpPr>
          <p:cNvPr id="111620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362200"/>
            <a:ext cx="4040188" cy="3951288"/>
          </a:xfrm>
        </p:spPr>
        <p:txBody>
          <a:bodyPr/>
          <a:lstStyle/>
          <a:p>
            <a:r>
              <a:rPr lang="en-US" altLang="en-US" dirty="0" smtClean="0"/>
              <a:t>What made me a talker?</a:t>
            </a:r>
          </a:p>
          <a:p>
            <a:r>
              <a:rPr lang="en-US" altLang="en-US" dirty="0" smtClean="0"/>
              <a:t>How can I develop my listening skills?</a:t>
            </a:r>
          </a:p>
          <a:p>
            <a:r>
              <a:rPr lang="en-US" altLang="en-US" dirty="0" smtClean="0"/>
              <a:t>How can I help listeners talk more?</a:t>
            </a:r>
          </a:p>
        </p:txBody>
      </p:sp>
      <p:sp>
        <p:nvSpPr>
          <p:cNvPr id="111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752600"/>
            <a:ext cx="4041775" cy="6397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8B157A"/>
                </a:solidFill>
              </a:rPr>
              <a:t>   </a:t>
            </a:r>
            <a:r>
              <a:rPr lang="en-US" altLang="en-US" dirty="0" smtClean="0">
                <a:solidFill>
                  <a:schemeClr val="accent1"/>
                </a:solidFill>
              </a:rPr>
              <a:t>Listener</a:t>
            </a:r>
          </a:p>
        </p:txBody>
      </p:sp>
      <p:sp>
        <p:nvSpPr>
          <p:cNvPr id="111622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62200"/>
            <a:ext cx="4041775" cy="3951288"/>
          </a:xfrm>
        </p:spPr>
        <p:txBody>
          <a:bodyPr/>
          <a:lstStyle/>
          <a:p>
            <a:r>
              <a:rPr lang="en-US" altLang="en-US" smtClean="0"/>
              <a:t>What made me a listener?</a:t>
            </a:r>
          </a:p>
          <a:p>
            <a:r>
              <a:rPr lang="en-US" altLang="en-US" smtClean="0"/>
              <a:t>How can I develop my talking skills?</a:t>
            </a:r>
          </a:p>
          <a:p>
            <a:r>
              <a:rPr lang="en-US" altLang="en-US" smtClean="0"/>
              <a:t>How can I help talkers listen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Sensing or Intuitive 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7239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The kind of information we naturally notice and remember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S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N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Sensing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Intuition</a:t>
            </a:r>
            <a:r>
              <a:rPr lang="en-US" dirty="0">
                <a:cs typeface="+mn-cs"/>
              </a:rPr>
              <a:t>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Work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Sensing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4040188" cy="3951288"/>
          </a:xfrm>
        </p:spPr>
        <p:txBody>
          <a:bodyPr/>
          <a:lstStyle/>
          <a:p>
            <a:r>
              <a:rPr lang="en-US" dirty="0" smtClean="0"/>
              <a:t>Are realistic and practical</a:t>
            </a:r>
          </a:p>
          <a:p>
            <a:r>
              <a:rPr lang="en-US" dirty="0" smtClean="0"/>
              <a:t>Like standard ways of doing the job</a:t>
            </a:r>
          </a:p>
          <a:p>
            <a:r>
              <a:rPr lang="en-US" dirty="0" smtClean="0"/>
              <a:t>Focus on facts and details</a:t>
            </a:r>
          </a:p>
          <a:p>
            <a:r>
              <a:rPr lang="en-US" dirty="0" smtClean="0"/>
              <a:t>Learn from experience</a:t>
            </a:r>
          </a:p>
          <a:p>
            <a:r>
              <a:rPr lang="en-US" dirty="0" smtClean="0"/>
              <a:t>Like tangible outcomes</a:t>
            </a:r>
          </a:p>
          <a:p>
            <a:r>
              <a:rPr lang="en-US" dirty="0" smtClean="0"/>
              <a:t>Use common sense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828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Intuitive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2438400"/>
            <a:ext cx="4041775" cy="3951288"/>
          </a:xfrm>
        </p:spPr>
        <p:txBody>
          <a:bodyPr/>
          <a:lstStyle/>
          <a:p>
            <a:r>
              <a:rPr lang="en-US" dirty="0" smtClean="0"/>
              <a:t>Like challenging and complex problems</a:t>
            </a:r>
          </a:p>
          <a:p>
            <a:r>
              <a:rPr lang="en-US" dirty="0" smtClean="0"/>
              <a:t>Like new ways of doing the job</a:t>
            </a:r>
          </a:p>
          <a:p>
            <a:r>
              <a:rPr lang="en-US" dirty="0" smtClean="0"/>
              <a:t>Focus on the big picture</a:t>
            </a:r>
          </a:p>
          <a:p>
            <a:r>
              <a:rPr lang="en-US" dirty="0" smtClean="0"/>
              <a:t>Value creative insight, creativity, imagination and originality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9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Sensing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executives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Accountants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programmers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Doctors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Dentists 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Interior decorators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Intuitive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Psychologists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Photographers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Professors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Writers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7416800" cy="508000"/>
          </a:xfrm>
        </p:spPr>
        <p:txBody>
          <a:bodyPr/>
          <a:lstStyle/>
          <a:p>
            <a:r>
              <a:rPr lang="en-US" altLang="en-US" dirty="0" smtClean="0"/>
              <a:t>Personality Exercise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7416800" cy="3200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Write about the picture for 3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9987"/>
            <a:ext cx="5180013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Introducing the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Thinking or Feeling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3276600"/>
            <a:ext cx="7848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latin typeface="+mj-lt"/>
                <a:cs typeface="+mn-cs"/>
              </a:rPr>
              <a:t>How we make decisions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T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F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Thinking	</a:t>
            </a:r>
            <a:r>
              <a:rPr lang="en-US" sz="1400" dirty="0">
                <a:latin typeface="+mj-lt"/>
                <a:cs typeface="+mn-cs"/>
              </a:rPr>
              <a:t>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Feeling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and Work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Thinking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040188" cy="3951288"/>
          </a:xfrm>
        </p:spPr>
        <p:txBody>
          <a:bodyPr/>
          <a:lstStyle/>
          <a:p>
            <a:r>
              <a:rPr lang="en-US" dirty="0" smtClean="0"/>
              <a:t>Use logic to make decisions</a:t>
            </a:r>
          </a:p>
          <a:p>
            <a:r>
              <a:rPr lang="en-US" dirty="0" smtClean="0"/>
              <a:t>Objective and rational</a:t>
            </a:r>
          </a:p>
          <a:p>
            <a:r>
              <a:rPr lang="en-US" dirty="0" smtClean="0"/>
              <a:t>Like to be respected for their expertise</a:t>
            </a:r>
          </a:p>
          <a:p>
            <a:r>
              <a:rPr lang="en-US" dirty="0" smtClean="0"/>
              <a:t>Follow policy</a:t>
            </a:r>
          </a:p>
          <a:p>
            <a:r>
              <a:rPr lang="en-US" dirty="0" smtClean="0"/>
              <a:t>Firm-minded and sometimes critical</a:t>
            </a:r>
          </a:p>
          <a:p>
            <a:r>
              <a:rPr lang="en-US" dirty="0" smtClean="0"/>
              <a:t>Value money, prestige and power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Feeling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28800"/>
            <a:ext cx="4041775" cy="3951288"/>
          </a:xfrm>
        </p:spPr>
        <p:txBody>
          <a:bodyPr/>
          <a:lstStyle/>
          <a:p>
            <a:r>
              <a:rPr lang="en-US" dirty="0" smtClean="0"/>
              <a:t>Use personal values to make decisions</a:t>
            </a:r>
          </a:p>
          <a:p>
            <a:r>
              <a:rPr lang="en-US" dirty="0" smtClean="0"/>
              <a:t>Promote harmony</a:t>
            </a:r>
          </a:p>
          <a:p>
            <a:r>
              <a:rPr lang="en-US" dirty="0" smtClean="0"/>
              <a:t>Relate well to others</a:t>
            </a:r>
          </a:p>
          <a:p>
            <a:r>
              <a:rPr lang="en-US" dirty="0" smtClean="0"/>
              <a:t>Enjoy providing service to others</a:t>
            </a:r>
          </a:p>
          <a:p>
            <a:r>
              <a:rPr lang="en-US" dirty="0" smtClean="0"/>
              <a:t>Value careers that make a contribution to humanity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4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Thinking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managers and administrators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Specialist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Mathematicians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Doctors and dentists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Military leaders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Feeling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Child care workers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Social workers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Counselors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Family practice physicians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Pediatricians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Interior decorators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Photographers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 </a:t>
            </a:r>
            <a:r>
              <a:rPr lang="en-US" sz="2400" dirty="0" smtClean="0">
                <a:ea typeface="ＭＳ Ｐゴシック" pitchFamily="-109" charset="-128"/>
              </a:rPr>
              <a:t>and</a:t>
            </a:r>
          </a:p>
          <a:p>
            <a:pPr marL="0" indent="0">
              <a:buNone/>
              <a:defRPr/>
            </a:pPr>
            <a:r>
              <a:rPr lang="en-US" sz="2400" dirty="0">
                <a:ea typeface="ＭＳ Ｐゴシック" pitchFamily="-109" charset="-128"/>
              </a:rPr>
              <a:t> </a:t>
            </a:r>
            <a:r>
              <a:rPr lang="en-US" sz="2400" dirty="0" smtClean="0">
                <a:ea typeface="ＭＳ Ｐゴシック" pitchFamily="-109" charset="-128"/>
              </a:rPr>
              <a:t>         </a:t>
            </a:r>
            <a:r>
              <a:rPr lang="en-US" sz="2400" dirty="0" smtClean="0">
                <a:ea typeface="ＭＳ Ｐゴシック" pitchFamily="-109" charset="-128"/>
              </a:rPr>
              <a:t> </a:t>
            </a:r>
            <a:r>
              <a:rPr lang="en-US" sz="2400" dirty="0">
                <a:ea typeface="ＭＳ Ｐゴシック" pitchFamily="-109" charset="-128"/>
              </a:rPr>
              <a:t>musicians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Judging or Perceptive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336800"/>
            <a:ext cx="8153400" cy="218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+mj-lt"/>
                <a:cs typeface="+mn-cs"/>
              </a:rPr>
              <a:t>  </a:t>
            </a:r>
            <a:r>
              <a:rPr lang="en-US" sz="2400" dirty="0">
                <a:latin typeface="+mj-lt"/>
                <a:cs typeface="+mn-cs"/>
              </a:rPr>
              <a:t>Whether we prefer to live in a more structured or spontaneous way</a:t>
            </a:r>
          </a:p>
          <a:p>
            <a:pPr algn="ctr" eaLnBrk="0" hangingPunct="0">
              <a:defRPr/>
            </a:pPr>
            <a:endParaRPr lang="en-US" sz="14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cs typeface="+mn-cs"/>
              </a:rPr>
              <a:t>    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J</a:t>
            </a:r>
            <a:r>
              <a:rPr lang="en-US" sz="1400" dirty="0">
                <a:latin typeface="+mj-lt"/>
                <a:cs typeface="+mn-cs"/>
              </a:rPr>
              <a:t>_____________________________|_____________________________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+mn-cs"/>
              </a:rPr>
              <a:t>P</a:t>
            </a:r>
          </a:p>
          <a:p>
            <a:pPr eaLnBrk="0" hangingPunct="0">
              <a:defRPr/>
            </a:pPr>
            <a:r>
              <a:rPr lang="en-US" sz="2400" dirty="0">
                <a:latin typeface="+mj-lt"/>
                <a:cs typeface="+mn-cs"/>
              </a:rPr>
              <a:t>     Judging</a:t>
            </a:r>
            <a:r>
              <a:rPr lang="en-US" sz="1400" dirty="0">
                <a:latin typeface="+mj-lt"/>
                <a:cs typeface="+mn-cs"/>
              </a:rPr>
              <a:t>	                                                                   </a:t>
            </a:r>
            <a:r>
              <a:rPr lang="en-US" sz="2400" dirty="0">
                <a:latin typeface="+mj-lt"/>
                <a:cs typeface="+mn-cs"/>
              </a:rPr>
              <a:t>Perceiving</a:t>
            </a:r>
            <a:r>
              <a:rPr lang="en-US" sz="2400" dirty="0">
                <a:cs typeface="+mn-cs"/>
              </a:rPr>
              <a:t>	</a:t>
            </a:r>
            <a:r>
              <a:rPr lang="en-US" dirty="0">
                <a:cs typeface="+mn-cs"/>
              </a:rPr>
              <a:t>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Work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Judging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Prefer structure and organization</a:t>
            </a:r>
          </a:p>
          <a:p>
            <a:r>
              <a:rPr lang="en-US" dirty="0" smtClean="0"/>
              <a:t>Like to have the work finished</a:t>
            </a:r>
          </a:p>
          <a:p>
            <a:r>
              <a:rPr lang="en-US" dirty="0" smtClean="0"/>
              <a:t>Prefer clear and definite assignments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Perceptive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4041775" cy="3951288"/>
          </a:xfrm>
        </p:spPr>
        <p:txBody>
          <a:bodyPr/>
          <a:lstStyle/>
          <a:p>
            <a:r>
              <a:rPr lang="en-US" dirty="0" smtClean="0"/>
              <a:t>Like </a:t>
            </a:r>
            <a:r>
              <a:rPr lang="en-US" dirty="0" smtClean="0"/>
              <a:t>to be spontaneous and go with the flow</a:t>
            </a:r>
          </a:p>
          <a:p>
            <a:r>
              <a:rPr lang="en-US" dirty="0" smtClean="0"/>
              <a:t>Good at dealing with the unplanned and unexpected</a:t>
            </a:r>
          </a:p>
          <a:p>
            <a:r>
              <a:rPr lang="en-US" dirty="0" smtClean="0"/>
              <a:t>Prefer flexible work environments</a:t>
            </a:r>
          </a:p>
          <a:p>
            <a:r>
              <a:rPr lang="en-US" dirty="0" smtClean="0"/>
              <a:t>Stressed by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1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Sample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1775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Judging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Business executives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Managers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Accountants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Financial officers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Judges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Lawyers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Computer programmers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Military leaders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4950"/>
            <a:ext cx="3810000" cy="41148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ＭＳ Ｐゴシック" pitchFamily="-109" charset="-128"/>
              </a:rPr>
              <a:t>Perceptive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Pilots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Athletes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Paramedics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Police and detective work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Forensic pathologists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Engineers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Scientists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Carpenters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Artists</a:t>
            </a:r>
          </a:p>
          <a:p>
            <a:pPr>
              <a:defRPr/>
            </a:pPr>
            <a:r>
              <a:rPr lang="en-US" sz="2400" dirty="0">
                <a:ea typeface="ＭＳ Ｐゴシック" pitchFamily="-109" charset="-128"/>
              </a:rPr>
              <a:t>Musicians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416800" cy="508000"/>
          </a:xfrm>
        </p:spPr>
        <p:txBody>
          <a:bodyPr/>
          <a:lstStyle/>
          <a:p>
            <a:r>
              <a:rPr lang="en-US" altLang="en-US" dirty="0" smtClean="0"/>
              <a:t>Group Activity: J and P Exercise: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16800" cy="3962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Where do you stand?</a:t>
            </a:r>
          </a:p>
          <a:p>
            <a:pPr lvl="1"/>
            <a:r>
              <a:rPr lang="en-US" altLang="en-US" sz="3200" dirty="0" smtClean="0"/>
              <a:t>I can play anytime</a:t>
            </a:r>
          </a:p>
          <a:p>
            <a:pPr lvl="1"/>
            <a:r>
              <a:rPr lang="en-US" altLang="en-US" sz="3200" dirty="0" smtClean="0"/>
              <a:t>I have to finish my work before I play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Personality type affects:</a:t>
            </a:r>
          </a:p>
          <a:p>
            <a:r>
              <a:rPr lang="en-US" dirty="0" smtClean="0"/>
              <a:t>Decision Making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Money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Decision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Introvert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784050"/>
            <a:ext cx="4040188" cy="3951288"/>
          </a:xfrm>
        </p:spPr>
        <p:txBody>
          <a:bodyPr/>
          <a:lstStyle/>
          <a:p>
            <a:r>
              <a:rPr lang="en-US" dirty="0" smtClean="0"/>
              <a:t>Thinks before acting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21336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Extravert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793575"/>
            <a:ext cx="4041775" cy="3951288"/>
          </a:xfrm>
        </p:spPr>
        <p:txBody>
          <a:bodyPr/>
          <a:lstStyle/>
          <a:p>
            <a:r>
              <a:rPr lang="en-US" dirty="0" smtClean="0"/>
              <a:t>Sometimes acts before thinking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2542630" cy="35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27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Decision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9050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Intuitive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600"/>
            <a:ext cx="4040188" cy="3951288"/>
          </a:xfrm>
        </p:spPr>
        <p:txBody>
          <a:bodyPr/>
          <a:lstStyle/>
          <a:p>
            <a:r>
              <a:rPr lang="en-US" dirty="0" smtClean="0"/>
              <a:t>Develops theories and uses intuition to come up with ingenious solutions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050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Sensing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951288"/>
          </a:xfrm>
        </p:spPr>
        <p:txBody>
          <a:bodyPr/>
          <a:lstStyle/>
          <a:p>
            <a:r>
              <a:rPr lang="en-US" dirty="0" smtClean="0"/>
              <a:t>Applies personal experience and comes up with practical and realistic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7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r>
              <a:rPr lang="en-US" sz="4000" dirty="0" smtClean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4820696" cy="385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Decision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Solve problems with logic</a:t>
            </a:r>
          </a:p>
          <a:p>
            <a:r>
              <a:rPr lang="en-US" dirty="0" smtClean="0"/>
              <a:t>Use impersonal and objective criteria</a:t>
            </a:r>
          </a:p>
          <a:p>
            <a:r>
              <a:rPr lang="en-US" dirty="0" smtClean="0"/>
              <a:t>Make firm decisions since they are based on logic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Consider human values and motives in making a decision</a:t>
            </a:r>
          </a:p>
          <a:p>
            <a:r>
              <a:rPr lang="en-US" dirty="0" smtClean="0"/>
              <a:t>Consider carefully how decisions will affect other people</a:t>
            </a:r>
          </a:p>
          <a:p>
            <a:r>
              <a:rPr lang="en-US" dirty="0" smtClean="0"/>
              <a:t>Want to make an agreeable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5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Decision 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Judging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 very methodical and cautious in making decisions</a:t>
            </a:r>
          </a:p>
          <a:p>
            <a:r>
              <a:rPr lang="en-US" dirty="0" smtClean="0"/>
              <a:t>Once they have gone through the steps, they make the decision quickly to get things </a:t>
            </a:r>
            <a:r>
              <a:rPr lang="en-US" dirty="0" smtClean="0"/>
              <a:t>finished.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Perceptive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Wants to look at all the possibilities before making a decision</a:t>
            </a:r>
          </a:p>
          <a:p>
            <a:r>
              <a:rPr lang="en-US" dirty="0" smtClean="0"/>
              <a:t>They wait to make the decision until they have considered all possible </a:t>
            </a:r>
            <a:r>
              <a:rPr lang="en-US" dirty="0" smtClean="0"/>
              <a:t>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001000" cy="508000"/>
          </a:xfrm>
        </p:spPr>
        <p:txBody>
          <a:bodyPr/>
          <a:lstStyle/>
          <a:p>
            <a:r>
              <a:rPr lang="en-US" dirty="0" smtClean="0"/>
              <a:t>              Personality</a:t>
            </a:r>
            <a:br>
              <a:rPr lang="en-US" dirty="0" smtClean="0"/>
            </a:br>
            <a:r>
              <a:rPr lang="en-US" dirty="0" smtClean="0"/>
              <a:t>Managing Time and Money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3148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9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/>
          <a:lstStyle/>
          <a:p>
            <a:r>
              <a:rPr lang="en-US" dirty="0" smtClean="0"/>
              <a:t>Personality and Time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4040188" cy="639762"/>
          </a:xfrm>
        </p:spPr>
        <p:txBody>
          <a:bodyPr/>
          <a:lstStyle/>
          <a:p>
            <a:r>
              <a:rPr lang="en-US" dirty="0" smtClean="0"/>
              <a:t>Judging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4040188" cy="3951288"/>
          </a:xfrm>
        </p:spPr>
        <p:txBody>
          <a:bodyPr/>
          <a:lstStyle/>
          <a:p>
            <a:r>
              <a:rPr lang="en-US" dirty="0" smtClean="0"/>
              <a:t>Good at time management</a:t>
            </a:r>
          </a:p>
          <a:p>
            <a:r>
              <a:rPr lang="en-US" dirty="0" smtClean="0"/>
              <a:t>Use schedules and plan their time</a:t>
            </a:r>
          </a:p>
          <a:p>
            <a:r>
              <a:rPr lang="en-US" dirty="0" smtClean="0"/>
              <a:t>Relax after the project is completed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05000"/>
            <a:ext cx="4041775" cy="639762"/>
          </a:xfrm>
        </p:spPr>
        <p:txBody>
          <a:bodyPr/>
          <a:lstStyle/>
          <a:p>
            <a:r>
              <a:rPr lang="en-US" dirty="0" smtClean="0"/>
              <a:t>Perceptive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90800"/>
            <a:ext cx="4041775" cy="3951288"/>
          </a:xfrm>
        </p:spPr>
        <p:txBody>
          <a:bodyPr/>
          <a:lstStyle/>
          <a:p>
            <a:r>
              <a:rPr lang="en-US" dirty="0" smtClean="0"/>
              <a:t>Need to learn time management skills</a:t>
            </a:r>
          </a:p>
          <a:p>
            <a:r>
              <a:rPr lang="en-US" dirty="0" smtClean="0"/>
              <a:t>Don’t finish projects because they are interested in looking at all the possibilities</a:t>
            </a:r>
          </a:p>
          <a:p>
            <a:r>
              <a:rPr lang="en-US" dirty="0" smtClean="0"/>
              <a:t>Procrastinate</a:t>
            </a:r>
          </a:p>
          <a:p>
            <a:r>
              <a:rPr lang="en-US" dirty="0" smtClean="0"/>
              <a:t>Get distracted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31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r>
              <a:rPr lang="en-US" dirty="0" smtClean="0"/>
              <a:t>Personality and Money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2209800"/>
            <a:ext cx="7416800" cy="369728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Judging types </a:t>
            </a:r>
            <a:r>
              <a:rPr lang="en-US" dirty="0" smtClean="0"/>
              <a:t>excel at financial planning.  They are often business majors.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Feeling types </a:t>
            </a:r>
            <a:r>
              <a:rPr lang="en-US" dirty="0" smtClean="0"/>
              <a:t>are not very money conscious.  They often are attracted to lower paying jobs that serve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86" y="1219200"/>
            <a:ext cx="7416800" cy="508000"/>
          </a:xfrm>
        </p:spPr>
        <p:txBody>
          <a:bodyPr/>
          <a:lstStyle/>
          <a:p>
            <a:r>
              <a:rPr lang="en-US" sz="3200" dirty="0" smtClean="0"/>
              <a:t>Other Factors in Choosing a Major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44278"/>
            <a:ext cx="5303772" cy="50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Other Factors in Choosing a Major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Once your have completed the DWYA, you may have several job options to consider.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2286000" lvl="5" indent="0">
              <a:buNone/>
            </a:pPr>
            <a:r>
              <a:rPr lang="en-US" sz="2400" dirty="0" smtClean="0"/>
              <a:t>Research the job outlook to find out which  jobs will be available and how much they pay. 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Some students may opt for lower paying</a:t>
            </a:r>
          </a:p>
          <a:p>
            <a:pPr marL="0" indent="0">
              <a:buNone/>
            </a:pPr>
            <a:r>
              <a:rPr lang="en-US" sz="2400" dirty="0" smtClean="0"/>
              <a:t>jobs that serve humanity and provide</a:t>
            </a:r>
          </a:p>
          <a:p>
            <a:pPr marL="0" indent="0">
              <a:buNone/>
            </a:pPr>
            <a:r>
              <a:rPr lang="en-US" sz="2400" dirty="0" smtClean="0"/>
              <a:t>personal fulfillment.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83" y="4962526"/>
            <a:ext cx="2839842" cy="189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238922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8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sz="3200" dirty="0" smtClean="0"/>
              <a:t>Keys to Success: Find Your Passion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5908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secret of success is making your vocation your vacation.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Mark Twain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dn1.thefamouspeople.com/profiles/images/mark-t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97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416800" cy="438150"/>
          </a:xfrm>
        </p:spPr>
        <p:txBody>
          <a:bodyPr/>
          <a:lstStyle/>
          <a:p>
            <a:r>
              <a:rPr lang="en-US" sz="3200" dirty="0" smtClean="0"/>
              <a:t>Keys to Success: Find Your Passion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Types of Work: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A job </a:t>
            </a:r>
            <a:r>
              <a:rPr lang="en-US" sz="2400" dirty="0" smtClean="0"/>
              <a:t>(what you do for a paycheck)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A career </a:t>
            </a:r>
            <a:r>
              <a:rPr lang="en-US" sz="2400" dirty="0" smtClean="0"/>
              <a:t>(personally meaningful work)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A calling </a:t>
            </a:r>
            <a:r>
              <a:rPr lang="en-US" sz="2400" dirty="0" smtClean="0"/>
              <a:t>(a passionate commitment)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Martin Seligman says that you know you have found a calling when you are in the stare of flow.  He defines flow as: </a:t>
            </a:r>
          </a:p>
          <a:p>
            <a:pPr marL="0" indent="0">
              <a:buNone/>
            </a:pPr>
            <a:r>
              <a:rPr lang="en-US" dirty="0" smtClean="0"/>
              <a:t>a complete absorption in an activity whole challenges mesh perfectly with your abilities.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 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born with certain preferences that we develop over a lifetime.</a:t>
            </a:r>
          </a:p>
          <a:p>
            <a:r>
              <a:rPr lang="en-US" dirty="0" smtClean="0"/>
              <a:t>Each person is different and unique just like fingerprints or snow flakes.</a:t>
            </a:r>
          </a:p>
          <a:p>
            <a:r>
              <a:rPr lang="en-US" dirty="0" smtClean="0"/>
              <a:t>Knowing your personal strengths will increase self-understanding and help you make a good choice of a major.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7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r>
              <a:rPr lang="en-US" dirty="0" smtClean="0"/>
              <a:t>Personality Assessment (DWYA)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 smtClean="0"/>
              <a:t>Use your access code to set up an online portfolio and take this assessment.  </a:t>
            </a:r>
          </a:p>
          <a:p>
            <a:r>
              <a:rPr lang="en-US" dirty="0" smtClean="0"/>
              <a:t>Your results are linked to matching careers.  </a:t>
            </a:r>
            <a:endParaRPr lang="en-US" dirty="0"/>
          </a:p>
        </p:txBody>
      </p:sp>
      <p:pic>
        <p:nvPicPr>
          <p:cNvPr id="4" name="Picture 10" descr="Do What You Ar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762000"/>
            <a:ext cx="3897313" cy="103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Directions for the DWYA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/>
              <a:t>Find a time when you are not tired or rushed.</a:t>
            </a:r>
          </a:p>
          <a:p>
            <a:r>
              <a:rPr lang="en-US" altLang="en-US" sz="3200" dirty="0" smtClean="0"/>
              <a:t>There are no right or wrong answers.  </a:t>
            </a:r>
          </a:p>
          <a:p>
            <a:r>
              <a:rPr lang="en-US" altLang="en-US" sz="3200" dirty="0" smtClean="0"/>
              <a:t>Answer quickly giving your first impression.  Do not over analyze.</a:t>
            </a:r>
          </a:p>
          <a:p>
            <a:r>
              <a:rPr lang="en-US" altLang="en-US" sz="3200" dirty="0" smtClean="0"/>
              <a:t>You will have a chance to look at your profile and change it if you think it is not correct.  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16800" cy="508000"/>
          </a:xfrm>
        </p:spPr>
        <p:txBody>
          <a:bodyPr/>
          <a:lstStyle/>
          <a:p>
            <a:r>
              <a:rPr lang="en-US" altLang="en-US" dirty="0" smtClean="0"/>
              <a:t>Directions for the DWYA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Answer the questions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honestly</a:t>
            </a:r>
            <a:r>
              <a:rPr lang="en-US" altLang="en-US" sz="2800" dirty="0" smtClean="0"/>
              <a:t> to get the best results.</a:t>
            </a:r>
          </a:p>
          <a:p>
            <a:r>
              <a:rPr lang="en-US" altLang="en-US" sz="2800" dirty="0" smtClean="0"/>
              <a:t>Answer the questions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how you usually are when you are not stressed.  </a:t>
            </a:r>
          </a:p>
          <a:p>
            <a:r>
              <a:rPr lang="en-US" altLang="en-US" sz="2800" dirty="0" smtClean="0"/>
              <a:t>Do not answer the questions:</a:t>
            </a:r>
          </a:p>
          <a:p>
            <a:pPr lvl="1"/>
            <a:r>
              <a:rPr lang="en-US" altLang="en-US" dirty="0" smtClean="0"/>
              <a:t>How you want to be</a:t>
            </a:r>
          </a:p>
          <a:p>
            <a:pPr lvl="1"/>
            <a:r>
              <a:rPr lang="en-US" altLang="en-US" dirty="0" smtClean="0"/>
              <a:t>How you have to be at home, work or school</a:t>
            </a:r>
          </a:p>
          <a:p>
            <a:pPr lvl="1"/>
            <a:r>
              <a:rPr lang="en-US" altLang="en-US" dirty="0" smtClean="0"/>
              <a:t>How others want you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There are no good or bad types</a:t>
            </a:r>
            <a:r>
              <a:rPr lang="en-US" dirty="0" smtClean="0"/>
              <a:t>.  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the questions </a:t>
            </a:r>
            <a:r>
              <a:rPr lang="en-US" dirty="0" smtClean="0">
                <a:solidFill>
                  <a:schemeClr val="accent1"/>
                </a:solidFill>
              </a:rPr>
              <a:t>honestly</a:t>
            </a:r>
            <a:r>
              <a:rPr lang="en-US" dirty="0" smtClean="0"/>
              <a:t> to get the best results.  If you don’t answer the questions honestly, the career suggestions will not  be a good match for you.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1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Directions for DWYA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16800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The test does not measure:</a:t>
            </a:r>
          </a:p>
          <a:p>
            <a:pPr lvl="1"/>
            <a:r>
              <a:rPr lang="en-US" altLang="en-US" sz="3200" b="0" dirty="0" smtClean="0"/>
              <a:t>Intelligence</a:t>
            </a:r>
          </a:p>
          <a:p>
            <a:pPr lvl="1"/>
            <a:r>
              <a:rPr lang="en-US" altLang="en-US" sz="3200" b="0" dirty="0" smtClean="0"/>
              <a:t>Psychological or emotional </a:t>
            </a:r>
            <a:r>
              <a:rPr lang="en-US" altLang="en-US" sz="3200" b="0" dirty="0" smtClean="0"/>
              <a:t>health</a:t>
            </a:r>
          </a:p>
          <a:p>
            <a:pPr marL="57150" indent="0">
              <a:buNone/>
            </a:pPr>
            <a:endParaRPr lang="en-US" altLang="en-US" sz="3200" dirty="0" smtClean="0"/>
          </a:p>
          <a:p>
            <a:pPr marL="57150" indent="0">
              <a:buNone/>
            </a:pPr>
            <a:r>
              <a:rPr lang="en-US" altLang="en-US" sz="3200" dirty="0" smtClean="0"/>
              <a:t>The DWYA assesses your personal strengths and matches them to possible careers.</a:t>
            </a:r>
            <a:endParaRPr lang="en-US" altLang="en-US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145</TotalTime>
  <Words>1392</Words>
  <Application>Microsoft Office PowerPoint</Application>
  <PresentationFormat>On-screen Show (4:3)</PresentationFormat>
  <Paragraphs>298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template</vt:lpstr>
      <vt:lpstr>Exploring Your Personality and Major</vt:lpstr>
      <vt:lpstr>Job Jar Activity</vt:lpstr>
      <vt:lpstr>What is Personality Type? </vt:lpstr>
      <vt:lpstr>Personality Type </vt:lpstr>
      <vt:lpstr>Personality Assessment (DWYA)</vt:lpstr>
      <vt:lpstr>Directions for the DWYA</vt:lpstr>
      <vt:lpstr>Directions for the DWYA</vt:lpstr>
      <vt:lpstr>Important</vt:lpstr>
      <vt:lpstr>Directions for DWYA</vt:lpstr>
      <vt:lpstr>4 Dimensions of Personality Type</vt:lpstr>
      <vt:lpstr>Extravert or Introvert</vt:lpstr>
      <vt:lpstr>Personality and Work Environment</vt:lpstr>
      <vt:lpstr>Sample Careers</vt:lpstr>
      <vt:lpstr>Group Activity: Talkers and Listeners</vt:lpstr>
      <vt:lpstr>Sensing or Intuitive </vt:lpstr>
      <vt:lpstr>Personality and Work Environment</vt:lpstr>
      <vt:lpstr>Sample Careers</vt:lpstr>
      <vt:lpstr>Personality Exercise</vt:lpstr>
      <vt:lpstr>PowerPoint Presentation</vt:lpstr>
      <vt:lpstr>Thinking or Feeling</vt:lpstr>
      <vt:lpstr>Personality and Work Environment</vt:lpstr>
      <vt:lpstr>Sample Careers</vt:lpstr>
      <vt:lpstr>Judging or Perceptive</vt:lpstr>
      <vt:lpstr>Personality and Work Environment</vt:lpstr>
      <vt:lpstr>Sample Careers</vt:lpstr>
      <vt:lpstr>Group Activity: J and P Exercise:</vt:lpstr>
      <vt:lpstr>Personality Type</vt:lpstr>
      <vt:lpstr>Personality and Decision Making</vt:lpstr>
      <vt:lpstr>Personality and Decision Making</vt:lpstr>
      <vt:lpstr>Personality and Decision Making</vt:lpstr>
      <vt:lpstr>Personality and Decision Making</vt:lpstr>
      <vt:lpstr>              Personality Managing Time and Money</vt:lpstr>
      <vt:lpstr>Personality and Time Management</vt:lpstr>
      <vt:lpstr>Personality and Money</vt:lpstr>
      <vt:lpstr>Other Factors in Choosing a Major</vt:lpstr>
      <vt:lpstr>Other Factors in Choosing a Major</vt:lpstr>
      <vt:lpstr>Keys to Success: Find Your Passion</vt:lpstr>
      <vt:lpstr>Keys to Success: Find Your Passion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20</cp:revision>
  <dcterms:created xsi:type="dcterms:W3CDTF">2012-01-16T03:20:14Z</dcterms:created>
  <dcterms:modified xsi:type="dcterms:W3CDTF">2013-11-14T17:18:27Z</dcterms:modified>
</cp:coreProperties>
</file>