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8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-209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3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AAEF9B7-FA9B-4485-9EC1-7E933786A5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82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5273675"/>
            <a:ext cx="5903913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6161088"/>
            <a:ext cx="5903913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7425" y="692150"/>
            <a:ext cx="188912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5519737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9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47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8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5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96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9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14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81000" y="5486400"/>
            <a:ext cx="5154613" cy="720725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Create Your Success</a:t>
            </a:r>
            <a:endParaRPr lang="en-US" dirty="0">
              <a:latin typeface="Tahoma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210300"/>
            <a:ext cx="2927350" cy="647700"/>
          </a:xfrm>
        </p:spPr>
        <p:txBody>
          <a:bodyPr/>
          <a:lstStyle/>
          <a:p>
            <a:r>
              <a:rPr lang="en-US" dirty="0" smtClean="0"/>
              <a:t>Chapter 1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Thinking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5791200" cy="3747247"/>
          </a:xfrm>
        </p:spPr>
      </p:pic>
    </p:spTree>
    <p:extLst>
      <p:ext uri="{BB962C8B-B14F-4D97-AF65-F5344CB8AC3E}">
        <p14:creationId xmlns:p14="http://schemas.microsoft.com/office/powerpoint/2010/main" val="42232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416800" cy="508000"/>
          </a:xfrm>
        </p:spPr>
        <p:txBody>
          <a:bodyPr/>
          <a:lstStyle/>
          <a:p>
            <a:r>
              <a:rPr lang="en-US" dirty="0" smtClean="0"/>
              <a:t>No pessimist ever discovered the secrets of the stars, or sailed to an uncharted land, or opened a new doorway for the human spirit.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sz="2800" dirty="0" smtClean="0"/>
              <a:t>Helen Keller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82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416800" cy="508000"/>
          </a:xfrm>
        </p:spPr>
        <p:txBody>
          <a:bodyPr/>
          <a:lstStyle/>
          <a:p>
            <a:r>
              <a:rPr lang="en-US" dirty="0" smtClean="0"/>
              <a:t>Benefits of Positive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416800" cy="5111750"/>
          </a:xfrm>
        </p:spPr>
        <p:txBody>
          <a:bodyPr/>
          <a:lstStyle/>
          <a:p>
            <a:r>
              <a:rPr lang="en-US" dirty="0" smtClean="0"/>
              <a:t>Good health</a:t>
            </a:r>
          </a:p>
          <a:p>
            <a:r>
              <a:rPr lang="en-US" dirty="0" smtClean="0"/>
              <a:t>Longevity</a:t>
            </a:r>
          </a:p>
          <a:p>
            <a:r>
              <a:rPr lang="en-US" dirty="0" smtClean="0"/>
              <a:t>Happiness</a:t>
            </a:r>
          </a:p>
          <a:p>
            <a:r>
              <a:rPr lang="en-US" dirty="0" smtClean="0"/>
              <a:t>Perseverance</a:t>
            </a:r>
          </a:p>
          <a:p>
            <a:r>
              <a:rPr lang="en-US" dirty="0" smtClean="0"/>
              <a:t>Improved problem solving</a:t>
            </a:r>
          </a:p>
          <a:p>
            <a:r>
              <a:rPr lang="en-US" dirty="0" smtClean="0"/>
              <a:t>Enhances ability to learn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r>
              <a:rPr lang="en-US" dirty="0" smtClean="0"/>
              <a:t>If you are optimistic and believe that a goal is achievable, you are more likely to take the steps necessary to accomplish it.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7416800" cy="508000"/>
          </a:xfrm>
        </p:spPr>
        <p:txBody>
          <a:bodyPr/>
          <a:lstStyle/>
          <a:p>
            <a:r>
              <a:rPr lang="en-US" dirty="0" smtClean="0"/>
              <a:t>Taking Control of Your Life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13360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do you place the responsibility for control over your life?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Locus of Control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Internal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Believe you are in control of your life.</a:t>
            </a:r>
          </a:p>
          <a:p>
            <a:r>
              <a:rPr lang="en-US" dirty="0" smtClean="0"/>
              <a:t>Be self-motivated.</a:t>
            </a:r>
          </a:p>
          <a:p>
            <a:r>
              <a:rPr lang="en-US" dirty="0" smtClean="0"/>
              <a:t>Learn from mistakes.</a:t>
            </a:r>
          </a:p>
          <a:p>
            <a:r>
              <a:rPr lang="en-US" dirty="0" smtClean="0"/>
              <a:t>Think positively.</a:t>
            </a:r>
          </a:p>
          <a:p>
            <a:r>
              <a:rPr lang="en-US" dirty="0" smtClean="0"/>
              <a:t>Rely on yourself.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External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Life is a result of luck or fate.</a:t>
            </a:r>
          </a:p>
          <a:p>
            <a:r>
              <a:rPr lang="en-US" dirty="0" smtClean="0"/>
              <a:t>Rely on others for motivation.</a:t>
            </a:r>
          </a:p>
          <a:p>
            <a:r>
              <a:rPr lang="en-US" dirty="0" smtClean="0"/>
              <a:t>Look for someone to blame.</a:t>
            </a:r>
          </a:p>
          <a:p>
            <a:r>
              <a:rPr lang="en-US" dirty="0" smtClean="0"/>
              <a:t>Think negatively.</a:t>
            </a:r>
          </a:p>
          <a:p>
            <a:r>
              <a:rPr lang="en-US" dirty="0" smtClean="0"/>
              <a:t>Rely on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proactive.</a:t>
            </a:r>
          </a:p>
          <a:p>
            <a:r>
              <a:rPr lang="en-US" dirty="0" smtClean="0"/>
              <a:t>Begin with the end in mind.</a:t>
            </a:r>
          </a:p>
          <a:p>
            <a:r>
              <a:rPr lang="en-US" dirty="0" smtClean="0"/>
              <a:t>Put first things first.</a:t>
            </a:r>
          </a:p>
          <a:p>
            <a:r>
              <a:rPr lang="en-US" dirty="0" smtClean="0"/>
              <a:t>Think win-win.</a:t>
            </a:r>
          </a:p>
          <a:p>
            <a:r>
              <a:rPr lang="en-US" dirty="0" smtClean="0"/>
              <a:t>First seek to understand, then to be understood.</a:t>
            </a:r>
          </a:p>
          <a:p>
            <a:r>
              <a:rPr lang="en-US" dirty="0" smtClean="0"/>
              <a:t>Synergize.</a:t>
            </a:r>
          </a:p>
          <a:p>
            <a:r>
              <a:rPr lang="en-US" dirty="0" smtClean="0"/>
              <a:t>Sharpen the saw.</a:t>
            </a:r>
          </a:p>
          <a:p>
            <a:r>
              <a:rPr lang="en-US" dirty="0" smtClean="0"/>
              <a:t>Find your voice and inspire others 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find theirs.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7416800" cy="508000"/>
          </a:xfrm>
        </p:spPr>
        <p:txBody>
          <a:bodyPr/>
          <a:lstStyle/>
          <a:p>
            <a:r>
              <a:rPr lang="en-US" dirty="0" smtClean="0"/>
              <a:t>What is the self-fulfilling prophecy?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Self-fulfilling Prophecy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you believe about yourself comes true.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 Your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visualize what you want to accomplish.  </a:t>
            </a:r>
          </a:p>
          <a:p>
            <a:r>
              <a:rPr lang="en-US" dirty="0" smtClean="0"/>
              <a:t>Then take action.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50" y="914400"/>
            <a:ext cx="7416800" cy="508000"/>
          </a:xfrm>
        </p:spPr>
        <p:txBody>
          <a:bodyPr/>
          <a:lstStyle/>
          <a:p>
            <a:r>
              <a:rPr lang="en-US" dirty="0" smtClean="0"/>
              <a:t>Finding a Satisfying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with the belief that you can create the future you want.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4075501" cy="37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Secrets to Happiness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513484" cy="5638800"/>
          </a:xfrm>
        </p:spPr>
      </p:pic>
    </p:spTree>
    <p:extLst>
      <p:ext uri="{BB962C8B-B14F-4D97-AF65-F5344CB8AC3E}">
        <p14:creationId xmlns:p14="http://schemas.microsoft.com/office/powerpoint/2010/main" val="40086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Identifying, cultivating and using your personal strengths in</a:t>
            </a:r>
          </a:p>
          <a:p>
            <a:pPr marL="1371600" lvl="3" indent="0">
              <a:buNone/>
            </a:pPr>
            <a:endParaRPr lang="en-US" sz="2800" dirty="0" smtClean="0"/>
          </a:p>
          <a:p>
            <a:pPr marL="1371600" lvl="3" indent="0">
              <a:buNone/>
            </a:pPr>
            <a:r>
              <a:rPr lang="en-US" sz="2800" dirty="0" smtClean="0"/>
              <a:t>Love</a:t>
            </a:r>
          </a:p>
          <a:p>
            <a:pPr marL="1371600" lvl="3" indent="0">
              <a:buNone/>
            </a:pPr>
            <a:r>
              <a:rPr lang="en-US" sz="2800" dirty="0" smtClean="0"/>
              <a:t>Work</a:t>
            </a:r>
          </a:p>
          <a:p>
            <a:pPr marL="1371600" lvl="3" indent="0">
              <a:buNone/>
            </a:pPr>
            <a:r>
              <a:rPr lang="en-US" sz="2800" dirty="0" smtClean="0"/>
              <a:t>Play</a:t>
            </a:r>
          </a:p>
          <a:p>
            <a:pPr marL="1371600" lvl="3" indent="0">
              <a:buNone/>
            </a:pPr>
            <a:r>
              <a:rPr lang="en-US" sz="2800" dirty="0" smtClean="0"/>
              <a:t>Parenting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86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7416800" cy="508000"/>
          </a:xfrm>
        </p:spPr>
        <p:txBody>
          <a:bodyPr/>
          <a:lstStyle/>
          <a:p>
            <a:r>
              <a:rPr lang="en-US" dirty="0" smtClean="0"/>
              <a:t>What is the difference between hedonism and happiness?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more you have, the more you want.  You no longer appreciate what you have.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past does not determine your future.</a:t>
            </a:r>
          </a:p>
          <a:p>
            <a:r>
              <a:rPr lang="en-US" dirty="0" smtClean="0"/>
              <a:t>Be grateful for what you have.</a:t>
            </a:r>
          </a:p>
          <a:p>
            <a:r>
              <a:rPr lang="en-US" dirty="0" smtClean="0"/>
              <a:t>Forgive and forget.</a:t>
            </a:r>
          </a:p>
          <a:p>
            <a:r>
              <a:rPr lang="en-US" dirty="0" smtClean="0"/>
              <a:t>Increase optimism and hope for the future.\</a:t>
            </a:r>
          </a:p>
          <a:p>
            <a:r>
              <a:rPr lang="en-US" dirty="0" smtClean="0"/>
              <a:t>Find activities that make you happy.</a:t>
            </a:r>
          </a:p>
          <a:p>
            <a:r>
              <a:rPr lang="en-US" dirty="0" smtClean="0"/>
              <a:t>Savor the happy times.</a:t>
            </a:r>
          </a:p>
          <a:p>
            <a:r>
              <a:rPr lang="en-US" dirty="0" smtClean="0"/>
              <a:t>Enjoy the present moment. </a:t>
            </a:r>
          </a:p>
          <a:p>
            <a:r>
              <a:rPr lang="en-US" dirty="0" smtClean="0"/>
              <a:t>Experience flow (what we feel when we</a:t>
            </a:r>
          </a:p>
          <a:p>
            <a:pPr marL="0" indent="0">
              <a:buNone/>
            </a:pPr>
            <a:r>
              <a:rPr lang="en-US" dirty="0" smtClean="0"/>
              <a:t>    are doing something that matches our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strengths.)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7416800" cy="508000"/>
          </a:xfrm>
        </p:spPr>
        <p:txBody>
          <a:bodyPr/>
          <a:lstStyle/>
          <a:p>
            <a:r>
              <a:rPr lang="en-US" dirty="0" smtClean="0"/>
              <a:t>What does happiness mean to you?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63246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r>
              <a:rPr lang="en-US" dirty="0" smtClean="0"/>
              <a:t>Keys to Success: Learn to Laugh at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of us face challenges in life, but if we can learn the gift of laughter and have a good sense of humor, it is easier to deal with these challenges and create the future we want.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08" y="4419600"/>
            <a:ext cx="1858792" cy="24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r>
              <a:rPr lang="en-US" dirty="0" smtClean="0"/>
              <a:t>Assignment: Measure Your Success, Success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416800" cy="5111750"/>
          </a:xfrm>
        </p:spPr>
        <p:txBody>
          <a:bodyPr/>
          <a:lstStyle/>
          <a:p>
            <a:r>
              <a:rPr lang="en-US" dirty="0" smtClean="0"/>
              <a:t>This is a pre-test to measure where you are now.  You will repeat the test at the end to measure your progress.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92469"/>
            <a:ext cx="5105400" cy="30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7416800" cy="508000"/>
          </a:xfrm>
        </p:spPr>
        <p:txBody>
          <a:bodyPr/>
          <a:lstStyle/>
          <a:p>
            <a:r>
              <a:rPr lang="en-US" sz="4000" dirty="0" smtClean="0">
                <a:latin typeface="Tahoma" charset="0"/>
              </a:rPr>
              <a:t>Finding a Satisfying Career</a:t>
            </a:r>
            <a:endParaRPr lang="uk-UA" sz="4000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2057400"/>
            <a:ext cx="7416800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Assess your personality type and related strengths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Explore your vocational interests.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Know your values.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Discover multiple intelligences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Learn about the job market.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Gain job skills while in college.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Use updated job seeking strategies.</a:t>
            </a:r>
            <a:endParaRPr lang="uk-U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95800"/>
            <a:ext cx="2362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533400"/>
            <a:ext cx="7416800" cy="508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Education Increases Earnings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6172200" cy="4087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Earnings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college graduate earns </a:t>
            </a:r>
            <a:r>
              <a:rPr lang="en-US" dirty="0" smtClean="0">
                <a:solidFill>
                  <a:schemeClr val="accent1"/>
                </a:solidFill>
              </a:rPr>
              <a:t>$645,840 </a:t>
            </a:r>
            <a:r>
              <a:rPr lang="en-US" dirty="0" smtClean="0"/>
              <a:t>more than a high school graduate over a lifetime.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One college course is worth </a:t>
            </a:r>
            <a:r>
              <a:rPr lang="en-US" dirty="0" smtClean="0">
                <a:solidFill>
                  <a:schemeClr val="accent1"/>
                </a:solidFill>
              </a:rPr>
              <a:t>$16,146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One hour in a college course is worth </a:t>
            </a:r>
            <a:r>
              <a:rPr lang="en-US" dirty="0" smtClean="0">
                <a:solidFill>
                  <a:schemeClr val="accent1"/>
                </a:solidFill>
              </a:rPr>
              <a:t>$336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Would you go to class today if I offered to pay your </a:t>
            </a:r>
            <a:r>
              <a:rPr lang="en-US" dirty="0" smtClean="0">
                <a:solidFill>
                  <a:schemeClr val="accent1"/>
                </a:solidFill>
              </a:rPr>
              <a:t>$336</a:t>
            </a:r>
            <a:r>
              <a:rPr lang="en-US" dirty="0" smtClean="0"/>
              <a:t>?  </a:t>
            </a:r>
          </a:p>
          <a:p>
            <a:pPr marL="0" indent="0">
              <a:buNone/>
            </a:pPr>
            <a:r>
              <a:rPr lang="en-US" dirty="0" smtClean="0"/>
              <a:t>Of course this represents earnings over</a:t>
            </a:r>
          </a:p>
          <a:p>
            <a:pPr marL="0" indent="0">
              <a:buNone/>
            </a:pPr>
            <a:r>
              <a:rPr lang="en-US" dirty="0" smtClean="0"/>
              <a:t>a 30 year </a:t>
            </a:r>
            <a:r>
              <a:rPr lang="en-US" dirty="0" smtClean="0"/>
              <a:t>period.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31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7416800" cy="508000"/>
          </a:xfrm>
        </p:spPr>
        <p:txBody>
          <a:bodyPr/>
          <a:lstStyle/>
          <a:p>
            <a:r>
              <a:rPr lang="en-US" dirty="0" smtClean="0"/>
              <a:t>Motivation is a key to success.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How can you motivate yourself to be successful?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14" y="3581400"/>
            <a:ext cx="3201086" cy="32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Intrinsic motivation comes from within. 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Look for ways to enjoy college and find some personal meaning in it. 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Extrinsic motivation comes as a result of an external reward.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payoff for attending college?</a:t>
            </a:r>
          </a:p>
          <a:p>
            <a:r>
              <a:rPr lang="en-US" dirty="0" smtClean="0"/>
              <a:t>Higher earnings</a:t>
            </a:r>
          </a:p>
          <a:p>
            <a:r>
              <a:rPr lang="en-US" dirty="0" smtClean="0"/>
              <a:t>Having a satisfying career</a:t>
            </a:r>
          </a:p>
          <a:p>
            <a:r>
              <a:rPr lang="en-US" dirty="0" smtClean="0"/>
              <a:t>Buying a car or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416800" cy="508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are more likely to be happier and more successful if you use _________________</a:t>
            </a:r>
          </a:p>
          <a:p>
            <a:pPr marL="0" indent="0">
              <a:buNone/>
            </a:pPr>
            <a:r>
              <a:rPr lang="en-US" dirty="0" smtClean="0"/>
              <a:t>motivation.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88</TotalTime>
  <Words>632</Words>
  <Application>Microsoft Office PowerPoint</Application>
  <PresentationFormat>On-screen Show (4:3)</PresentationFormat>
  <Paragraphs>109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template</vt:lpstr>
      <vt:lpstr>Create Your Success</vt:lpstr>
      <vt:lpstr>Finding a Satisfying Career</vt:lpstr>
      <vt:lpstr>Finding a Satisfying Career</vt:lpstr>
      <vt:lpstr>Education Increases Earnings</vt:lpstr>
      <vt:lpstr>Education and Earnings</vt:lpstr>
      <vt:lpstr>Motivation is a key to success.  </vt:lpstr>
      <vt:lpstr>Motivation</vt:lpstr>
      <vt:lpstr>Motivation</vt:lpstr>
      <vt:lpstr>Motivation</vt:lpstr>
      <vt:lpstr>Positive Thinking</vt:lpstr>
      <vt:lpstr>No pessimist ever discovered the secrets of the stars, or sailed to an uncharted land, or opened a new doorway for the human spirit.                    Helen Keller</vt:lpstr>
      <vt:lpstr>Benefits of Positive Thinking</vt:lpstr>
      <vt:lpstr>If you are optimistic and believe that a goal is achievable, you are more likely to take the steps necessary to accomplish it.   </vt:lpstr>
      <vt:lpstr>Taking Control of Your Life</vt:lpstr>
      <vt:lpstr>Locus of Control</vt:lpstr>
      <vt:lpstr>Successful Beliefs</vt:lpstr>
      <vt:lpstr>What is the self-fulfilling prophecy?</vt:lpstr>
      <vt:lpstr>Self-fulfilling Prophecy</vt:lpstr>
      <vt:lpstr>Visualize Your Success</vt:lpstr>
      <vt:lpstr>Secrets to Happiness</vt:lpstr>
      <vt:lpstr>Happiness</vt:lpstr>
      <vt:lpstr>What is the difference between hedonism and happiness?</vt:lpstr>
      <vt:lpstr>Hedonism</vt:lpstr>
      <vt:lpstr>Happiness</vt:lpstr>
      <vt:lpstr>What does happiness mean to you?</vt:lpstr>
      <vt:lpstr>Keys to Success: Learn to Laugh at Life</vt:lpstr>
      <vt:lpstr>Assignment: Measure Your Success, Success Wheel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</cp:lastModifiedBy>
  <cp:revision>21</cp:revision>
  <dcterms:created xsi:type="dcterms:W3CDTF">2012-01-16T03:20:14Z</dcterms:created>
  <dcterms:modified xsi:type="dcterms:W3CDTF">2013-11-14T17:09:57Z</dcterms:modified>
</cp:coreProperties>
</file>